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modernComment_1F6_8A12B71F.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modernComment_200_C42CB4A.xml" ContentType="application/vnd.ms-powerpoint.comments+xml"/>
  <Override PartName="/ppt/notesSlides/notesSlide16.xml" ContentType="application/vnd.openxmlformats-officedocument.presentationml.notesSlide+xml"/>
  <Override PartName="/ppt/comments/modernComment_201_2D6AB10.xml" ContentType="application/vnd.ms-powerpoint.comments+xml"/>
  <Override PartName="/ppt/notesSlides/notesSlide1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91" r:id="rId1"/>
    <p:sldMasterId id="2147483703" r:id="rId2"/>
  </p:sldMasterIdLst>
  <p:notesMasterIdLst>
    <p:notesMasterId r:id="rId21"/>
  </p:notesMasterIdLst>
  <p:sldIdLst>
    <p:sldId id="506" r:id="rId3"/>
    <p:sldId id="502" r:id="rId4"/>
    <p:sldId id="514" r:id="rId5"/>
    <p:sldId id="496" r:id="rId6"/>
    <p:sldId id="456" r:id="rId7"/>
    <p:sldId id="458" r:id="rId8"/>
    <p:sldId id="455" r:id="rId9"/>
    <p:sldId id="503" r:id="rId10"/>
    <p:sldId id="461" r:id="rId11"/>
    <p:sldId id="460" r:id="rId12"/>
    <p:sldId id="280" r:id="rId13"/>
    <p:sldId id="504" r:id="rId14"/>
    <p:sldId id="511" r:id="rId15"/>
    <p:sldId id="508" r:id="rId16"/>
    <p:sldId id="515" r:id="rId17"/>
    <p:sldId id="512" r:id="rId18"/>
    <p:sldId id="513" r:id="rId19"/>
    <p:sldId id="509" r:id="rId20"/>
  </p:sldIdLst>
  <p:sldSz cx="12192000" cy="6858000"/>
  <p:notesSz cx="6858000" cy="9144000"/>
  <p:embeddedFontLst>
    <p:embeddedFont>
      <p:font typeface="Calibri" panose="020F0502020204030204" pitchFamily="34" charset="0"/>
      <p:regular r:id="rId22"/>
      <p:bold r:id="rId23"/>
      <p:italic r:id="rId24"/>
      <p:boldItalic r:id="rId25"/>
    </p:embeddedFont>
    <p:embeddedFont>
      <p:font typeface="Calibri Light" panose="020F0302020204030204" pitchFamily="34" charset="0"/>
      <p:regular r:id="rId26"/>
      <p:italic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B92ABBE-1456-BB0C-76B5-AFB12ADD80B3}" name="Ruth Raymond" initials="RDR" userId="Ruth Raymond"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Gideon Onumah" initials="GO" lastIdx="5" clrIdx="0">
    <p:extLst>
      <p:ext uri="{19B8F6BF-5375-455C-9EA6-DF929625EA0E}">
        <p15:presenceInfo xmlns:p15="http://schemas.microsoft.com/office/powerpoint/2012/main" userId="S::og07@gre.ac.uk::a48eb2b2-8aff-41bd-a825-e564eb9fc27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8A4B"/>
    <a:srgbClr val="FCF3A7"/>
    <a:srgbClr val="7A4F0B"/>
    <a:srgbClr val="5E5E5E"/>
    <a:srgbClr val="923A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059" autoAdjust="0"/>
    <p:restoredTop sz="91013" autoAdjust="0"/>
  </p:normalViewPr>
  <p:slideViewPr>
    <p:cSldViewPr snapToGrid="0">
      <p:cViewPr>
        <p:scale>
          <a:sx n="140" d="100"/>
          <a:sy n="140" d="100"/>
        </p:scale>
        <p:origin x="-16" y="-16"/>
      </p:cViewPr>
      <p:guideLst/>
    </p:cSldViewPr>
  </p:slideViewPr>
  <p:notesTextViewPr>
    <p:cViewPr>
      <p:scale>
        <a:sx n="1" d="1"/>
        <a:sy n="1" d="1"/>
      </p:scale>
      <p:origin x="0" y="0"/>
    </p:cViewPr>
  </p:notesTextViewPr>
  <p:sorterViewPr>
    <p:cViewPr>
      <p:scale>
        <a:sx n="1" d="1"/>
        <a:sy n="1" d="1"/>
      </p:scale>
      <p:origin x="0" y="0"/>
    </p:cViewPr>
  </p:sorterViewPr>
  <p:notesViewPr>
    <p:cSldViewPr snapToGrid="0" showGuides="1">
      <p:cViewPr>
        <p:scale>
          <a:sx n="222" d="100"/>
          <a:sy n="222" d="100"/>
        </p:scale>
        <p:origin x="1632" y="-701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33" Type="http://schemas.microsoft.com/office/2018/10/relationships/authors" Targe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3.fntdata"/><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viewProps" Target="viewProps.xml"/><Relationship Id="rId8" Type="http://schemas.openxmlformats.org/officeDocument/2006/relationships/slide" Target="slides/slide6.xml"/></Relationships>
</file>

<file path=ppt/comments/modernComment_1F6_8A12B71F.xml><?xml version="1.0" encoding="utf-8"?>
<p188:cmLst xmlns:a="http://schemas.openxmlformats.org/drawingml/2006/main" xmlns:r="http://schemas.openxmlformats.org/officeDocument/2006/relationships" xmlns:p188="http://schemas.microsoft.com/office/powerpoint/2018/8/main">
  <p188:cm id="{A485860C-EC79-A140-8113-543D03F1811C}" authorId="{1B92ABBE-1456-BB0C-76B5-AFB12ADD80B3}" status="resolved" created="2023-02-24T13:02:41.061">
    <ac:deMkLst xmlns:ac="http://schemas.microsoft.com/office/drawing/2013/main/command">
      <pc:docMk xmlns:pc="http://schemas.microsoft.com/office/powerpoint/2013/main/command"/>
      <pc:sldMk xmlns:pc="http://schemas.microsoft.com/office/powerpoint/2013/main/command" cId="2316482335" sldId="502"/>
      <ac:spMk id="218" creationId="{00000000-0000-0000-0000-000000000000}"/>
    </ac:deMkLst>
    <p188:txBody>
      <a:bodyPr/>
      <a:lstStyle/>
      <a:p>
        <a:r>
          <a:rPr lang="en-US"/>
          <a:t>Apparently Paul Kagame is the President of Rwanda. I wonder if we can find something else. I know we both tried but there must be something. </a:t>
        </a:r>
      </a:p>
    </p188:txBody>
  </p188:cm>
</p188:cmLst>
</file>

<file path=ppt/comments/modernComment_200_C42CB4A.xml><?xml version="1.0" encoding="utf-8"?>
<p188:cmLst xmlns:a="http://schemas.openxmlformats.org/drawingml/2006/main" xmlns:r="http://schemas.openxmlformats.org/officeDocument/2006/relationships" xmlns:p188="http://schemas.microsoft.com/office/powerpoint/2018/8/main">
  <p188:cm id="{1590410F-F7E6-9A4B-B1ED-436A0EB7E8A7}" authorId="{1B92ABBE-1456-BB0C-76B5-AFB12ADD80B3}" status="resolved" created="2023-02-24T13:40:43.605">
    <ac:deMkLst xmlns:ac="http://schemas.microsoft.com/office/drawing/2013/main/command">
      <pc:docMk xmlns:pc="http://schemas.microsoft.com/office/powerpoint/2013/main/command"/>
      <pc:sldMk xmlns:pc="http://schemas.microsoft.com/office/powerpoint/2013/main/command" cId="205704010" sldId="512"/>
      <ac:spMk id="134" creationId="{8A2F6964-E918-C541-83BE-24CADA523075}"/>
    </ac:deMkLst>
    <p188:txBody>
      <a:bodyPr/>
      <a:lstStyle/>
      <a:p>
        <a:r>
          <a:rPr lang="en-US"/>
          <a:t>From Tanya: Add Benin, and say: Measurement of postharvest losses of legume and cereal crops at farmer and trader level
·       Add Togo and say: Measurement of postharvest losses of root and tuber crops; Study of the price discounting occurring for cereal and legume crops due to postharvest losses
·       Add Nigeria and say:  Measurement of postharvest losses in cassava systems
·       You might want to have Benin, Togo and Nigeria in different shading as they are not focal BDU countries but they have been key partners on APHLIS activities
Ruth: This is a lot: do we need to go onto a second map”</a:t>
        </a:r>
      </a:p>
    </p188:txBody>
  </p188:cm>
</p188:cmLst>
</file>

<file path=ppt/comments/modernComment_201_2D6AB10.xml><?xml version="1.0" encoding="utf-8"?>
<p188:cmLst xmlns:a="http://schemas.openxmlformats.org/drawingml/2006/main" xmlns:r="http://schemas.openxmlformats.org/officeDocument/2006/relationships" xmlns:p188="http://schemas.microsoft.com/office/powerpoint/2018/8/main">
  <p188:cm id="{42C4A2C0-A521-2442-AE29-336C194A7817}" authorId="{1B92ABBE-1456-BB0C-76B5-AFB12ADD80B3}" status="resolved" created="2023-02-24T13:46:13.799">
    <ac:deMkLst xmlns:ac="http://schemas.microsoft.com/office/drawing/2013/main/command">
      <pc:docMk xmlns:pc="http://schemas.microsoft.com/office/powerpoint/2013/main/command"/>
      <pc:sldMk xmlns:pc="http://schemas.microsoft.com/office/powerpoint/2013/main/command" cId="47622928" sldId="513"/>
      <ac:spMk id="6" creationId="{1A058636-1B17-BE44-B69F-D3882521B6C9}"/>
    </ac:deMkLst>
    <p188:txBody>
      <a:bodyPr/>
      <a:lstStyle/>
      <a:p>
        <a:r>
          <a:rPr lang="en-US"/>
          <a:t>from Tanya: ·       Repeat photo – don’t think we should have any images twice within 16 slides – maybe try one of the field measurement photos I am uploading now
Ruth: That might have been me. Sorry.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00F8F0-635A-4302-9073-25FA3CC760A1}" type="datetimeFigureOut">
              <a:rPr lang="en-GB" smtClean="0"/>
              <a:t>02/05/2023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8E6316-FD07-4063-844E-D99F7CDC037D}" type="slidenum">
              <a:rPr lang="en-GB" smtClean="0"/>
              <a:t>‹#›</a:t>
            </a:fld>
            <a:endParaRPr lang="en-GB"/>
          </a:p>
        </p:txBody>
      </p:sp>
    </p:spTree>
    <p:extLst>
      <p:ext uri="{BB962C8B-B14F-4D97-AF65-F5344CB8AC3E}">
        <p14:creationId xmlns:p14="http://schemas.microsoft.com/office/powerpoint/2010/main" val="30031150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aphlis.net/"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743450"/>
          </a:xfrm>
        </p:spPr>
        <p:txBody>
          <a:bodyPr/>
          <a:lstStyle/>
          <a:p>
            <a:pPr marL="342900" marR="0" lvl="0" indent="-342900" algn="just">
              <a:spcBef>
                <a:spcPts val="0"/>
              </a:spcBef>
              <a:spcAft>
                <a:spcPts val="0"/>
              </a:spcAft>
              <a:buFont typeface="Symbol" pitchFamily="2" charset="2"/>
              <a:buChar char=""/>
            </a:pPr>
            <a:r>
              <a:rPr lang="en-GB" sz="135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rPr>
              <a:t>The Comprehensive Africa Agriculture Development Programme (CAADP) is Africa’s policy framework for agricultural transformation, food security and nutrition, economic growth, and prosperity. </a:t>
            </a:r>
            <a:endParaRPr lang="en-US" sz="135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itchFamily="2" charset="2"/>
              <a:buChar char=""/>
            </a:pPr>
            <a:r>
              <a:rPr lang="en-GB" sz="135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rPr>
              <a:t>To mark CAADP’s tenth anniversary in 2014, the African Union (AU) Heads of State and Government declared </a:t>
            </a:r>
            <a:r>
              <a:rPr lang="en-GB" sz="1350" dirty="0">
                <a:effectLst/>
                <a:latin typeface="Calibri" panose="020F0502020204030204" pitchFamily="34" charset="0"/>
                <a:ea typeface="Times New Roman" panose="02020603050405020304" pitchFamily="18" charset="0"/>
                <a:cs typeface="Times New Roman" panose="02020603050405020304" pitchFamily="18" charset="0"/>
              </a:rPr>
              <a:t>the Year of Agriculture and Food Security, a chance to consider achievements and lessons learned over CAADP’s first decade. </a:t>
            </a:r>
            <a:endParaRPr lang="en-US" sz="135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itchFamily="2" charset="2"/>
              <a:buChar char=""/>
            </a:pPr>
            <a:r>
              <a:rPr lang="en-GB" sz="1350" dirty="0">
                <a:effectLst/>
                <a:latin typeface="Calibri" panose="020F0502020204030204" pitchFamily="34" charset="0"/>
                <a:ea typeface="Times New Roman" panose="02020603050405020304" pitchFamily="18" charset="0"/>
                <a:cs typeface="Times New Roman" panose="02020603050405020304" pitchFamily="18" charset="0"/>
              </a:rPr>
              <a:t>This led to the adoption of the Malabo </a:t>
            </a:r>
            <a:r>
              <a:rPr lang="en-GB" sz="1350" i="1" dirty="0">
                <a:effectLst/>
                <a:latin typeface="Calibri" panose="020F0502020204030204" pitchFamily="34" charset="0"/>
                <a:ea typeface="Times New Roman" panose="02020603050405020304" pitchFamily="18" charset="0"/>
                <a:cs typeface="Times New Roman" panose="02020603050405020304" pitchFamily="18" charset="0"/>
              </a:rPr>
              <a:t>Declaration on Accelerated Agricultural Growth and Transformation for Shared Prosperity and Improved Livelihoods</a:t>
            </a:r>
            <a:r>
              <a:rPr lang="en-GB" sz="1350" dirty="0">
                <a:effectLst/>
                <a:latin typeface="Calibri" panose="020F0502020204030204" pitchFamily="34" charset="0"/>
                <a:ea typeface="Times New Roman" panose="02020603050405020304" pitchFamily="18" charset="0"/>
                <a:cs typeface="Times New Roman" panose="02020603050405020304" pitchFamily="18" charset="0"/>
              </a:rPr>
              <a:t> by the AU Assembly in June 2014. </a:t>
            </a:r>
            <a:endParaRPr lang="en-US" sz="135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itchFamily="2" charset="2"/>
              <a:buChar char=""/>
            </a:pPr>
            <a:r>
              <a:rPr lang="en-GB" sz="1350" dirty="0">
                <a:effectLst/>
                <a:latin typeface="Calibri" panose="020F0502020204030204" pitchFamily="34" charset="0"/>
                <a:ea typeface="Times New Roman" panose="02020603050405020304" pitchFamily="18" charset="0"/>
                <a:cs typeface="Times New Roman" panose="02020603050405020304" pitchFamily="18" charset="0"/>
              </a:rPr>
              <a:t>The Declaration includes a major commitment to end hunger in Africa by 2025.</a:t>
            </a:r>
            <a:endParaRPr lang="en-US" sz="135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itchFamily="2" charset="2"/>
              <a:buChar char=""/>
            </a:pPr>
            <a:r>
              <a:rPr lang="en-GB" sz="1350" dirty="0">
                <a:effectLst/>
                <a:latin typeface="Calibri" panose="020F0502020204030204" pitchFamily="34" charset="0"/>
                <a:ea typeface="Calibri" panose="020F0502020204030204" pitchFamily="34" charset="0"/>
                <a:cs typeface="Calibri" panose="020F0502020204030204" pitchFamily="34" charset="0"/>
              </a:rPr>
              <a:t>Among other targets, signatory countries pledged to halve 2015 levels of postharvest losses by the year 2025. The aim was to limit degradation in quantity and quality of produced food at all stages of the food production chain (harvest, storage, transport, processing, market).</a:t>
            </a:r>
            <a:endParaRPr lang="en-US" sz="135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itchFamily="2" charset="2"/>
              <a:buChar char=""/>
            </a:pPr>
            <a:r>
              <a:rPr lang="en-GB" sz="1350" dirty="0">
                <a:effectLst/>
                <a:latin typeface="Calibri" panose="020F0502020204030204" pitchFamily="34" charset="0"/>
                <a:ea typeface="Calibri" panose="020F0502020204030204" pitchFamily="34" charset="0"/>
                <a:cs typeface="Calibri" panose="020F0502020204030204" pitchFamily="34" charset="0"/>
              </a:rPr>
              <a:t>The AU Commission requires member states to report on progress made in reducing postharvest losses, as part of their biennial reporting on the Malabo commitments. </a:t>
            </a:r>
            <a:endParaRPr lang="en-US" sz="135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itchFamily="2" charset="2"/>
              <a:buChar char=""/>
            </a:pPr>
            <a:r>
              <a:rPr lang="en-GB" sz="1350" dirty="0">
                <a:effectLst/>
                <a:latin typeface="Calibri" panose="020F0502020204030204" pitchFamily="34" charset="0"/>
                <a:ea typeface="Calibri" panose="020F0502020204030204" pitchFamily="34" charset="0"/>
                <a:cs typeface="Calibri" panose="020F0502020204030204" pitchFamily="34" charset="0"/>
              </a:rPr>
              <a:t>Member States are also expected to develop postharvest loss reduction strategies that are consistent with their Malabo Declaration postharvest loss reduction goals.</a:t>
            </a:r>
            <a:endParaRPr lang="en-US" sz="135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508E6316-FD07-4063-844E-D99F7CDC037D}" type="slidenum">
              <a:rPr lang="en-GB" smtClean="0"/>
              <a:t>2</a:t>
            </a:fld>
            <a:endParaRPr lang="en-GB"/>
          </a:p>
        </p:txBody>
      </p:sp>
    </p:spTree>
    <p:extLst>
      <p:ext uri="{BB962C8B-B14F-4D97-AF65-F5344CB8AC3E}">
        <p14:creationId xmlns:p14="http://schemas.microsoft.com/office/powerpoint/2010/main" val="18649977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496159"/>
          </a:xfrm>
        </p:spPr>
        <p:txBody>
          <a:bodyPr/>
          <a:lstStyle/>
          <a:p>
            <a:pPr marL="342900" marR="0" lvl="0" indent="-342900" algn="just">
              <a:lnSpc>
                <a:spcPct val="115000"/>
              </a:lnSpc>
              <a:spcBef>
                <a:spcPts val="0"/>
              </a:spcBef>
              <a:spcAft>
                <a:spcPts val="0"/>
              </a:spcAft>
              <a:buFont typeface="Symbol" pitchFamily="2" charset="2"/>
              <a:buChar char=""/>
            </a:pPr>
            <a:r>
              <a:rPr lang="en-GB"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APHLIS loss estimates are: </a:t>
            </a:r>
            <a:endParaRPr lang="en-US" sz="1600" dirty="0">
              <a:effectLst/>
              <a:latin typeface="Calibri" panose="020F0502020204030204" pitchFamily="34" charset="0"/>
              <a:ea typeface="Calibri" panose="020F0502020204030204" pitchFamily="34" charset="0"/>
            </a:endParaRPr>
          </a:p>
          <a:p>
            <a:pPr marL="800100" lvl="1" indent="-342900" algn="just">
              <a:lnSpc>
                <a:spcPct val="115000"/>
              </a:lnSpc>
              <a:buFont typeface="Wingdings" pitchFamily="2" charset="2"/>
              <a:buChar char=""/>
            </a:pPr>
            <a:r>
              <a:rPr lang="en-GB"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based on rigorously-measured scientific data;                 </a:t>
            </a:r>
            <a:endParaRPr lang="en-US" sz="1600" dirty="0">
              <a:effectLst/>
              <a:latin typeface="Calibri" panose="020F0502020204030204" pitchFamily="34" charset="0"/>
              <a:ea typeface="Calibri" panose="020F0502020204030204" pitchFamily="34" charset="0"/>
            </a:endParaRPr>
          </a:p>
          <a:p>
            <a:pPr marL="800100" lvl="1" indent="-342900" algn="just">
              <a:lnSpc>
                <a:spcPct val="115000"/>
              </a:lnSpc>
              <a:buFont typeface="Wingdings" pitchFamily="2" charset="2"/>
              <a:buChar char=""/>
            </a:pPr>
            <a:r>
              <a:rPr lang="en-GB"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transparent;</a:t>
            </a:r>
            <a:endParaRPr lang="en-US" sz="1600" dirty="0">
              <a:effectLst/>
              <a:latin typeface="Calibri" panose="020F0502020204030204" pitchFamily="34" charset="0"/>
              <a:ea typeface="Calibri" panose="020F0502020204030204" pitchFamily="34" charset="0"/>
            </a:endParaRPr>
          </a:p>
          <a:p>
            <a:pPr marL="800100" lvl="1" indent="-342900" algn="just">
              <a:lnSpc>
                <a:spcPct val="115000"/>
              </a:lnSpc>
              <a:buFont typeface="Wingdings" pitchFamily="2" charset="2"/>
              <a:buChar char=""/>
            </a:pPr>
            <a:r>
              <a:rPr lang="en-GB"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based on context with inputs from local experts;</a:t>
            </a:r>
            <a:endParaRPr lang="en-US" sz="1600" dirty="0">
              <a:effectLst/>
              <a:latin typeface="Calibri" panose="020F0502020204030204" pitchFamily="34" charset="0"/>
              <a:ea typeface="Calibri" panose="020F0502020204030204" pitchFamily="34" charset="0"/>
            </a:endParaRPr>
          </a:p>
          <a:p>
            <a:pPr marL="800100" lvl="1" indent="-342900" algn="just">
              <a:lnSpc>
                <a:spcPct val="115000"/>
              </a:lnSpc>
              <a:buFont typeface="Wingdings" pitchFamily="2" charset="2"/>
              <a:buChar char=""/>
            </a:pPr>
            <a:r>
              <a:rPr lang="en-GB"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adjustable year by year;</a:t>
            </a:r>
            <a:endParaRPr lang="en-US" sz="1600" dirty="0">
              <a:effectLst/>
              <a:latin typeface="Calibri" panose="020F0502020204030204" pitchFamily="34" charset="0"/>
              <a:ea typeface="Calibri" panose="020F0502020204030204" pitchFamily="34" charset="0"/>
            </a:endParaRPr>
          </a:p>
          <a:p>
            <a:pPr marL="800100" lvl="1" indent="-342900" algn="just">
              <a:lnSpc>
                <a:spcPct val="115000"/>
              </a:lnSpc>
              <a:buFont typeface="Wingdings" pitchFamily="2" charset="2"/>
              <a:buChar char=""/>
            </a:pPr>
            <a:r>
              <a:rPr lang="en-GB"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upgraded as additional high-quality information becomes available;</a:t>
            </a:r>
            <a:endParaRPr lang="en-US" sz="1600" dirty="0">
              <a:effectLst/>
              <a:latin typeface="Calibri" panose="020F0502020204030204" pitchFamily="34" charset="0"/>
              <a:ea typeface="Calibri" panose="020F0502020204030204" pitchFamily="34" charset="0"/>
            </a:endParaRPr>
          </a:p>
          <a:p>
            <a:pPr marL="800100" lvl="1" indent="-342900" algn="just">
              <a:lnSpc>
                <a:spcPct val="115000"/>
              </a:lnSpc>
              <a:buFont typeface="Wingdings" pitchFamily="2" charset="2"/>
              <a:buChar char=""/>
            </a:pPr>
            <a:r>
              <a:rPr lang="en-GB"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freely available online.</a:t>
            </a:r>
            <a:endParaRPr lang="en-US" sz="1600" dirty="0">
              <a:effectLst/>
              <a:latin typeface="Calibri" panose="020F0502020204030204" pitchFamily="34" charset="0"/>
              <a:ea typeface="Calibri" panose="020F0502020204030204" pitchFamily="34" charset="0"/>
            </a:endParaRPr>
          </a:p>
          <a:p>
            <a:pPr marL="457200" marR="0" algn="just">
              <a:lnSpc>
                <a:spcPct val="115000"/>
              </a:lnSpc>
              <a:spcBef>
                <a:spcPts val="0"/>
              </a:spcBef>
              <a:spcAft>
                <a:spcPts val="0"/>
              </a:spcAft>
            </a:pPr>
            <a:r>
              <a:rPr lang="en-GB" sz="16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600" dirty="0">
              <a:effectLst/>
              <a:latin typeface="Calibri" panose="020F0502020204030204" pitchFamily="34" charset="0"/>
              <a:ea typeface="Calibri" panose="020F0502020204030204" pitchFamily="34" charset="0"/>
            </a:endParaRPr>
          </a:p>
          <a:p>
            <a:pPr marL="342900" marR="0" lvl="0" indent="-342900" algn="just">
              <a:lnSpc>
                <a:spcPct val="115000"/>
              </a:lnSpc>
              <a:spcBef>
                <a:spcPts val="0"/>
              </a:spcBef>
              <a:spcAft>
                <a:spcPts val="0"/>
              </a:spcAft>
              <a:buFont typeface="Symbol" pitchFamily="2" charset="2"/>
              <a:buChar char=""/>
            </a:pPr>
            <a:r>
              <a:rPr lang="en-GB"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APHLIS generates information that would be prohibitively expensive to obtain through direct observation and measurement. The APHLIS model uses data provided by network members and derived from scientific literature, replacing extensive and costly loss assessment activities in the field. </a:t>
            </a:r>
            <a:endParaRPr lang="en-US" sz="16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508E6316-FD07-4063-844E-D99F7CDC037D}" type="slidenum">
              <a:rPr lang="en-GB" smtClean="0"/>
              <a:t>11</a:t>
            </a:fld>
            <a:endParaRPr lang="en-GB"/>
          </a:p>
        </p:txBody>
      </p:sp>
    </p:spTree>
    <p:extLst>
      <p:ext uri="{BB962C8B-B14F-4D97-AF65-F5344CB8AC3E}">
        <p14:creationId xmlns:p14="http://schemas.microsoft.com/office/powerpoint/2010/main" val="40301540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507662"/>
          </a:xfrm>
        </p:spPr>
        <p:txBody>
          <a:bodyPr/>
          <a:lstStyle/>
          <a:p>
            <a:pPr marL="342900" marR="0" lvl="0" indent="-342900" algn="just">
              <a:spcBef>
                <a:spcPts val="0"/>
              </a:spcBef>
              <a:spcAft>
                <a:spcPts val="0"/>
              </a:spcAft>
              <a:buFont typeface="Symbol" pitchFamily="2" charset="2"/>
              <a:buChar char=""/>
            </a:pPr>
            <a:r>
              <a:rPr lang="en-GB"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APHLIS has made it a major priority to help African countries measure and monitor their progress in achieving the Malabo Declaration targets on postharvest losses. </a:t>
            </a:r>
            <a:endParaRPr lang="en-US" sz="140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itchFamily="2" charset="2"/>
              <a:buChar char=""/>
            </a:pPr>
            <a:r>
              <a:rPr lang="en-GB"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There is quite a large overlap in interests (the text in blue indicates divergences). APHLIS currently provides postharvest loss data for 43 of the 55 African Union member states. </a:t>
            </a:r>
            <a:r>
              <a:rPr lang="en-GB"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AU’s 12 priority commodities are rice, maize, legumes, cassava, sorghum, millet, cotton, palm oil, beef, dairy, poultry and fisheries. For the purposes of BR reporting, AU member states should report on 6 priority commodities out of these 12. APHLIS </a:t>
            </a:r>
            <a:r>
              <a:rPr lang="en-GB"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works on six of the African Union’s 12 priority commodities (rice, maize, sorghum, millet, legumes and cassava).</a:t>
            </a:r>
            <a:endParaRPr lang="en-US" sz="140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itchFamily="2" charset="2"/>
              <a:buChar char=""/>
            </a:pPr>
            <a:r>
              <a:rPr lang="en-GB"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APHLIS covers food losses at various points along the value chain: harvest,  primary processing (drying, threshing, shelling, winnowing, field transport), household storage, transport, and market storage. The AU also considers food losses (and waste) during processing, packaging and sales, stages that are not covered by APHLIS. </a:t>
            </a:r>
            <a:endParaRPr lang="en-US" sz="140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itchFamily="2" charset="2"/>
              <a:buChar char=""/>
            </a:pPr>
            <a:r>
              <a:rPr lang="en-GB"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According to the Malabo framework, food loss includes any loss due to deterioration or waste. This definition is only partly aligned with APHLIS, which does not include food waste at the retail market, restaurant or consumer stages. </a:t>
            </a:r>
            <a:endParaRPr lang="en-US" sz="1400" dirty="0">
              <a:effectLst/>
              <a:latin typeface="Calibri" panose="020F0502020204030204" pitchFamily="34" charset="0"/>
              <a:ea typeface="Calibri" panose="020F0502020204030204" pitchFamily="34" charset="0"/>
            </a:endParaRPr>
          </a:p>
          <a:p>
            <a:pPr marL="0" marR="0" algn="just">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08E6316-FD07-4063-844E-D99F7CDC037D}" type="slidenum">
              <a:rPr lang="en-GB" smtClean="0"/>
              <a:t>12</a:t>
            </a:fld>
            <a:endParaRPr lang="en-GB"/>
          </a:p>
        </p:txBody>
      </p:sp>
    </p:spTree>
    <p:extLst>
      <p:ext uri="{BB962C8B-B14F-4D97-AF65-F5344CB8AC3E}">
        <p14:creationId xmlns:p14="http://schemas.microsoft.com/office/powerpoint/2010/main" val="17216121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352691" cy="4237367"/>
          </a:xfrm>
        </p:spPr>
        <p:txBody>
          <a:bodyPr/>
          <a:lstStyle/>
          <a:p>
            <a:pPr marL="342900" marR="0" lvl="0" indent="-342900" algn="just">
              <a:spcBef>
                <a:spcPts val="0"/>
              </a:spcBef>
              <a:spcAft>
                <a:spcPts val="0"/>
              </a:spcAft>
              <a:buFont typeface="Symbol" pitchFamily="2" charset="2"/>
              <a:buChar char=""/>
            </a:pPr>
            <a:r>
              <a:rPr lang="en-GB"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APHLIS faces challenges in helping countries fulfil their BR reporting requirements. As noted on the previous slide, APHLIS does not provide estimates for 6 of the 12 AU priority commodities. Nor does it measure losses that might occur during the processing, packaging and retail sales stages of the value chain.</a:t>
            </a:r>
            <a:endParaRPr lang="en-US" sz="160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itchFamily="2" charset="2"/>
              <a:buChar char=""/>
            </a:pPr>
            <a:r>
              <a:rPr lang="en-GB"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Many countries do not yet have loss reduction policies and strategies in place (or lack the resources and/or political will to implement them). In some cases, existing strategies do not address loss data collection, which is essential for managing postharvest losses. Or they are not aligned with Malabo goals and targets, which makes BR reporting very difficult.</a:t>
            </a:r>
            <a:endParaRPr lang="en-US" sz="160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itchFamily="2" charset="2"/>
              <a:buChar char=""/>
            </a:pPr>
            <a:r>
              <a:rPr lang="en-GB"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Additional challenges relate to the fact that many countries do not know how APHLIS can help them to meet their BR reporting requirements. They are unaware of the APHLIS tools and lack the capacity to make use of them.</a:t>
            </a:r>
            <a:endParaRPr lang="en-US" sz="16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508E6316-FD07-4063-844E-D99F7CDC037D}" type="slidenum">
              <a:rPr lang="en-GB" smtClean="0"/>
              <a:t>13</a:t>
            </a:fld>
            <a:endParaRPr lang="en-GB"/>
          </a:p>
        </p:txBody>
      </p:sp>
    </p:spTree>
    <p:extLst>
      <p:ext uri="{BB962C8B-B14F-4D97-AF65-F5344CB8AC3E}">
        <p14:creationId xmlns:p14="http://schemas.microsoft.com/office/powerpoint/2010/main" val="27601274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381445" cy="4565171"/>
          </a:xfrm>
        </p:spPr>
        <p:txBody>
          <a:bodyPr/>
          <a:lstStyle/>
          <a:p>
            <a:pPr marL="342900" marR="0" lvl="0" indent="-342900" algn="just">
              <a:lnSpc>
                <a:spcPct val="110000"/>
              </a:lnSpc>
              <a:spcBef>
                <a:spcPts val="0"/>
              </a:spcBef>
              <a:spcAft>
                <a:spcPts val="0"/>
              </a:spcAft>
              <a:buFont typeface="Symbol" pitchFamily="2" charset="2"/>
              <a:buChar char=""/>
            </a:pPr>
            <a:r>
              <a:rPr lang="en-GB"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 2021, the African Union requested that APHLIS support the third Malabo BR review by member states of the East African Community, the Southern African Development Community and the Intergovernmental Authority on Development. APHLIS was able to highlight several serious challenges that countries face in accessing and providing the data requested for the report. </a:t>
            </a:r>
            <a:endParaRPr lang="en-US" sz="1600" dirty="0">
              <a:effectLst/>
              <a:latin typeface="Calibri" panose="020F0502020204030204" pitchFamily="34" charset="0"/>
              <a:ea typeface="Calibri" panose="020F0502020204030204" pitchFamily="34" charset="0"/>
            </a:endParaRPr>
          </a:p>
          <a:p>
            <a:pPr marL="342900" marR="0" lvl="0" indent="-342900" algn="just">
              <a:lnSpc>
                <a:spcPct val="110000"/>
              </a:lnSpc>
              <a:spcBef>
                <a:spcPts val="0"/>
              </a:spcBef>
              <a:spcAft>
                <a:spcPts val="0"/>
              </a:spcAft>
              <a:buFont typeface="Symbol" pitchFamily="2" charset="2"/>
              <a:buChar char=""/>
            </a:pPr>
            <a:r>
              <a:rPr lang="en-GB"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challenges include inadequate or incorrect data, the credibility of data sources and a lack of information on the actions being taken to achieve loss targets.</a:t>
            </a:r>
            <a:endParaRPr lang="en-US" sz="1600" dirty="0">
              <a:effectLst/>
              <a:latin typeface="Calibri" panose="020F0502020204030204" pitchFamily="34" charset="0"/>
              <a:ea typeface="Calibri" panose="020F0502020204030204" pitchFamily="34" charset="0"/>
            </a:endParaRPr>
          </a:p>
          <a:p>
            <a:pPr marL="342900" marR="0" lvl="0" indent="-342900" algn="just">
              <a:lnSpc>
                <a:spcPct val="110000"/>
              </a:lnSpc>
              <a:spcBef>
                <a:spcPts val="0"/>
              </a:spcBef>
              <a:spcAft>
                <a:spcPts val="0"/>
              </a:spcAft>
              <a:buFont typeface="Symbol" pitchFamily="2" charset="2"/>
              <a:buChar char=""/>
            </a:pPr>
            <a:r>
              <a:rPr lang="en-GB"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African Union’s Comprehensive Africa Agriculture Development Programme (CAADP) Monitoring and Evaluation Programme has requested APHLIS’ assistance in supporting data collection and reporting. Many CAADP focal persons have asked for training on postharvest losses, the use of APHLIS and postharvest losses measurement.</a:t>
            </a:r>
            <a:endParaRPr lang="en-US" sz="16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508E6316-FD07-4063-844E-D99F7CDC037D}" type="slidenum">
              <a:rPr lang="en-GB" smtClean="0"/>
              <a:t>14</a:t>
            </a:fld>
            <a:endParaRPr lang="en-GB"/>
          </a:p>
        </p:txBody>
      </p:sp>
    </p:spTree>
    <p:extLst>
      <p:ext uri="{BB962C8B-B14F-4D97-AF65-F5344CB8AC3E}">
        <p14:creationId xmlns:p14="http://schemas.microsoft.com/office/powerpoint/2010/main" val="36849515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611178"/>
          </a:xfrm>
        </p:spPr>
        <p:txBody>
          <a:bodyPr/>
          <a:lstStyle/>
          <a:p>
            <a:pPr marL="342900" marR="0" lvl="0" indent="-342900" algn="just">
              <a:spcBef>
                <a:spcPts val="0"/>
              </a:spcBef>
              <a:spcAft>
                <a:spcPts val="0"/>
              </a:spcAft>
              <a:buFont typeface="Symbol" pitchFamily="2" charset="2"/>
              <a:buChar char=""/>
            </a:pPr>
            <a:r>
              <a:rPr lang="en-GB" sz="11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Another APHLIS priority – which is closely linked to the measuring and monitoring work – is to help countries develop and implement effective postharvest loss reduction policies and strategies.</a:t>
            </a:r>
            <a:endParaRPr lang="en-US" sz="115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itchFamily="2" charset="2"/>
              <a:buChar char=""/>
            </a:pPr>
            <a:r>
              <a:rPr lang="en-GB" sz="11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APHLIS has identified six focal countries for initial support: Malawi, Rwanda, Tanzania, Uganda, Zambia and Zimbabwe. Each of these countries is updating or developing a national postharvest losses management strategy in line with the Malabo Declaration. Each has existing initiatives that complement those of APHLIS and is active in the APHLIS Network of Experts. </a:t>
            </a:r>
            <a:endParaRPr lang="en-US" sz="115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itchFamily="2" charset="2"/>
              <a:buChar char=""/>
            </a:pPr>
            <a:r>
              <a:rPr lang="en-GB" sz="1150" dirty="0">
                <a:effectLst/>
                <a:latin typeface="Calibri" panose="020F0502020204030204" pitchFamily="34" charset="0"/>
                <a:ea typeface="Calibri" panose="020F0502020204030204" pitchFamily="34" charset="0"/>
              </a:rPr>
              <a:t>Malawi and Zimbabwe are being provided with financial and technical assistance for the development of their national postharvest development management strategies. In Malawi, the collaboration is with the Ministry of Agriculture, Irrigation and Water Development </a:t>
            </a:r>
            <a:r>
              <a:rPr lang="en-GB" sz="1150" dirty="0">
                <a:effectLst/>
                <a:latin typeface="Calibri" panose="020F0502020204030204" pitchFamily="34" charset="0"/>
                <a:ea typeface="Calibri" panose="020F0502020204030204" pitchFamily="34" charset="0"/>
                <a:cs typeface="Calibri" panose="020F0502020204030204" pitchFamily="34" charset="0"/>
              </a:rPr>
              <a:t>(MAIWD). In Zimbabwe, APHLIS is working with the Ministry of Lands, Agriculture, Water and Rural Resettlement (MLAWRR).</a:t>
            </a:r>
            <a:endParaRPr lang="en-US" sz="115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itchFamily="2" charset="2"/>
              <a:buChar char=""/>
            </a:pPr>
            <a:r>
              <a:rPr lang="en-GB" sz="11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 Rwanda, APHLIS is working with the </a:t>
            </a:r>
            <a:r>
              <a:rPr lang="en-GB" sz="115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Rwanda Agriculture and Animal Resources Development Board (RAB) to pilot a loss measurement system developed for cereals by APHLIS.</a:t>
            </a:r>
            <a:endParaRPr lang="en-US" sz="115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itchFamily="2" charset="2"/>
              <a:buChar char=""/>
            </a:pPr>
            <a:r>
              <a:rPr lang="en-GB" sz="1150" dirty="0">
                <a:effectLst/>
                <a:latin typeface="Calibri" panose="020F0502020204030204" pitchFamily="34" charset="0"/>
                <a:ea typeface="Calibri" panose="020F0502020204030204" pitchFamily="34" charset="0"/>
              </a:rPr>
              <a:t>In Tanzania, APHLIS is collaborating with the Ministry of Agriculture to develop capacity in loss measurement, including participation in a pilot to measure postharvest losses in the legume and root and tuber crops subsectors. </a:t>
            </a:r>
            <a:endParaRPr lang="en-US" sz="115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itchFamily="2" charset="2"/>
              <a:buChar char=""/>
            </a:pPr>
            <a:r>
              <a:rPr lang="en-GB" sz="11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Zambia has an approved loss reduction strategy. Here, APHLIS is working with the Ministry of Agriculture to embed a reliable loss measuring system to enhance monitoring progress in loss reduction.</a:t>
            </a:r>
            <a:endParaRPr lang="en-US" sz="115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itchFamily="2" charset="2"/>
              <a:buChar char=""/>
            </a:pPr>
            <a:r>
              <a:rPr lang="en-GB" sz="11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 Uganda, APHLIS is working with the Grain Council of Uganda to support training and awareness raising and with the National Agricultural Research Organization (NARO) </a:t>
            </a:r>
            <a:r>
              <a:rPr lang="en-GB" sz="1150" dirty="0">
                <a:solidFill>
                  <a:srgbClr val="000000"/>
                </a:solidFill>
                <a:effectLst/>
                <a:latin typeface="Calibri" panose="020F0502020204030204" pitchFamily="34" charset="0"/>
                <a:ea typeface="Calibri" panose="020F0502020204030204" pitchFamily="34" charset="0"/>
              </a:rPr>
              <a:t>to measure postharvest losses in root and tuber crops.</a:t>
            </a:r>
            <a:endParaRPr lang="en-US" sz="115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508E6316-FD07-4063-844E-D99F7CDC037D}" type="slidenum">
              <a:rPr lang="en-GB" smtClean="0"/>
              <a:t>15</a:t>
            </a:fld>
            <a:endParaRPr lang="en-GB"/>
          </a:p>
        </p:txBody>
      </p:sp>
    </p:spTree>
    <p:extLst>
      <p:ext uri="{BB962C8B-B14F-4D97-AF65-F5344CB8AC3E}">
        <p14:creationId xmlns:p14="http://schemas.microsoft.com/office/powerpoint/2010/main" val="42934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just">
              <a:spcBef>
                <a:spcPts val="0"/>
              </a:spcBef>
              <a:spcAft>
                <a:spcPts val="0"/>
              </a:spcAft>
              <a:buFont typeface="Symbol" pitchFamily="2" charset="2"/>
              <a:buChar char=""/>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APHLIS has also been piloting loss measurement of legume and root and tuber crops with teams in Benin, Nigeria and Togo</a:t>
            </a:r>
            <a:endParaRPr lang="en-US" sz="180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itchFamily="2" charset="2"/>
              <a:buChar char=""/>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APHLIS supports loss monitoring and BR reporting in all focal countries for the priority commodities listed and has a network of experts in countries across the African continent</a:t>
            </a: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508E6316-FD07-4063-844E-D99F7CDC037D}" type="slidenum">
              <a:rPr lang="en-GB" smtClean="0"/>
              <a:t>16</a:t>
            </a:fld>
            <a:endParaRPr lang="en-GB"/>
          </a:p>
        </p:txBody>
      </p:sp>
    </p:spTree>
    <p:extLst>
      <p:ext uri="{BB962C8B-B14F-4D97-AF65-F5344CB8AC3E}">
        <p14:creationId xmlns:p14="http://schemas.microsoft.com/office/powerpoint/2010/main" val="33822052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just">
              <a:spcBef>
                <a:spcPts val="0"/>
              </a:spcBef>
              <a:spcAft>
                <a:spcPts val="0"/>
              </a:spcAft>
              <a:buFont typeface="Symbol" pitchFamily="2" charset="2"/>
              <a:buChar char=""/>
            </a:pPr>
            <a:r>
              <a:rPr lang="en-US" sz="1100" dirty="0">
                <a:effectLst/>
                <a:latin typeface="Calibri" panose="020F0502020204030204" pitchFamily="34" charset="0"/>
                <a:ea typeface="Calibri" panose="020F0502020204030204" pitchFamily="34" charset="0"/>
                <a:cs typeface="Calibri" panose="020F0502020204030204" pitchFamily="34" charset="0"/>
              </a:rPr>
              <a:t>As noted on previous slides, APHLIS is helping countries to meet their Malabo commitments in a number of ways: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spcBef>
                <a:spcPts val="0"/>
              </a:spcBef>
              <a:spcAft>
                <a:spcPts val="0"/>
              </a:spcAft>
              <a:buFont typeface="Wingdings" pitchFamily="2" charset="2"/>
              <a:buChar char="§"/>
              <a:tabLst>
                <a:tab pos="914400" algn="l"/>
              </a:tabLst>
            </a:pPr>
            <a:r>
              <a:rPr lang="en-US" sz="1100" dirty="0">
                <a:effectLst/>
                <a:latin typeface="Calibri" panose="020F0502020204030204" pitchFamily="34" charset="0"/>
                <a:ea typeface="Calibri" panose="020F0502020204030204" pitchFamily="34" charset="0"/>
                <a:cs typeface="Calibri" panose="020F0502020204030204" pitchFamily="34" charset="0"/>
              </a:rPr>
              <a:t>by assisting individual countries to develop postharvest loss reduction strategies;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spcBef>
                <a:spcPts val="0"/>
              </a:spcBef>
              <a:spcAft>
                <a:spcPts val="0"/>
              </a:spcAft>
              <a:buFont typeface="Wingdings" pitchFamily="2" charset="2"/>
              <a:buChar char="§"/>
              <a:tabLst>
                <a:tab pos="914400" algn="l"/>
              </a:tabLst>
            </a:pPr>
            <a:r>
              <a:rPr lang="en-US" sz="1100" dirty="0">
                <a:effectLst/>
                <a:latin typeface="Calibri" panose="020F0502020204030204" pitchFamily="34" charset="0"/>
                <a:ea typeface="Calibri" panose="020F0502020204030204" pitchFamily="34" charset="0"/>
                <a:cs typeface="Calibri" panose="020F0502020204030204" pitchFamily="34" charset="0"/>
              </a:rPr>
              <a:t>by assisting</a:t>
            </a:r>
            <a:r>
              <a:rPr lang="en-US" sz="1100" b="1" dirty="0">
                <a:effectLst/>
                <a:latin typeface="Calibri" panose="020F0502020204030204" pitchFamily="34" charset="0"/>
                <a:ea typeface="Calibri" panose="020F0502020204030204" pitchFamily="34" charset="0"/>
                <a:cs typeface="Calibri" panose="020F0502020204030204" pitchFamily="34" charset="0"/>
              </a:rPr>
              <a:t> </a:t>
            </a:r>
            <a:r>
              <a:rPr lang="en-US" sz="1100" dirty="0">
                <a:effectLst/>
                <a:latin typeface="Calibri" panose="020F0502020204030204" pitchFamily="34" charset="0"/>
                <a:ea typeface="Calibri" panose="020F0502020204030204" pitchFamily="34" charset="0"/>
                <a:cs typeface="Calibri" panose="020F0502020204030204" pitchFamily="34" charset="0"/>
              </a:rPr>
              <a:t>AU member states to improve PHL measurement and data collection for priority commodities;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spcBef>
                <a:spcPts val="0"/>
              </a:spcBef>
              <a:spcAft>
                <a:spcPts val="0"/>
              </a:spcAft>
              <a:buFont typeface="Wingdings" pitchFamily="2" charset="2"/>
              <a:buChar char="§"/>
              <a:tabLst>
                <a:tab pos="914400" algn="l"/>
              </a:tabLst>
            </a:pPr>
            <a:r>
              <a:rPr lang="en-US" sz="1100" dirty="0">
                <a:effectLst/>
                <a:latin typeface="Calibri" panose="020F0502020204030204" pitchFamily="34" charset="0"/>
                <a:ea typeface="Calibri" panose="020F0502020204030204" pitchFamily="34" charset="0"/>
                <a:cs typeface="Calibri" panose="020F0502020204030204" pitchFamily="34" charset="0"/>
              </a:rPr>
              <a:t>by expanding its crop coverage to include a wider range of key food crops and more of the AU priority commodities;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gn="just">
              <a:spcBef>
                <a:spcPts val="0"/>
              </a:spcBef>
              <a:spcAft>
                <a:spcPts val="0"/>
              </a:spcAft>
              <a:buFont typeface="Wingdings" pitchFamily="2" charset="2"/>
              <a:buChar char="§"/>
              <a:tabLst>
                <a:tab pos="914400" algn="l"/>
              </a:tabLst>
            </a:pPr>
            <a:r>
              <a:rPr lang="en-US" sz="1100" dirty="0">
                <a:effectLst/>
                <a:latin typeface="Calibri" panose="020F0502020204030204" pitchFamily="34" charset="0"/>
                <a:ea typeface="Calibri" panose="020F0502020204030204" pitchFamily="34" charset="0"/>
                <a:cs typeface="Calibri" panose="020F0502020204030204" pitchFamily="34" charset="0"/>
              </a:rPr>
              <a:t>by offering institutional capacity building to improve PHL management and the development of technical and policy solutions.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750"/>
              </a:spcBef>
              <a:spcAft>
                <a:spcPts val="0"/>
              </a:spcAft>
              <a:buFont typeface="Symbol" pitchFamily="2" charset="2"/>
              <a:buChar char=""/>
            </a:pPr>
            <a:r>
              <a:rPr lang="en-GB" sz="1100" dirty="0">
                <a:effectLst/>
                <a:latin typeface="Calibri" panose="020F0502020204030204" pitchFamily="34" charset="0"/>
                <a:ea typeface="Calibri" panose="020F0502020204030204" pitchFamily="34" charset="0"/>
                <a:cs typeface="Calibri" panose="020F0502020204030204" pitchFamily="34" charset="0"/>
              </a:rPr>
              <a:t>In addition, </a:t>
            </a:r>
            <a:r>
              <a:rPr lang="en-US" sz="1100" dirty="0">
                <a:effectLst/>
                <a:latin typeface="Calibri" panose="020F0502020204030204" pitchFamily="34" charset="0"/>
                <a:ea typeface="Calibri" panose="020F0502020204030204" pitchFamily="34" charset="0"/>
                <a:cs typeface="Calibri" panose="020F0502020204030204" pitchFamily="34" charset="0"/>
              </a:rPr>
              <a:t>APHLIS provides training on using APHLIS tools and measuring postharvest losses. </a:t>
            </a:r>
            <a:r>
              <a:rPr lang="en-GB" sz="1100" dirty="0">
                <a:effectLst/>
                <a:latin typeface="Calibri" panose="020F0502020204030204" pitchFamily="34" charset="0"/>
                <a:ea typeface="Calibri" panose="020F0502020204030204" pitchFamily="34" charset="0"/>
                <a:cs typeface="Calibri" panose="020F0502020204030204" pitchFamily="34" charset="0"/>
              </a:rPr>
              <a:t>APHLIS is carrying out a series of learning labs to engage African researchers and policy-makers in innovative learning, practice and discussion around postharvest losses. The objective is to assist public sector actors to report on progress in achieving their postharvest loss reduction goals and to support the development of policies and strategies. </a:t>
            </a:r>
            <a:endParaRPr lang="en-US" sz="110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itchFamily="2" charset="2"/>
              <a:buChar char=""/>
            </a:pPr>
            <a:r>
              <a:rPr lang="en-GB" sz="1100" dirty="0">
                <a:effectLst/>
                <a:latin typeface="Calibri" panose="020F0502020204030204" pitchFamily="34" charset="0"/>
                <a:ea typeface="Calibri" panose="020F0502020204030204" pitchFamily="34" charset="0"/>
                <a:cs typeface="Calibri" panose="020F0502020204030204" pitchFamily="34" charset="0"/>
              </a:rPr>
              <a:t>We also hope to encourage further use of the APHLIS platform – by practitioners, service providers, researchers, the private sector and donors – to inform investment decisions at the enterprise and farm-level. </a:t>
            </a:r>
            <a:endParaRPr lang="en-US" sz="1100" dirty="0">
              <a:effectLst/>
              <a:latin typeface="Calibri" panose="020F0502020204030204" pitchFamily="34" charset="0"/>
              <a:ea typeface="Calibri" panose="020F0502020204030204" pitchFamily="34" charset="0"/>
            </a:endParaRPr>
          </a:p>
          <a:p>
            <a:pPr marL="0" marR="0" algn="just">
              <a:spcBef>
                <a:spcPts val="0"/>
              </a:spcBef>
              <a:spcAft>
                <a:spcPts val="0"/>
              </a:spcAft>
            </a:pPr>
            <a:r>
              <a:rPr lang="en-US" sz="1200" i="1" dirty="0">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08E6316-FD07-4063-844E-D99F7CDC037D}" type="slidenum">
              <a:rPr lang="en-GB" smtClean="0"/>
              <a:t>17</a:t>
            </a:fld>
            <a:endParaRPr lang="en-GB"/>
          </a:p>
        </p:txBody>
      </p:sp>
    </p:spTree>
    <p:extLst>
      <p:ext uri="{BB962C8B-B14F-4D97-AF65-F5344CB8AC3E}">
        <p14:creationId xmlns:p14="http://schemas.microsoft.com/office/powerpoint/2010/main" val="16689653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R" dirty="0"/>
          </a:p>
        </p:txBody>
      </p:sp>
      <p:sp>
        <p:nvSpPr>
          <p:cNvPr id="4" name="Slide Number Placeholder 3"/>
          <p:cNvSpPr>
            <a:spLocks noGrp="1"/>
          </p:cNvSpPr>
          <p:nvPr>
            <p:ph type="sldNum" sz="quarter" idx="5"/>
          </p:nvPr>
        </p:nvSpPr>
        <p:spPr/>
        <p:txBody>
          <a:bodyPr/>
          <a:lstStyle/>
          <a:p>
            <a:fld id="{508E6316-FD07-4063-844E-D99F7CDC037D}" type="slidenum">
              <a:rPr lang="en-GB" smtClean="0"/>
              <a:t>18</a:t>
            </a:fld>
            <a:endParaRPr lang="en-GB"/>
          </a:p>
        </p:txBody>
      </p:sp>
    </p:spTree>
    <p:extLst>
      <p:ext uri="{BB962C8B-B14F-4D97-AF65-F5344CB8AC3E}">
        <p14:creationId xmlns:p14="http://schemas.microsoft.com/office/powerpoint/2010/main" val="2004644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536417"/>
          </a:xfrm>
        </p:spPr>
        <p:txBody>
          <a:bodyPr/>
          <a:lstStyle/>
          <a:p>
            <a:pPr marL="342900" marR="0" lvl="0" indent="-342900" algn="just">
              <a:spcBef>
                <a:spcPts val="0"/>
              </a:spcBef>
              <a:spcAft>
                <a:spcPts val="0"/>
              </a:spcAft>
              <a:buFont typeface="Symbol" pitchFamily="2" charset="2"/>
              <a:buChar char=""/>
            </a:pPr>
            <a:r>
              <a:rPr lang="en-GB" sz="1600" dirty="0">
                <a:effectLst/>
                <a:latin typeface="Calibri" panose="020F0502020204030204" pitchFamily="34" charset="0"/>
                <a:ea typeface="Times New Roman" panose="02020603050405020304" pitchFamily="18" charset="0"/>
                <a:cs typeface="Times New Roman" panose="02020603050405020304" pitchFamily="18" charset="0"/>
              </a:rPr>
              <a:t>In a 2018 report, the African Union Commission identified a number of challenges that limit the ability of countries to meet their Malabo commitments on postharvest losses, including the lack of: </a:t>
            </a:r>
            <a:endParaRPr lang="en-US" sz="1600" dirty="0">
              <a:effectLst/>
              <a:latin typeface="Calibri" panose="020F0502020204030204" pitchFamily="34" charset="0"/>
              <a:ea typeface="Calibri" panose="020F0502020204030204" pitchFamily="34" charset="0"/>
            </a:endParaRPr>
          </a:p>
          <a:p>
            <a:pPr marL="800100" lvl="1" indent="-342900" algn="just">
              <a:lnSpc>
                <a:spcPct val="102000"/>
              </a:lnSpc>
              <a:buFont typeface="Wingdings" pitchFamily="2" charset="2"/>
              <a:buChar char=""/>
            </a:pPr>
            <a:r>
              <a:rPr lang="en-GB" sz="1600" dirty="0">
                <a:effectLst/>
                <a:latin typeface="Calibri" panose="020F0502020204030204" pitchFamily="34" charset="0"/>
                <a:ea typeface="Calibri" panose="020F0502020204030204" pitchFamily="34" charset="0"/>
              </a:rPr>
              <a:t>awareness about postharvest losses, including causes, impacts and solutions;</a:t>
            </a:r>
            <a:endParaRPr lang="en-US" sz="1600" dirty="0">
              <a:effectLst/>
              <a:latin typeface="Calibri" panose="020F0502020204030204" pitchFamily="34" charset="0"/>
              <a:ea typeface="Calibri" panose="020F0502020204030204" pitchFamily="34" charset="0"/>
            </a:endParaRPr>
          </a:p>
          <a:p>
            <a:pPr marL="800100" lvl="1" indent="-342900" algn="just">
              <a:lnSpc>
                <a:spcPct val="102000"/>
              </a:lnSpc>
              <a:buFont typeface="Wingdings" pitchFamily="2" charset="2"/>
              <a:buChar char=""/>
            </a:pPr>
            <a:r>
              <a:rPr lang="en-GB" sz="1600" dirty="0">
                <a:effectLst/>
                <a:latin typeface="Calibri" panose="020F0502020204030204" pitchFamily="34" charset="0"/>
                <a:ea typeface="Calibri" panose="020F0502020204030204" pitchFamily="34" charset="0"/>
              </a:rPr>
              <a:t>postharvest loss reduction policies and strategies at the national level;</a:t>
            </a:r>
            <a:endParaRPr lang="en-US" sz="1600" dirty="0">
              <a:effectLst/>
              <a:latin typeface="Calibri" panose="020F0502020204030204" pitchFamily="34" charset="0"/>
              <a:ea typeface="Calibri" panose="020F0502020204030204" pitchFamily="34" charset="0"/>
            </a:endParaRPr>
          </a:p>
          <a:p>
            <a:pPr marL="800100" lvl="1" indent="-342900" algn="just">
              <a:lnSpc>
                <a:spcPct val="102000"/>
              </a:lnSpc>
              <a:buFont typeface="Wingdings" pitchFamily="2" charset="2"/>
              <a:buChar char=""/>
            </a:pPr>
            <a:r>
              <a:rPr lang="en-GB" sz="1600" dirty="0">
                <a:effectLst/>
                <a:latin typeface="Calibri" panose="020F0502020204030204" pitchFamily="34" charset="0"/>
                <a:ea typeface="Calibri" panose="020F0502020204030204" pitchFamily="34" charset="0"/>
              </a:rPr>
              <a:t>institutional capacity in postharvest loss management;</a:t>
            </a:r>
            <a:endParaRPr lang="en-US" sz="1600" dirty="0">
              <a:effectLst/>
              <a:latin typeface="Calibri" panose="020F0502020204030204" pitchFamily="34" charset="0"/>
              <a:ea typeface="Calibri" panose="020F0502020204030204" pitchFamily="34" charset="0"/>
            </a:endParaRPr>
          </a:p>
          <a:p>
            <a:pPr marL="800100" lvl="1" indent="-342900" algn="just">
              <a:lnSpc>
                <a:spcPct val="102000"/>
              </a:lnSpc>
              <a:buFont typeface="Wingdings" pitchFamily="2" charset="2"/>
              <a:buChar char=""/>
            </a:pPr>
            <a:r>
              <a:rPr lang="en-GB" sz="1600" dirty="0">
                <a:effectLst/>
                <a:latin typeface="Calibri" panose="020F0502020204030204" pitchFamily="34" charset="0"/>
                <a:ea typeface="Calibri" panose="020F0502020204030204" pitchFamily="34" charset="0"/>
              </a:rPr>
              <a:t>research and development on postharvest losses;</a:t>
            </a:r>
            <a:endParaRPr lang="en-US" sz="1600" dirty="0">
              <a:effectLst/>
              <a:latin typeface="Calibri" panose="020F0502020204030204" pitchFamily="34" charset="0"/>
              <a:ea typeface="Calibri" panose="020F0502020204030204" pitchFamily="34" charset="0"/>
            </a:endParaRPr>
          </a:p>
          <a:p>
            <a:pPr marL="800100" lvl="1" indent="-342900" algn="just">
              <a:lnSpc>
                <a:spcPct val="102000"/>
              </a:lnSpc>
              <a:buFont typeface="Wingdings" pitchFamily="2" charset="2"/>
              <a:buChar char=""/>
            </a:pPr>
            <a:r>
              <a:rPr lang="en-GB" sz="1600" dirty="0">
                <a:effectLst/>
                <a:latin typeface="Calibri" panose="020F0502020204030204" pitchFamily="34" charset="0"/>
                <a:ea typeface="Calibri" panose="020F0502020204030204" pitchFamily="34" charset="0"/>
              </a:rPr>
              <a:t>knowledge about postharvest loss measurement methodologies; </a:t>
            </a:r>
            <a:endParaRPr lang="en-US" sz="1600" dirty="0">
              <a:effectLst/>
              <a:latin typeface="Calibri" panose="020F0502020204030204" pitchFamily="34" charset="0"/>
              <a:ea typeface="Calibri" panose="020F0502020204030204" pitchFamily="34" charset="0"/>
            </a:endParaRPr>
          </a:p>
          <a:p>
            <a:pPr marL="800100" lvl="1" indent="-342900" algn="just">
              <a:lnSpc>
                <a:spcPct val="102000"/>
              </a:lnSpc>
              <a:buFont typeface="Wingdings" pitchFamily="2" charset="2"/>
              <a:buChar char=""/>
            </a:pPr>
            <a:r>
              <a:rPr lang="en-GB" sz="1600" dirty="0">
                <a:effectLst/>
                <a:latin typeface="Calibri" panose="020F0502020204030204" pitchFamily="34" charset="0"/>
                <a:ea typeface="Calibri" panose="020F0502020204030204" pitchFamily="34" charset="0"/>
              </a:rPr>
              <a:t>postharvest storage technologies that limit losses;</a:t>
            </a:r>
            <a:endParaRPr lang="en-US" sz="1600" dirty="0">
              <a:effectLst/>
              <a:latin typeface="Calibri" panose="020F0502020204030204" pitchFamily="34" charset="0"/>
              <a:ea typeface="Calibri" panose="020F0502020204030204" pitchFamily="34" charset="0"/>
            </a:endParaRPr>
          </a:p>
          <a:p>
            <a:pPr marL="800100" lvl="1" indent="-342900" algn="just">
              <a:lnSpc>
                <a:spcPct val="102000"/>
              </a:lnSpc>
              <a:buFont typeface="Wingdings" pitchFamily="2" charset="2"/>
              <a:buChar char=""/>
            </a:pPr>
            <a:r>
              <a:rPr lang="en-GB" sz="1600" dirty="0">
                <a:effectLst/>
                <a:latin typeface="Calibri" panose="020F0502020204030204" pitchFamily="34" charset="0"/>
                <a:ea typeface="Calibri" panose="020F0502020204030204" pitchFamily="34" charset="0"/>
              </a:rPr>
              <a:t>appreciation of the economic value of postharvest losses and their impact on nutrition and food security; and</a:t>
            </a:r>
            <a:endParaRPr lang="en-US" sz="1600" dirty="0">
              <a:effectLst/>
              <a:latin typeface="Calibri" panose="020F0502020204030204" pitchFamily="34" charset="0"/>
              <a:ea typeface="Calibri" panose="020F0502020204030204" pitchFamily="34" charset="0"/>
            </a:endParaRPr>
          </a:p>
          <a:p>
            <a:pPr marL="800100" lvl="1" indent="-342900" algn="just">
              <a:lnSpc>
                <a:spcPct val="102000"/>
              </a:lnSpc>
              <a:buFont typeface="Wingdings" pitchFamily="2" charset="2"/>
              <a:buChar char=""/>
            </a:pPr>
            <a:r>
              <a:rPr lang="en-GB" sz="1600" dirty="0">
                <a:effectLst/>
                <a:latin typeface="Calibri" panose="020F0502020204030204" pitchFamily="34" charset="0"/>
                <a:ea typeface="Calibri" panose="020F0502020204030204" pitchFamily="34" charset="0"/>
              </a:rPr>
              <a:t>targeted financing and investment in postharvest loss reduction activities.</a:t>
            </a:r>
            <a:endParaRPr lang="en-US" sz="16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508E6316-FD07-4063-844E-D99F7CDC037D}" type="slidenum">
              <a:rPr lang="en-GB" smtClean="0"/>
              <a:t>3</a:t>
            </a:fld>
            <a:endParaRPr lang="en-GB"/>
          </a:p>
        </p:txBody>
      </p:sp>
    </p:spTree>
    <p:extLst>
      <p:ext uri="{BB962C8B-B14F-4D97-AF65-F5344CB8AC3E}">
        <p14:creationId xmlns:p14="http://schemas.microsoft.com/office/powerpoint/2010/main" val="34490069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484658"/>
          </a:xfrm>
        </p:spPr>
        <p:txBody>
          <a:bodyPr/>
          <a:lstStyle/>
          <a:p>
            <a:pPr marL="342900" marR="0" lvl="0" indent="-342900" algn="just">
              <a:spcBef>
                <a:spcPts val="0"/>
              </a:spcBef>
              <a:spcAft>
                <a:spcPts val="0"/>
              </a:spcAft>
              <a:buFont typeface="Symbol" pitchFamily="2" charset="2"/>
              <a:buChar char=""/>
            </a:pPr>
            <a:r>
              <a:rPr lang="en-GB" sz="1600" dirty="0">
                <a:effectLst/>
                <a:latin typeface="Calibri" panose="020F0502020204030204" pitchFamily="34" charset="0"/>
                <a:ea typeface="Calibri" panose="020F0502020204030204" pitchFamily="34" charset="0"/>
                <a:cs typeface="Calibri" panose="020F0502020204030204" pitchFamily="34" charset="0"/>
              </a:rPr>
              <a:t>The Biennial Review (or BR) process includes self-reported data from the AU’s 55 members – beginning in 2017 – to capture progress on agricultural transformation. </a:t>
            </a:r>
            <a:endParaRPr lang="en-US" sz="160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itchFamily="2" charset="2"/>
              <a:buChar char=""/>
            </a:pPr>
            <a:r>
              <a:rPr lang="en-GB" sz="1600" dirty="0">
                <a:effectLst/>
                <a:latin typeface="Calibri" panose="020F0502020204030204" pitchFamily="34" charset="0"/>
                <a:ea typeface="Calibri" panose="020F0502020204030204" pitchFamily="34" charset="0"/>
                <a:cs typeface="Calibri" panose="020F0502020204030204" pitchFamily="34" charset="0"/>
              </a:rPr>
              <a:t>The 3</a:t>
            </a:r>
            <a:r>
              <a:rPr lang="en-GB" sz="1600" baseline="30000" dirty="0">
                <a:effectLst/>
                <a:latin typeface="Calibri" panose="020F0502020204030204" pitchFamily="34" charset="0"/>
                <a:ea typeface="Calibri" panose="020F0502020204030204" pitchFamily="34" charset="0"/>
                <a:cs typeface="Calibri" panose="020F0502020204030204" pitchFamily="34" charset="0"/>
              </a:rPr>
              <a:t>rd</a:t>
            </a:r>
            <a:r>
              <a:rPr lang="en-GB" sz="1600" dirty="0">
                <a:effectLst/>
                <a:latin typeface="Calibri" panose="020F0502020204030204" pitchFamily="34" charset="0"/>
                <a:ea typeface="Calibri" panose="020F0502020204030204" pitchFamily="34" charset="0"/>
                <a:cs typeface="Calibri" panose="020F0502020204030204" pitchFamily="34" charset="0"/>
              </a:rPr>
              <a:t> CAADP BR was issued in 2022. Of the 20 Member States that reported data on postharvest losses of priority commodities, only 11 were on-track to meet the 2020 milestone to reduce postharvest losses by at least 25 percent.</a:t>
            </a:r>
            <a:endParaRPr lang="en-US" sz="160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itchFamily="2" charset="2"/>
              <a:buChar char=""/>
            </a:pPr>
            <a:r>
              <a:rPr lang="en-GB" sz="1600" dirty="0">
                <a:effectLst/>
                <a:latin typeface="Calibri" panose="020F0502020204030204" pitchFamily="34" charset="0"/>
                <a:ea typeface="Calibri" panose="020F0502020204030204" pitchFamily="34" charset="0"/>
                <a:cs typeface="Calibri" panose="020F0502020204030204" pitchFamily="34" charset="0"/>
              </a:rPr>
              <a:t>The report recommended that Member States build capacity, not only in reducing postharvest losses, but also in reliably estimating and reporting losses at the different segments of the postharvest phase.</a:t>
            </a:r>
            <a:endParaRPr lang="en-US" sz="160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itchFamily="2" charset="2"/>
              <a:buChar char=""/>
            </a:pPr>
            <a:r>
              <a:rPr lang="en-GB" sz="1600" dirty="0">
                <a:effectLst/>
                <a:latin typeface="Calibri" panose="020F0502020204030204" pitchFamily="34" charset="0"/>
                <a:ea typeface="Calibri" panose="020F0502020204030204" pitchFamily="34" charset="0"/>
                <a:cs typeface="Calibri" panose="020F0502020204030204" pitchFamily="34" charset="0"/>
              </a:rPr>
              <a:t>This was reinforced at a policy roundtable during the </a:t>
            </a:r>
            <a:r>
              <a:rPr lang="en-GB"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3</a:t>
            </a:r>
            <a:r>
              <a:rPr lang="en-GB" sz="160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rd</a:t>
            </a:r>
            <a:r>
              <a:rPr lang="en-GB"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All Africa Postharvest Loss Conference and Exhibition (AAPHCE) in September 2021, where countries identified the lack of comprehensive postharvest loss data as a major impediment to establishing effective postharvest loss policies. </a:t>
            </a:r>
            <a:endParaRPr lang="en-US" sz="16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508E6316-FD07-4063-844E-D99F7CDC037D}" type="slidenum">
              <a:rPr lang="en-GB" smtClean="0"/>
              <a:t>4</a:t>
            </a:fld>
            <a:endParaRPr lang="en-GB"/>
          </a:p>
        </p:txBody>
      </p:sp>
    </p:spTree>
    <p:extLst>
      <p:ext uri="{BB962C8B-B14F-4D97-AF65-F5344CB8AC3E}">
        <p14:creationId xmlns:p14="http://schemas.microsoft.com/office/powerpoint/2010/main" val="4585751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just">
              <a:spcBef>
                <a:spcPts val="0"/>
              </a:spcBef>
              <a:spcAft>
                <a:spcPts val="0"/>
              </a:spcAft>
              <a:buFont typeface="Symbol" pitchFamily="2" charset="2"/>
              <a:buChar char=""/>
            </a:pPr>
            <a:r>
              <a:rPr lang="en-GB" sz="1800" dirty="0">
                <a:effectLst/>
                <a:latin typeface="Calibri" panose="020F0502020204030204" pitchFamily="34" charset="0"/>
                <a:ea typeface="Calibri" panose="020F0502020204030204" pitchFamily="34" charset="0"/>
                <a:cs typeface="Calibri" panose="020F0502020204030204" pitchFamily="34" charset="0"/>
              </a:rPr>
              <a:t>Established in 2009, the African Postharvest Losses Information System, APHLIS is the leading source of scientific estimates of postharvest loss in African countries, including the nutritional and financial impact of these losses.</a:t>
            </a:r>
            <a:endParaRPr lang="en-US" sz="180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itchFamily="2" charset="2"/>
              <a:buChar char=""/>
            </a:pPr>
            <a:r>
              <a:rPr lang="en-GB" sz="1800" dirty="0">
                <a:effectLst/>
                <a:latin typeface="Calibri" panose="020F0502020204030204" pitchFamily="34" charset="0"/>
                <a:ea typeface="Calibri" panose="020F0502020204030204" pitchFamily="34" charset="0"/>
                <a:cs typeface="Calibri" panose="020F0502020204030204" pitchFamily="34" charset="0"/>
              </a:rPr>
              <a:t>Backed by expertise in agricultural research, value chain development, postharvest management, commodity quality analysis, and policy development, APHLIS generates information on the postharvest losses of cereal grains, legumes, roots and tubers. </a:t>
            </a: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508E6316-FD07-4063-844E-D99F7CDC037D}" type="slidenum">
              <a:rPr lang="en-GB" smtClean="0"/>
              <a:t>5</a:t>
            </a:fld>
            <a:endParaRPr lang="en-GB"/>
          </a:p>
        </p:txBody>
      </p:sp>
    </p:spTree>
    <p:extLst>
      <p:ext uri="{BB962C8B-B14F-4D97-AF65-F5344CB8AC3E}">
        <p14:creationId xmlns:p14="http://schemas.microsoft.com/office/powerpoint/2010/main" val="8341161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44106" y="4400549"/>
            <a:ext cx="5528094" cy="3691027"/>
          </a:xfrm>
        </p:spPr>
        <p:txBody>
          <a:bodyPr/>
          <a:lstStyle/>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APHLIS objectives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Wingdings" pitchFamily="2" charset="2"/>
              <a:buChar char=""/>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to support the development of national postharvest losses strategies;</a:t>
            </a:r>
            <a:endParaRPr lang="en-US" sz="1800" dirty="0">
              <a:effectLst/>
              <a:latin typeface="Calibri" panose="020F0502020204030204" pitchFamily="34" charset="0"/>
              <a:ea typeface="Calibri" panose="020F0502020204030204" pitchFamily="34" charset="0"/>
            </a:endParaRPr>
          </a:p>
          <a:p>
            <a:pPr marL="342900" marR="0" lvl="0" indent="-342900" algn="just">
              <a:lnSpc>
                <a:spcPct val="115000"/>
              </a:lnSpc>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Times New Roman" panose="02020603050405020304" pitchFamily="18" charset="0"/>
              </a:rPr>
              <a:t>to help countries meet their postharvest loss reduction commitments;</a:t>
            </a:r>
            <a:endParaRPr lang="en-US" sz="1800" dirty="0">
              <a:effectLst/>
              <a:latin typeface="Times New Roman" panose="02020603050405020304" pitchFamily="18" charset="0"/>
              <a:ea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Times New Roman" panose="02020603050405020304" pitchFamily="18" charset="0"/>
              </a:rPr>
              <a:t>to provide decision-makers with the data they need to determine where and how to focus loss reduction efforts;</a:t>
            </a:r>
            <a:endParaRPr lang="en-US" sz="1800" dirty="0">
              <a:effectLst/>
              <a:latin typeface="Times New Roman" panose="02020603050405020304" pitchFamily="18" charset="0"/>
              <a:ea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US" sz="1800" dirty="0">
                <a:solidFill>
                  <a:srgbClr val="000000"/>
                </a:solidFill>
                <a:effectLst/>
                <a:latin typeface="Calibri" panose="020F0502020204030204" pitchFamily="34" charset="0"/>
                <a:ea typeface="Times New Roman" panose="02020603050405020304" pitchFamily="18" charset="0"/>
              </a:rPr>
              <a:t>to improve the efficiency of value chains and support food security planning; </a:t>
            </a:r>
            <a:endParaRPr lang="en-US" sz="1800" dirty="0">
              <a:effectLst/>
              <a:latin typeface="Times New Roman" panose="02020603050405020304" pitchFamily="18" charset="0"/>
              <a:ea typeface="Times New Roman" panose="02020603050405020304" pitchFamily="18" charset="0"/>
            </a:endParaRPr>
          </a:p>
          <a:p>
            <a:pPr marL="342900" marR="0" lvl="0" indent="-342900" algn="just">
              <a:lnSpc>
                <a:spcPct val="115000"/>
              </a:lnSpc>
              <a:spcBef>
                <a:spcPts val="0"/>
              </a:spcBef>
              <a:spcAft>
                <a:spcPts val="0"/>
              </a:spcAft>
              <a:buFont typeface="Symbol" pitchFamily="2" charset="2"/>
              <a:buChar char=""/>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to provide the basis for monitoring and evaluating loss reduction programmes.  </a:t>
            </a: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508E6316-FD07-4063-844E-D99F7CDC037D}" type="slidenum">
              <a:rPr lang="en-GB" smtClean="0"/>
              <a:t>6</a:t>
            </a:fld>
            <a:endParaRPr lang="en-GB"/>
          </a:p>
        </p:txBody>
      </p:sp>
    </p:spTree>
    <p:extLst>
      <p:ext uri="{BB962C8B-B14F-4D97-AF65-F5344CB8AC3E}">
        <p14:creationId xmlns:p14="http://schemas.microsoft.com/office/powerpoint/2010/main" val="29641758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just">
              <a:spcBef>
                <a:spcPts val="0"/>
              </a:spcBef>
              <a:spcAft>
                <a:spcPts val="0"/>
              </a:spcAft>
              <a:buFont typeface="Symbol" pitchFamily="2" charset="2"/>
              <a:buChar char=""/>
            </a:pPr>
            <a:r>
              <a:rPr lang="en-GB" sz="1100" dirty="0">
                <a:effectLst/>
                <a:latin typeface="Calibri" panose="020F0502020204030204" pitchFamily="34" charset="0"/>
                <a:ea typeface="Calibri" panose="020F0502020204030204" pitchFamily="34" charset="0"/>
                <a:cs typeface="Calibri" panose="020F0502020204030204" pitchFamily="34" charset="0"/>
              </a:rPr>
              <a:t>APHLIS calculates postharvest loss estimates per crop and province on an annual basis, </a:t>
            </a:r>
            <a:r>
              <a:rPr lang="en-GB" sz="1100" b="1" dirty="0">
                <a:effectLst/>
                <a:latin typeface="Calibri" panose="020F0502020204030204" pitchFamily="34" charset="0"/>
                <a:ea typeface="Calibri" panose="020F0502020204030204" pitchFamily="34" charset="0"/>
                <a:cs typeface="Calibri" panose="020F0502020204030204" pitchFamily="34" charset="0"/>
              </a:rPr>
              <a:t>supporting</a:t>
            </a:r>
            <a:r>
              <a:rPr lang="en-GB" sz="1100" dirty="0">
                <a:effectLst/>
                <a:latin typeface="Calibri" panose="020F0502020204030204" pitchFamily="34" charset="0"/>
                <a:ea typeface="Calibri" panose="020F0502020204030204" pitchFamily="34" charset="0"/>
                <a:cs typeface="Calibri" panose="020F0502020204030204" pitchFamily="34" charset="0"/>
              </a:rPr>
              <a:t> countries in developing postharvest loss reduction strategies and </a:t>
            </a:r>
            <a:r>
              <a:rPr lang="en-GB" sz="1100" b="1" dirty="0">
                <a:effectLst/>
                <a:latin typeface="Calibri" panose="020F0502020204030204" pitchFamily="34" charset="0"/>
                <a:ea typeface="Calibri" panose="020F0502020204030204" pitchFamily="34" charset="0"/>
                <a:cs typeface="Calibri" panose="020F0502020204030204" pitchFamily="34" charset="0"/>
              </a:rPr>
              <a:t>helping</a:t>
            </a:r>
            <a:r>
              <a:rPr lang="en-GB" sz="1100" dirty="0">
                <a:effectLst/>
                <a:latin typeface="Calibri" panose="020F0502020204030204" pitchFamily="34" charset="0"/>
                <a:ea typeface="Calibri" panose="020F0502020204030204" pitchFamily="34" charset="0"/>
                <a:cs typeface="Calibri" panose="020F0502020204030204" pitchFamily="34" charset="0"/>
              </a:rPr>
              <a:t> them to track changes in their loss levels over time as required in Malabo reporting. APHLIS </a:t>
            </a:r>
            <a:r>
              <a:rPr lang="en-GB" sz="1100" b="1" dirty="0">
                <a:effectLst/>
                <a:latin typeface="Calibri" panose="020F0502020204030204" pitchFamily="34" charset="0"/>
                <a:ea typeface="Calibri" panose="020F0502020204030204" pitchFamily="34" charset="0"/>
                <a:cs typeface="Calibri" panose="020F0502020204030204" pitchFamily="34" charset="0"/>
              </a:rPr>
              <a:t>supplies </a:t>
            </a:r>
            <a:r>
              <a:rPr lang="en-GB" sz="1100" dirty="0">
                <a:effectLst/>
                <a:latin typeface="Calibri" panose="020F0502020204030204" pitchFamily="34" charset="0"/>
                <a:ea typeface="Calibri" panose="020F0502020204030204" pitchFamily="34" charset="0"/>
                <a:cs typeface="Calibri" panose="020F0502020204030204" pitchFamily="34" charset="0"/>
              </a:rPr>
              <a:t>policymakers with the data they need to determine where to focus loss reduction strategies and to </a:t>
            </a:r>
            <a:r>
              <a:rPr lang="en-GB" sz="1100" b="1" dirty="0">
                <a:effectLst/>
                <a:latin typeface="Calibri" panose="020F0502020204030204" pitchFamily="34" charset="0"/>
                <a:ea typeface="Calibri" panose="020F0502020204030204" pitchFamily="34" charset="0"/>
                <a:cs typeface="Calibri" panose="020F0502020204030204" pitchFamily="34" charset="0"/>
              </a:rPr>
              <a:t>improve</a:t>
            </a:r>
            <a:r>
              <a:rPr lang="en-GB" sz="1100" dirty="0">
                <a:effectLst/>
                <a:latin typeface="Calibri" panose="020F0502020204030204" pitchFamily="34" charset="0"/>
                <a:ea typeface="Calibri" panose="020F0502020204030204" pitchFamily="34" charset="0"/>
                <a:cs typeface="Calibri" panose="020F0502020204030204" pitchFamily="34" charset="0"/>
              </a:rPr>
              <a:t> value chain efficiency and food security. Using the downloadable APHLIS calculator, </a:t>
            </a:r>
            <a:r>
              <a:rPr lang="en-GB" sz="1100" dirty="0">
                <a:solidFill>
                  <a:srgbClr val="212529"/>
                </a:solidFill>
                <a:effectLst/>
                <a:latin typeface="Calibri" panose="020F0502020204030204" pitchFamily="34" charset="0"/>
                <a:ea typeface="Calibri" panose="020F0502020204030204" pitchFamily="34" charset="0"/>
                <a:cs typeface="Calibri" panose="020F0502020204030204" pitchFamily="34" charset="0"/>
              </a:rPr>
              <a:t>countries can include further data to fine-tune their loss estimates or to develop or compare loss reduction scenarios. This can assist </a:t>
            </a:r>
            <a:r>
              <a:rPr lang="en-GB" sz="1100" dirty="0">
                <a:effectLst/>
                <a:latin typeface="Calibri" panose="020F0502020204030204" pitchFamily="34" charset="0"/>
                <a:ea typeface="Calibri" panose="020F0502020204030204" pitchFamily="34" charset="0"/>
                <a:cs typeface="Calibri" panose="020F0502020204030204" pitchFamily="34" charset="0"/>
              </a:rPr>
              <a:t>policymakers in </a:t>
            </a:r>
            <a:r>
              <a:rPr lang="en-GB" sz="1100" b="1" dirty="0">
                <a:effectLst/>
                <a:latin typeface="Calibri" panose="020F0502020204030204" pitchFamily="34" charset="0"/>
                <a:ea typeface="Calibri" panose="020F0502020204030204" pitchFamily="34" charset="0"/>
                <a:cs typeface="Calibri" panose="020F0502020204030204" pitchFamily="34" charset="0"/>
              </a:rPr>
              <a:t>planning, monitoring and evaluating</a:t>
            </a:r>
            <a:r>
              <a:rPr lang="en-GB" sz="1100" dirty="0">
                <a:effectLst/>
                <a:latin typeface="Calibri" panose="020F0502020204030204" pitchFamily="34" charset="0"/>
                <a:ea typeface="Calibri" panose="020F0502020204030204" pitchFamily="34" charset="0"/>
                <a:cs typeface="Calibri" panose="020F0502020204030204" pitchFamily="34" charset="0"/>
              </a:rPr>
              <a:t> the effectiveness of their initiatives to reduce postharvest losses. </a:t>
            </a:r>
            <a:endParaRPr lang="en-US" sz="11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100" dirty="0">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spcBef>
                <a:spcPts val="0"/>
              </a:spcBef>
              <a:spcAft>
                <a:spcPts val="0"/>
              </a:spcAft>
              <a:buFont typeface="Symbol" pitchFamily="2" charset="2"/>
              <a:buChar char=""/>
            </a:pPr>
            <a:r>
              <a:rPr lang="en-GB" sz="1100" dirty="0">
                <a:effectLst/>
                <a:latin typeface="Calibri" panose="020F0502020204030204" pitchFamily="34" charset="0"/>
                <a:ea typeface="Calibri" panose="020F0502020204030204" pitchFamily="34" charset="0"/>
                <a:cs typeface="Calibri" panose="020F0502020204030204" pitchFamily="34" charset="0"/>
              </a:rPr>
              <a:t>APHLIS bases its loss estimates on two sources of information:</a:t>
            </a:r>
            <a:endParaRPr lang="en-US" sz="1100" dirty="0">
              <a:effectLst/>
              <a:latin typeface="Calibri" panose="020F0502020204030204" pitchFamily="34" charset="0"/>
              <a:ea typeface="Calibri" panose="020F0502020204030204" pitchFamily="34" charset="0"/>
            </a:endParaRPr>
          </a:p>
          <a:p>
            <a:pPr marL="742950" marR="0" lvl="1" indent="-285750" algn="just">
              <a:spcBef>
                <a:spcPts val="0"/>
              </a:spcBef>
              <a:spcAft>
                <a:spcPts val="0"/>
              </a:spcAft>
              <a:buFont typeface="Wingdings" pitchFamily="2" charset="2"/>
              <a:buChar char=""/>
            </a:pPr>
            <a:r>
              <a:rPr lang="en-GB" sz="1100" dirty="0">
                <a:effectLst/>
                <a:latin typeface="Calibri" panose="020F0502020204030204" pitchFamily="34" charset="0"/>
                <a:ea typeface="Calibri" panose="020F0502020204030204" pitchFamily="34" charset="0"/>
                <a:cs typeface="Calibri" panose="020F0502020204030204" pitchFamily="34" charset="0"/>
              </a:rPr>
              <a:t>loss data derived from scientific literature, broken down by crop, type of farm and climate; and</a:t>
            </a:r>
            <a:endParaRPr lang="en-US" sz="1100" dirty="0">
              <a:effectLst/>
              <a:latin typeface="Calibri" panose="020F0502020204030204" pitchFamily="34" charset="0"/>
              <a:ea typeface="Calibri" panose="020F0502020204030204" pitchFamily="34" charset="0"/>
            </a:endParaRPr>
          </a:p>
          <a:p>
            <a:pPr marL="742950" marR="0" lvl="1" indent="-285750" algn="just">
              <a:spcBef>
                <a:spcPts val="0"/>
              </a:spcBef>
              <a:spcAft>
                <a:spcPts val="0"/>
              </a:spcAft>
              <a:buFont typeface="Wingdings" pitchFamily="2" charset="2"/>
              <a:buChar char=""/>
            </a:pPr>
            <a:r>
              <a:rPr lang="en-GB" sz="1100" dirty="0">
                <a:effectLst/>
                <a:latin typeface="Calibri" panose="020F0502020204030204" pitchFamily="34" charset="0"/>
                <a:ea typeface="Calibri" panose="020F0502020204030204" pitchFamily="34" charset="0"/>
                <a:cs typeface="Calibri" panose="020F0502020204030204" pitchFamily="34" charset="0"/>
              </a:rPr>
              <a:t>local factors, </a:t>
            </a:r>
            <a:r>
              <a:rPr lang="en-GB" sz="1100" i="1" dirty="0">
                <a:effectLst/>
                <a:latin typeface="Calibri" panose="020F0502020204030204" pitchFamily="34" charset="0"/>
                <a:ea typeface="Calibri" panose="020F0502020204030204" pitchFamily="34" charset="0"/>
                <a:cs typeface="Calibri" panose="020F0502020204030204" pitchFamily="34" charset="0"/>
              </a:rPr>
              <a:t>e.g</a:t>
            </a:r>
            <a:r>
              <a:rPr lang="en-GB" sz="1100" dirty="0">
                <a:effectLst/>
                <a:latin typeface="Calibri" panose="020F0502020204030204" pitchFamily="34" charset="0"/>
                <a:ea typeface="Calibri" panose="020F0502020204030204" pitchFamily="34" charset="0"/>
                <a:cs typeface="Calibri" panose="020F0502020204030204" pitchFamily="34" charset="0"/>
              </a:rPr>
              <a:t>. conditions and practices that can affect losses (production, pests, weather, storage conditions and duration, marketing, loss reduction practices, etc);</a:t>
            </a:r>
            <a:endParaRPr lang="en-US" sz="1100" dirty="0">
              <a:effectLst/>
              <a:latin typeface="Calibri" panose="020F0502020204030204" pitchFamily="34" charset="0"/>
              <a:ea typeface="Calibri" panose="020F0502020204030204" pitchFamily="34" charset="0"/>
            </a:endParaRPr>
          </a:p>
          <a:p>
            <a:pPr marL="742950" marR="0" lvl="1" indent="-285750" algn="just">
              <a:spcBef>
                <a:spcPts val="0"/>
              </a:spcBef>
              <a:spcAft>
                <a:spcPts val="0"/>
              </a:spcAft>
              <a:buFont typeface="Wingdings" pitchFamily="2" charset="2"/>
              <a:buChar char=""/>
            </a:pPr>
            <a:r>
              <a:rPr lang="en-GB" sz="1100" dirty="0">
                <a:effectLst/>
                <a:latin typeface="Calibri" panose="020F0502020204030204" pitchFamily="34" charset="0"/>
                <a:ea typeface="Calibri" panose="020F0502020204030204" pitchFamily="34" charset="0"/>
                <a:cs typeface="Calibri" panose="020F0502020204030204" pitchFamily="34" charset="0"/>
              </a:rPr>
              <a:t>Together, this information enables APHLIS to estimate postharvest losses at the provincial, national and regional levels.</a:t>
            </a:r>
            <a:endParaRPr lang="en-US" sz="11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508E6316-FD07-4063-844E-D99F7CDC037D}" type="slidenum">
              <a:rPr lang="en-GB" smtClean="0"/>
              <a:t>7</a:t>
            </a:fld>
            <a:endParaRPr lang="en-GB"/>
          </a:p>
        </p:txBody>
      </p:sp>
    </p:spTree>
    <p:extLst>
      <p:ext uri="{BB962C8B-B14F-4D97-AF65-F5344CB8AC3E}">
        <p14:creationId xmlns:p14="http://schemas.microsoft.com/office/powerpoint/2010/main" val="4832820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237367"/>
          </a:xfrm>
        </p:spPr>
        <p:txBody>
          <a:bodyPr/>
          <a:lstStyle/>
          <a:p>
            <a:pPr marL="342900" marR="0" lvl="0" indent="-342900" algn="just">
              <a:spcBef>
                <a:spcPts val="0"/>
              </a:spcBef>
              <a:spcAft>
                <a:spcPts val="0"/>
              </a:spcAft>
              <a:buFont typeface="Symbol" pitchFamily="2" charset="2"/>
              <a:buChar char=""/>
            </a:pPr>
            <a:r>
              <a:rPr lang="en-GB" sz="1800" dirty="0">
                <a:effectLst/>
                <a:latin typeface="Calibri" panose="020F0502020204030204" pitchFamily="34" charset="0"/>
                <a:ea typeface="Calibri" panose="020F0502020204030204" pitchFamily="34" charset="0"/>
                <a:cs typeface="Calibri" panose="020F0502020204030204" pitchFamily="34" charset="0"/>
              </a:rPr>
              <a:t>APHLIS provides data on:</a:t>
            </a:r>
            <a:endParaRPr lang="en-US" sz="1800" dirty="0">
              <a:effectLst/>
              <a:latin typeface="Calibri" panose="020F0502020204030204" pitchFamily="34" charset="0"/>
              <a:ea typeface="Calibri" panose="020F0502020204030204" pitchFamily="34" charset="0"/>
            </a:endParaRPr>
          </a:p>
          <a:p>
            <a:pPr marL="800100" lvl="1" indent="-342900" algn="just">
              <a:buFont typeface="Wingdings" pitchFamily="2" charset="2"/>
              <a:buChar char=""/>
            </a:pPr>
            <a:r>
              <a:rPr lang="en-GB" sz="1800" dirty="0">
                <a:effectLst/>
                <a:latin typeface="Calibri" panose="020F0502020204030204" pitchFamily="34" charset="0"/>
                <a:ea typeface="Calibri" panose="020F0502020204030204" pitchFamily="34" charset="0"/>
                <a:cs typeface="Calibri" panose="020F0502020204030204" pitchFamily="34" charset="0"/>
              </a:rPr>
              <a:t>the volume of commodity losses at different stages along the value chain;</a:t>
            </a:r>
            <a:endParaRPr lang="en-US" sz="1800" dirty="0">
              <a:effectLst/>
              <a:latin typeface="Calibri" panose="020F0502020204030204" pitchFamily="34" charset="0"/>
              <a:ea typeface="Calibri" panose="020F0502020204030204" pitchFamily="34" charset="0"/>
            </a:endParaRPr>
          </a:p>
          <a:p>
            <a:pPr marL="800100" lvl="1" indent="-342900" algn="just">
              <a:buFont typeface="Wingdings" pitchFamily="2" charset="2"/>
              <a:buChar char=""/>
            </a:pPr>
            <a:r>
              <a:rPr lang="en-GB" sz="1800" dirty="0">
                <a:effectLst/>
                <a:latin typeface="Calibri" panose="020F0502020204030204" pitchFamily="34" charset="0"/>
                <a:ea typeface="Calibri" panose="020F0502020204030204" pitchFamily="34" charset="0"/>
                <a:cs typeface="Calibri" panose="020F0502020204030204" pitchFamily="34" charset="0"/>
              </a:rPr>
              <a:t>the percentage of losses per commodity;</a:t>
            </a:r>
            <a:endParaRPr lang="en-US" sz="1800" dirty="0">
              <a:effectLst/>
              <a:latin typeface="Calibri" panose="020F0502020204030204" pitchFamily="34" charset="0"/>
              <a:ea typeface="Calibri" panose="020F0502020204030204" pitchFamily="34" charset="0"/>
            </a:endParaRPr>
          </a:p>
          <a:p>
            <a:pPr marL="800100" lvl="1" indent="-342900" algn="just">
              <a:buFont typeface="Wingdings" pitchFamily="2" charset="2"/>
              <a:buChar char=""/>
            </a:pPr>
            <a:r>
              <a:rPr lang="en-GB" sz="1800" dirty="0">
                <a:effectLst/>
                <a:latin typeface="Calibri" panose="020F0502020204030204" pitchFamily="34" charset="0"/>
                <a:ea typeface="Calibri" panose="020F0502020204030204" pitchFamily="34" charset="0"/>
                <a:cs typeface="Calibri" panose="020F0502020204030204" pitchFamily="34" charset="0"/>
              </a:rPr>
              <a:t>the nutritional implications of the losses; </a:t>
            </a:r>
            <a:endParaRPr lang="en-US" sz="1800" dirty="0">
              <a:effectLst/>
              <a:latin typeface="Calibri" panose="020F0502020204030204" pitchFamily="34" charset="0"/>
              <a:ea typeface="Calibri" panose="020F0502020204030204" pitchFamily="34" charset="0"/>
            </a:endParaRPr>
          </a:p>
          <a:p>
            <a:pPr marL="800100" lvl="1" indent="-342900" algn="just">
              <a:buFont typeface="Wingdings" pitchFamily="2" charset="2"/>
              <a:buChar char=""/>
            </a:pPr>
            <a:r>
              <a:rPr lang="en-GB" sz="1800" dirty="0">
                <a:effectLst/>
                <a:latin typeface="Calibri" panose="020F0502020204030204" pitchFamily="34" charset="0"/>
                <a:ea typeface="Calibri" panose="020F0502020204030204" pitchFamily="34" charset="0"/>
                <a:cs typeface="Calibri" panose="020F0502020204030204" pitchFamily="34" charset="0"/>
              </a:rPr>
              <a:t>the financial values of the losses, and what they represent in terms of agricultural and national GDP. </a:t>
            </a:r>
            <a:endParaRPr lang="en-US" sz="1800" dirty="0">
              <a:effectLst/>
              <a:latin typeface="Calibri" panose="020F0502020204030204" pitchFamily="34" charset="0"/>
              <a:ea typeface="Calibri" panose="020F0502020204030204" pitchFamily="34" charset="0"/>
            </a:endParaRPr>
          </a:p>
          <a:p>
            <a:pPr marL="800100" lvl="1" indent="-342900" algn="just">
              <a:buFont typeface="Symbol" pitchFamily="2" charset="2"/>
              <a:buChar char=""/>
            </a:pPr>
            <a:r>
              <a:rPr lang="en-GB" sz="1800" dirty="0">
                <a:effectLst/>
                <a:latin typeface="Calibri" panose="020F0502020204030204" pitchFamily="34" charset="0"/>
                <a:ea typeface="Calibri" panose="020F0502020204030204" pitchFamily="34" charset="0"/>
                <a:cs typeface="Calibri" panose="020F0502020204030204" pitchFamily="34" charset="0"/>
              </a:rPr>
              <a:t>As we can see from this slide, in 2019, Malawi lost an estimated 647 796 tonnes of maize postharvest with a value of more than 175 million dollars.</a:t>
            </a:r>
            <a:endParaRPr lang="en-US" sz="180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itchFamily="2" charset="2"/>
              <a:buChar char=""/>
            </a:pPr>
            <a:r>
              <a:rPr lang="en-GB" sz="1800" dirty="0">
                <a:effectLst/>
                <a:latin typeface="Calibri" panose="020F0502020204030204" pitchFamily="34" charset="0"/>
                <a:ea typeface="Calibri" panose="020F0502020204030204" pitchFamily="34" charset="0"/>
                <a:cs typeface="Calibri" panose="020F0502020204030204" pitchFamily="34" charset="0"/>
              </a:rPr>
              <a:t>All APHLIS estimates are scientifically rigorous, transparent and freely available on its website: </a:t>
            </a:r>
            <a:r>
              <a:rPr lang="en-GB" sz="1800" u="sng"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3"/>
              </a:rPr>
              <a:t>www.aphlis.net</a:t>
            </a: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508E6316-FD07-4063-844E-D99F7CDC037D}" type="slidenum">
              <a:rPr lang="en-GB" smtClean="0"/>
              <a:t>8</a:t>
            </a:fld>
            <a:endParaRPr lang="en-GB"/>
          </a:p>
        </p:txBody>
      </p:sp>
    </p:spTree>
    <p:extLst>
      <p:ext uri="{BB962C8B-B14F-4D97-AF65-F5344CB8AC3E}">
        <p14:creationId xmlns:p14="http://schemas.microsoft.com/office/powerpoint/2010/main" val="29825850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799" y="4400549"/>
            <a:ext cx="5565475" cy="4093593"/>
          </a:xfrm>
        </p:spPr>
        <p:txBody>
          <a:bodyPr/>
          <a:lstStyle/>
          <a:p>
            <a:pPr marL="342900" marR="0" lvl="0" indent="-342900" algn="just">
              <a:spcBef>
                <a:spcPts val="0"/>
              </a:spcBef>
              <a:spcAft>
                <a:spcPts val="800"/>
              </a:spcAft>
              <a:buFont typeface="Symbol" pitchFamily="2" charset="2"/>
              <a:buChar char=""/>
            </a:pPr>
            <a:r>
              <a:rPr lang="en-GB" sz="1600" dirty="0">
                <a:effectLst/>
                <a:latin typeface="Calibri" panose="020F0502020204030204" pitchFamily="34" charset="0"/>
                <a:ea typeface="Calibri" panose="020F0502020204030204" pitchFamily="34" charset="0"/>
                <a:cs typeface="Calibri" panose="020F0502020204030204" pitchFamily="34" charset="0"/>
              </a:rPr>
              <a:t>An APHLIS tool allows users to calculate the nutritional impacts of postharvest losses.</a:t>
            </a:r>
            <a:endParaRPr lang="en-US" sz="160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itchFamily="2" charset="2"/>
              <a:buChar char=""/>
            </a:pPr>
            <a:r>
              <a:rPr lang="en-GB" sz="1600" dirty="0">
                <a:effectLst/>
                <a:latin typeface="Calibri" panose="020F0502020204030204" pitchFamily="34" charset="0"/>
                <a:ea typeface="Calibri" panose="020F0502020204030204" pitchFamily="34" charset="0"/>
                <a:cs typeface="Calibri" panose="020F0502020204030204" pitchFamily="34" charset="0"/>
              </a:rPr>
              <a:t>Selecting a particular country and crop, users can learn how much of a given nutrient has been lost per year (starting in 2010) and how many people’s dietary needs were not met as a result. </a:t>
            </a:r>
            <a:endParaRPr lang="en-US" sz="160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itchFamily="2" charset="2"/>
              <a:buChar char=""/>
            </a:pPr>
            <a:r>
              <a:rPr lang="en-GB" sz="1600" dirty="0">
                <a:effectLst/>
                <a:latin typeface="Calibri" panose="020F0502020204030204" pitchFamily="34" charset="0"/>
                <a:ea typeface="Calibri" panose="020F0502020204030204" pitchFamily="34" charset="0"/>
                <a:cs typeface="Calibri" panose="020F0502020204030204" pitchFamily="34" charset="0"/>
              </a:rPr>
              <a:t>The tool measures the loss of macronutrients (carbohydrates, proteins, fats), micronutrients (iron, zinc, calcium, vitamins A and C) and dietary energy (kcals).</a:t>
            </a:r>
            <a:endParaRPr lang="en-US" sz="160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itchFamily="2" charset="2"/>
              <a:buChar char=""/>
            </a:pPr>
            <a:r>
              <a:rPr lang="en-GB" sz="1600" dirty="0">
                <a:effectLst/>
                <a:latin typeface="Calibri" panose="020F0502020204030204" pitchFamily="34" charset="0"/>
                <a:ea typeface="Calibri" panose="020F0502020204030204" pitchFamily="34" charset="0"/>
                <a:cs typeface="Calibri" panose="020F0502020204030204" pitchFamily="34" charset="0"/>
              </a:rPr>
              <a:t>The calculations consider the dietary requirements of different groups, </a:t>
            </a:r>
            <a:r>
              <a:rPr lang="en-GB" sz="1600" i="1" dirty="0">
                <a:effectLst/>
                <a:latin typeface="Calibri" panose="020F0502020204030204" pitchFamily="34" charset="0"/>
                <a:ea typeface="Calibri" panose="020F0502020204030204" pitchFamily="34" charset="0"/>
                <a:cs typeface="Calibri" panose="020F0502020204030204" pitchFamily="34" charset="0"/>
              </a:rPr>
              <a:t>e.g.</a:t>
            </a:r>
            <a:r>
              <a:rPr lang="en-GB" sz="1600" dirty="0">
                <a:effectLst/>
                <a:latin typeface="Calibri" panose="020F0502020204030204" pitchFamily="34" charset="0"/>
                <a:ea typeface="Calibri" panose="020F0502020204030204" pitchFamily="34" charset="0"/>
                <a:cs typeface="Calibri" panose="020F0502020204030204" pitchFamily="34" charset="0"/>
              </a:rPr>
              <a:t> women of childbearing age, children).</a:t>
            </a:r>
            <a:endParaRPr lang="en-US" sz="160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itchFamily="2" charset="2"/>
              <a:buChar char=""/>
            </a:pPr>
            <a:r>
              <a:rPr lang="en-GB" sz="1600" dirty="0">
                <a:effectLst/>
                <a:latin typeface="Calibri" panose="020F0502020204030204" pitchFamily="34" charset="0"/>
                <a:ea typeface="Calibri" panose="020F0502020204030204" pitchFamily="34" charset="0"/>
                <a:cs typeface="Calibri" panose="020F0502020204030204" pitchFamily="34" charset="0"/>
              </a:rPr>
              <a:t>Here, for example, maize losses in Malawi in 2021 meant that more than 7.5 million children from 1 to 3 years of age did not meet their energy requirements from local maize.</a:t>
            </a:r>
            <a:endParaRPr lang="en-US" sz="160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itchFamily="2" charset="2"/>
              <a:buChar char=""/>
            </a:pPr>
            <a:r>
              <a:rPr lang="en-GB" sz="1600" dirty="0">
                <a:effectLst/>
                <a:latin typeface="Calibri" panose="020F0502020204030204" pitchFamily="34" charset="0"/>
                <a:ea typeface="Calibri" panose="020F0502020204030204" pitchFamily="34" charset="0"/>
                <a:cs typeface="Calibri" panose="020F0502020204030204" pitchFamily="34" charset="0"/>
              </a:rPr>
              <a:t>Nutritional loss information is available at national and subnational levels.</a:t>
            </a:r>
            <a:endParaRPr lang="en-US" sz="16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508E6316-FD07-4063-844E-D99F7CDC037D}" type="slidenum">
              <a:rPr lang="en-GB" smtClean="0"/>
              <a:t>9</a:t>
            </a:fld>
            <a:endParaRPr lang="en-GB"/>
          </a:p>
        </p:txBody>
      </p:sp>
    </p:spTree>
    <p:extLst>
      <p:ext uri="{BB962C8B-B14F-4D97-AF65-F5344CB8AC3E}">
        <p14:creationId xmlns:p14="http://schemas.microsoft.com/office/powerpoint/2010/main" val="1559431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just">
              <a:spcBef>
                <a:spcPts val="0"/>
              </a:spcBef>
              <a:spcAft>
                <a:spcPts val="800"/>
              </a:spcAft>
              <a:buFont typeface="Symbol" pitchFamily="2" charset="2"/>
              <a:buChar char=""/>
            </a:pPr>
            <a:r>
              <a:rPr lang="en-GB" sz="1800" dirty="0">
                <a:effectLst/>
                <a:latin typeface="Calibri" panose="020F0502020204030204" pitchFamily="34" charset="0"/>
                <a:ea typeface="Calibri" panose="020F0502020204030204" pitchFamily="34" charset="0"/>
                <a:cs typeface="Calibri" panose="020F0502020204030204" pitchFamily="34" charset="0"/>
              </a:rPr>
              <a:t>Another APHLIS tool estimates the financial value of postharvest losses by multiplying the number of tonnes of a commodity lost each year during postharvest processes in a country (based on APHLIS data) by the price of that commodity. </a:t>
            </a:r>
            <a:endParaRPr lang="en-US" sz="180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itchFamily="2" charset="2"/>
              <a:buChar char=""/>
            </a:pPr>
            <a:r>
              <a:rPr lang="en-GB" sz="1800" dirty="0">
                <a:effectLst/>
                <a:latin typeface="Calibri" panose="020F0502020204030204" pitchFamily="34" charset="0"/>
                <a:ea typeface="Calibri" panose="020F0502020204030204" pitchFamily="34" charset="0"/>
                <a:cs typeface="Calibri" panose="020F0502020204030204" pitchFamily="34" charset="0"/>
              </a:rPr>
              <a:t>Additional data show the financial value of postharvest losses as a percentage of national and agricultural GDP.</a:t>
            </a:r>
            <a:endParaRPr lang="en-US" sz="180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itchFamily="2" charset="2"/>
              <a:buChar char=""/>
            </a:pPr>
            <a:r>
              <a:rPr lang="en-GB" sz="1800" dirty="0">
                <a:effectLst/>
                <a:latin typeface="Calibri" panose="020F0502020204030204" pitchFamily="34" charset="0"/>
                <a:ea typeface="Calibri" panose="020F0502020204030204" pitchFamily="34" charset="0"/>
                <a:cs typeface="Calibri" panose="020F0502020204030204" pitchFamily="34" charset="0"/>
              </a:rPr>
              <a:t>In Malawi, for example, maize losses in 2019 cost the country almost 176 million USD, around 9 percent of agricultural GDP.</a:t>
            </a: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508E6316-FD07-4063-844E-D99F7CDC037D}" type="slidenum">
              <a:rPr lang="en-GB" smtClean="0"/>
              <a:t>10</a:t>
            </a:fld>
            <a:endParaRPr lang="en-GB"/>
          </a:p>
        </p:txBody>
      </p:sp>
    </p:spTree>
    <p:extLst>
      <p:ext uri="{BB962C8B-B14F-4D97-AF65-F5344CB8AC3E}">
        <p14:creationId xmlns:p14="http://schemas.microsoft.com/office/powerpoint/2010/main" val="5438999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60500A37-3A89-492B-9853-99F420297449}" type="datetime1">
              <a:rPr lang="en-GB" smtClean="0"/>
              <a:t>02/05/2023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506E258-3AB5-46D9-8876-157178B5C3DE}" type="slidenum">
              <a:rPr lang="en-GB" smtClean="0"/>
              <a:t>‹#›</a:t>
            </a:fld>
            <a:endParaRPr lang="en-GB"/>
          </a:p>
        </p:txBody>
      </p:sp>
    </p:spTree>
    <p:extLst>
      <p:ext uri="{BB962C8B-B14F-4D97-AF65-F5344CB8AC3E}">
        <p14:creationId xmlns:p14="http://schemas.microsoft.com/office/powerpoint/2010/main" val="41928228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3A3153EC-6449-4F40-8CC5-CCB9DF2796E6}" type="datetime1">
              <a:rPr lang="en-GB" smtClean="0"/>
              <a:t>02/05/2023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506E258-3AB5-46D9-8876-157178B5C3DE}" type="slidenum">
              <a:rPr lang="en-GB" smtClean="0"/>
              <a:t>‹#›</a:t>
            </a:fld>
            <a:endParaRPr lang="en-GB"/>
          </a:p>
        </p:txBody>
      </p:sp>
    </p:spTree>
    <p:extLst>
      <p:ext uri="{BB962C8B-B14F-4D97-AF65-F5344CB8AC3E}">
        <p14:creationId xmlns:p14="http://schemas.microsoft.com/office/powerpoint/2010/main" val="24910113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6F1331D2-38EF-4D94-AF0D-71FF171C1AC4}" type="datetime1">
              <a:rPr lang="en-GB" smtClean="0"/>
              <a:t>02/05/2023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506E258-3AB5-46D9-8876-157178B5C3DE}" type="slidenum">
              <a:rPr lang="en-GB" smtClean="0"/>
              <a:t>‹#›</a:t>
            </a:fld>
            <a:endParaRPr lang="en-GB"/>
          </a:p>
        </p:txBody>
      </p:sp>
    </p:spTree>
    <p:extLst>
      <p:ext uri="{BB962C8B-B14F-4D97-AF65-F5344CB8AC3E}">
        <p14:creationId xmlns:p14="http://schemas.microsoft.com/office/powerpoint/2010/main" val="20385234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4" name="PlaceHolder 1"/>
          <p:cNvSpPr>
            <a:spLocks noGrp="1"/>
          </p:cNvSpPr>
          <p:nvPr>
            <p:ph type="title"/>
          </p:nvPr>
        </p:nvSpPr>
        <p:spPr>
          <a:xfrm>
            <a:off x="838080" y="598680"/>
            <a:ext cx="10515240" cy="1091880"/>
          </a:xfrm>
          <a:prstGeom prst="rect">
            <a:avLst/>
          </a:prstGeom>
        </p:spPr>
        <p:txBody>
          <a:bodyPr lIns="0" tIns="0" rIns="0" bIns="0" anchor="ctr">
            <a:noAutofit/>
          </a:bodyPr>
          <a:lstStyle/>
          <a:p>
            <a:endParaRPr lang="en-US" sz="1800" b="0" strike="noStrike" spc="-1">
              <a:solidFill>
                <a:srgbClr val="333333"/>
              </a:solidFill>
              <a:latin typeface="Calibri"/>
            </a:endParaRPr>
          </a:p>
        </p:txBody>
      </p:sp>
      <p:sp>
        <p:nvSpPr>
          <p:cNvPr id="5" name="PlaceHolder 2"/>
          <p:cNvSpPr>
            <a:spLocks noGrp="1"/>
          </p:cNvSpPr>
          <p:nvPr>
            <p:ph type="subTitle"/>
          </p:nvPr>
        </p:nvSpPr>
        <p:spPr>
          <a:xfrm>
            <a:off x="838080" y="1825560"/>
            <a:ext cx="10515240" cy="4350960"/>
          </a:xfrm>
          <a:prstGeom prst="rect">
            <a:avLst/>
          </a:prstGeom>
        </p:spPr>
        <p:txBody>
          <a:bodyPr lIns="0" tIns="0" rIns="0" bIns="0" anchor="ctr">
            <a:noAutofit/>
          </a:bodyPr>
          <a:lstStyle/>
          <a:p>
            <a:pPr algn="ctr"/>
            <a:endParaRPr lang="en-GB" sz="3200" b="0" strike="noStrike" spc="-1" dirty="0">
              <a:latin typeface="Arial"/>
            </a:endParaRPr>
          </a:p>
        </p:txBody>
      </p:sp>
      <p:sp>
        <p:nvSpPr>
          <p:cNvPr id="6" name="PlaceHolder 2">
            <a:extLst>
              <a:ext uri="{FF2B5EF4-FFF2-40B4-BE49-F238E27FC236}">
                <a16:creationId xmlns:a16="http://schemas.microsoft.com/office/drawing/2014/main" id="{323045FF-AA78-D14F-B0E6-5F8D9515A5DC}"/>
              </a:ext>
            </a:extLst>
          </p:cNvPr>
          <p:cNvSpPr>
            <a:spLocks noGrp="1"/>
          </p:cNvSpPr>
          <p:nvPr>
            <p:ph type="ftr" idx="10"/>
          </p:nvPr>
        </p:nvSpPr>
        <p:spPr>
          <a:xfrm>
            <a:off x="4038480" y="6356520"/>
            <a:ext cx="4114440" cy="364680"/>
          </a:xfrm>
          <a:prstGeom prst="rect">
            <a:avLst/>
          </a:prstGeom>
        </p:spPr>
        <p:txBody>
          <a:bodyPr anchor="ctr">
            <a:noAutofit/>
          </a:bodyPr>
          <a:lstStyle/>
          <a:p>
            <a:pPr algn="ctr">
              <a:lnSpc>
                <a:spcPct val="100000"/>
              </a:lnSpc>
            </a:pPr>
            <a:r>
              <a:rPr lang="en-GB" sz="1400" b="0" strike="noStrike" spc="-1">
                <a:solidFill>
                  <a:srgbClr val="E58856"/>
                </a:solidFill>
                <a:latin typeface="Calibri"/>
              </a:rPr>
              <a:t>www.aphlis.net</a:t>
            </a:r>
            <a:endParaRPr lang="en-GB" sz="1400" b="0" strike="noStrike" spc="-1">
              <a:latin typeface="Times New Roman"/>
            </a:endParaRPr>
          </a:p>
        </p:txBody>
      </p:sp>
    </p:spTree>
    <p:extLst>
      <p:ext uri="{BB962C8B-B14F-4D97-AF65-F5344CB8AC3E}">
        <p14:creationId xmlns:p14="http://schemas.microsoft.com/office/powerpoint/2010/main" val="136583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5/2/23</a:t>
            </a:fld>
            <a:endParaRPr lang="en-US" dirty="0"/>
          </a:p>
        </p:txBody>
      </p:sp>
      <p:sp>
        <p:nvSpPr>
          <p:cNvPr id="5" name="Footer Placeholder 4"/>
          <p:cNvSpPr>
            <a:spLocks noGrp="1"/>
          </p:cNvSpPr>
          <p:nvPr>
            <p:ph type="ftr" sz="quarter" idx="11"/>
          </p:nvPr>
        </p:nvSpPr>
        <p:spPr/>
        <p:txBody>
          <a:bodyPr/>
          <a:lstStyle/>
          <a:p>
            <a:pPr algn="l"/>
            <a:r>
              <a:rPr lang="en-GB" i="1"/>
              <a:t>A</a:t>
            </a:r>
            <a:r>
              <a:rPr lang="en-GB"/>
              <a:t>PHLIS+ is funded by the </a:t>
            </a:r>
            <a:endParaRPr lang="en-GB"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pic>
        <p:nvPicPr>
          <p:cNvPr id="7" name="Picture 2" descr="http://aphlis.net/aphlis-plus/images/bmgf-logo.png">
            <a:extLst>
              <a:ext uri="{FF2B5EF4-FFF2-40B4-BE49-F238E27FC236}">
                <a16:creationId xmlns:a16="http://schemas.microsoft.com/office/drawing/2014/main" id="{CBB6C2E8-AD31-B647-AFE8-C2A1127F83B8}"/>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153121" y="6355401"/>
            <a:ext cx="1916431" cy="285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79887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5/2/23</a:t>
            </a:fld>
            <a:endParaRPr lang="en-US" dirty="0"/>
          </a:p>
        </p:txBody>
      </p:sp>
      <p:sp>
        <p:nvSpPr>
          <p:cNvPr id="5" name="Footer Placeholder 4"/>
          <p:cNvSpPr>
            <a:spLocks noGrp="1"/>
          </p:cNvSpPr>
          <p:nvPr>
            <p:ph type="ftr" sz="quarter" idx="11"/>
          </p:nvPr>
        </p:nvSpPr>
        <p:spPr/>
        <p:txBody>
          <a:bodyPr/>
          <a:lstStyle/>
          <a:p>
            <a:pPr algn="l"/>
            <a:r>
              <a:rPr lang="en-GB" i="1"/>
              <a:t>A</a:t>
            </a:r>
            <a:r>
              <a:rPr lang="en-GB"/>
              <a:t>PHLIS+ is funded by the </a:t>
            </a:r>
            <a:endParaRPr lang="en-GB" dirty="0"/>
          </a:p>
        </p:txBody>
      </p:sp>
      <p:sp>
        <p:nvSpPr>
          <p:cNvPr id="6" name="Slide Number Placeholder 5"/>
          <p:cNvSpPr>
            <a:spLocks noGrp="1"/>
          </p:cNvSpPr>
          <p:nvPr>
            <p:ph type="sldNum" sz="quarter" idx="12"/>
          </p:nvPr>
        </p:nvSpPr>
        <p:spPr/>
        <p:txBody>
          <a:bodyPr/>
          <a:lstStyle/>
          <a:p>
            <a:fld id="{7EA8B283-6047-4287-89D8-05B895BD561D}" type="slidenum">
              <a:rPr lang="en-GB" smtClean="0"/>
              <a:pPr/>
              <a:t>‹#›</a:t>
            </a:fld>
            <a:endParaRPr lang="en-GB" dirty="0"/>
          </a:p>
        </p:txBody>
      </p:sp>
      <p:sp>
        <p:nvSpPr>
          <p:cNvPr id="7" name="Rectangle 6">
            <a:extLst>
              <a:ext uri="{FF2B5EF4-FFF2-40B4-BE49-F238E27FC236}">
                <a16:creationId xmlns:a16="http://schemas.microsoft.com/office/drawing/2014/main" id="{8FF66021-AC51-514D-AF5A-10AB44B20EA0}"/>
              </a:ext>
            </a:extLst>
          </p:cNvPr>
          <p:cNvSpPr/>
          <p:nvPr userDrawn="1"/>
        </p:nvSpPr>
        <p:spPr>
          <a:xfrm>
            <a:off x="0" y="0"/>
            <a:ext cx="12192000" cy="108835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8" name="Picture 2" descr="http://aphlis.net/aphlis-plus/images/aphlis-logo.png">
            <a:extLst>
              <a:ext uri="{FF2B5EF4-FFF2-40B4-BE49-F238E27FC236}">
                <a16:creationId xmlns:a16="http://schemas.microsoft.com/office/drawing/2014/main" id="{CBE869DD-1324-5E44-A76C-B8FBF3B9CEEA}"/>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11161936" y="205746"/>
            <a:ext cx="749709" cy="55999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BE601F1-36A2-194E-8ACA-EE189D7B37D0}"/>
              </a:ext>
            </a:extLst>
          </p:cNvPr>
          <p:cNvSpPr txBox="1"/>
          <p:nvPr userDrawn="1"/>
        </p:nvSpPr>
        <p:spPr>
          <a:xfrm>
            <a:off x="340242" y="6335812"/>
            <a:ext cx="2958212" cy="276999"/>
          </a:xfrm>
          <a:prstGeom prst="rect">
            <a:avLst/>
          </a:prstGeom>
          <a:noFill/>
        </p:spPr>
        <p:txBody>
          <a:bodyPr wrap="square" rtlCol="0">
            <a:spAutoFit/>
          </a:bodyPr>
          <a:lstStyle/>
          <a:p>
            <a:r>
              <a:rPr lang="en-GB" sz="1200" baseline="0" dirty="0">
                <a:solidFill>
                  <a:srgbClr val="E38A4B"/>
                </a:solidFill>
              </a:rPr>
              <a:t>www.aphlis.net</a:t>
            </a:r>
          </a:p>
        </p:txBody>
      </p:sp>
      <p:pic>
        <p:nvPicPr>
          <p:cNvPr id="10" name="Picture 2" descr="http://aphlis.net/aphlis-plus/images/bmgf-logo.png">
            <a:extLst>
              <a:ext uri="{FF2B5EF4-FFF2-40B4-BE49-F238E27FC236}">
                <a16:creationId xmlns:a16="http://schemas.microsoft.com/office/drawing/2014/main" id="{5C8AE600-8D5E-A04E-8545-78E07937BB57}"/>
              </a:ext>
            </a:extLst>
          </p:cNvPr>
          <p:cNvPicPr>
            <a:picLocks noChangeAspect="1" noChangeArrowheads="1"/>
          </p:cNvPicPr>
          <p:nvPr userDrawn="1"/>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a:fillRect/>
          </a:stretch>
        </p:blipFill>
        <p:spPr bwMode="auto">
          <a:xfrm>
            <a:off x="6153121" y="6355401"/>
            <a:ext cx="1916431" cy="285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60428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5/2/23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A8B283-6047-4287-89D8-05B895BD561D}" type="slidenum">
              <a:rPr lang="en-GB" smtClean="0"/>
              <a:pPr/>
              <a:t>‹#›</a:t>
            </a:fld>
            <a:endParaRPr lang="en-GB" dirty="0"/>
          </a:p>
        </p:txBody>
      </p:sp>
    </p:spTree>
    <p:extLst>
      <p:ext uri="{BB962C8B-B14F-4D97-AF65-F5344CB8AC3E}">
        <p14:creationId xmlns:p14="http://schemas.microsoft.com/office/powerpoint/2010/main" val="2567245097"/>
      </p:ext>
    </p:extLst>
  </p:cSld>
  <p:clrMapOvr>
    <a:masterClrMapping/>
  </p:clrMapOvr>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5/2/23</a:t>
            </a:fld>
            <a:endParaRPr lang="en-US" dirty="0"/>
          </a:p>
        </p:txBody>
      </p:sp>
      <p:sp>
        <p:nvSpPr>
          <p:cNvPr id="6" name="Footer Placeholder 5"/>
          <p:cNvSpPr>
            <a:spLocks noGrp="1"/>
          </p:cNvSpPr>
          <p:nvPr>
            <p:ph type="ftr" sz="quarter" idx="11"/>
          </p:nvPr>
        </p:nvSpPr>
        <p:spPr/>
        <p:txBody>
          <a:bodyPr/>
          <a:lstStyle/>
          <a:p>
            <a:pPr algn="l"/>
            <a:r>
              <a:rPr lang="en-GB" i="1"/>
              <a:t>A</a:t>
            </a:r>
            <a:r>
              <a:rPr lang="en-GB"/>
              <a:t>PHLIS+ is funded by the </a:t>
            </a:r>
            <a:endParaRPr lang="en-GB" dirty="0"/>
          </a:p>
        </p:txBody>
      </p:sp>
      <p:sp>
        <p:nvSpPr>
          <p:cNvPr id="7" name="Slide Number Placeholder 6"/>
          <p:cNvSpPr>
            <a:spLocks noGrp="1"/>
          </p:cNvSpPr>
          <p:nvPr>
            <p:ph type="sldNum" sz="quarter" idx="12"/>
          </p:nvPr>
        </p:nvSpPr>
        <p:spPr/>
        <p:txBody>
          <a:bodyPr/>
          <a:lstStyle/>
          <a:p>
            <a:fld id="{7EA8B283-6047-4287-89D8-05B895BD561D}" type="slidenum">
              <a:rPr lang="en-GB" smtClean="0"/>
              <a:pPr/>
              <a:t>‹#›</a:t>
            </a:fld>
            <a:endParaRPr lang="en-GB"/>
          </a:p>
        </p:txBody>
      </p:sp>
      <p:sp>
        <p:nvSpPr>
          <p:cNvPr id="8" name="Rectangle 7">
            <a:extLst>
              <a:ext uri="{FF2B5EF4-FFF2-40B4-BE49-F238E27FC236}">
                <a16:creationId xmlns:a16="http://schemas.microsoft.com/office/drawing/2014/main" id="{AC6F5A40-CE45-014F-82BE-B5273336C86F}"/>
              </a:ext>
            </a:extLst>
          </p:cNvPr>
          <p:cNvSpPr/>
          <p:nvPr userDrawn="1"/>
        </p:nvSpPr>
        <p:spPr>
          <a:xfrm>
            <a:off x="0" y="0"/>
            <a:ext cx="12192000" cy="1088358"/>
          </a:xfrm>
          <a:prstGeom prst="rect">
            <a:avLst/>
          </a:prstGeom>
          <a:solidFill>
            <a:srgbClr val="FCF3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9" name="Picture 2" descr="http://aphlis.net/aphlis-plus/images/aphlis-logo.png">
            <a:extLst>
              <a:ext uri="{FF2B5EF4-FFF2-40B4-BE49-F238E27FC236}">
                <a16:creationId xmlns:a16="http://schemas.microsoft.com/office/drawing/2014/main" id="{D4554735-36E6-0746-96D6-1E1042766308}"/>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11161936" y="205746"/>
            <a:ext cx="749709" cy="55999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FC77F53-D9A5-4E41-B14F-4CD8DAFEF643}"/>
              </a:ext>
            </a:extLst>
          </p:cNvPr>
          <p:cNvSpPr txBox="1"/>
          <p:nvPr userDrawn="1"/>
        </p:nvSpPr>
        <p:spPr>
          <a:xfrm>
            <a:off x="340242" y="6335812"/>
            <a:ext cx="2958212" cy="276999"/>
          </a:xfrm>
          <a:prstGeom prst="rect">
            <a:avLst/>
          </a:prstGeom>
          <a:noFill/>
        </p:spPr>
        <p:txBody>
          <a:bodyPr wrap="square" rtlCol="0">
            <a:spAutoFit/>
          </a:bodyPr>
          <a:lstStyle/>
          <a:p>
            <a:r>
              <a:rPr lang="en-GB" sz="1200" baseline="0" dirty="0">
                <a:solidFill>
                  <a:srgbClr val="E38A4B"/>
                </a:solidFill>
              </a:rPr>
              <a:t>www.aphlis.net</a:t>
            </a:r>
          </a:p>
        </p:txBody>
      </p:sp>
      <p:pic>
        <p:nvPicPr>
          <p:cNvPr id="11" name="Picture 2" descr="http://aphlis.net/aphlis-plus/images/bmgf-logo.png">
            <a:extLst>
              <a:ext uri="{FF2B5EF4-FFF2-40B4-BE49-F238E27FC236}">
                <a16:creationId xmlns:a16="http://schemas.microsoft.com/office/drawing/2014/main" id="{98DC1E01-94F8-D649-823A-6F2C81AF1B25}"/>
              </a:ext>
            </a:extLst>
          </p:cNvPr>
          <p:cNvPicPr>
            <a:picLocks noChangeAspect="1" noChangeArrowheads="1"/>
          </p:cNvPicPr>
          <p:nvPr userDrawn="1"/>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a:fillRect/>
          </a:stretch>
        </p:blipFill>
        <p:spPr bwMode="auto">
          <a:xfrm>
            <a:off x="6153121" y="6355401"/>
            <a:ext cx="1916431" cy="285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40927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5/2/23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EA8B283-6047-4287-89D8-05B895BD561D}" type="slidenum">
              <a:rPr lang="en-GB" smtClean="0"/>
              <a:pPr/>
              <a:t>‹#›</a:t>
            </a:fld>
            <a:endParaRPr lang="en-GB" dirty="0"/>
          </a:p>
        </p:txBody>
      </p:sp>
    </p:spTree>
    <p:extLst>
      <p:ext uri="{BB962C8B-B14F-4D97-AF65-F5344CB8AC3E}">
        <p14:creationId xmlns:p14="http://schemas.microsoft.com/office/powerpoint/2010/main" val="2669228677"/>
      </p:ext>
    </p:extLst>
  </p:cSld>
  <p:clrMapOvr>
    <a:masterClrMapping/>
  </p:clrMapOvr>
  <p:hf hd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5/2/23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EA8B283-6047-4287-89D8-05B895BD561D}" type="slidenum">
              <a:rPr lang="en-GB" smtClean="0"/>
              <a:pPr/>
              <a:t>‹#›</a:t>
            </a:fld>
            <a:endParaRPr lang="en-GB" dirty="0"/>
          </a:p>
        </p:txBody>
      </p:sp>
    </p:spTree>
    <p:extLst>
      <p:ext uri="{BB962C8B-B14F-4D97-AF65-F5344CB8AC3E}">
        <p14:creationId xmlns:p14="http://schemas.microsoft.com/office/powerpoint/2010/main" val="3136223824"/>
      </p:ext>
    </p:extLst>
  </p:cSld>
  <p:clrMapOvr>
    <a:masterClrMapping/>
  </p:clrMapOvr>
  <p:hf hd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5/2/23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EA8B283-6047-4287-89D8-05B895BD561D}" type="slidenum">
              <a:rPr lang="en-GB" smtClean="0"/>
              <a:pPr/>
              <a:t>‹#›</a:t>
            </a:fld>
            <a:endParaRPr lang="en-GB" dirty="0"/>
          </a:p>
        </p:txBody>
      </p:sp>
    </p:spTree>
    <p:extLst>
      <p:ext uri="{BB962C8B-B14F-4D97-AF65-F5344CB8AC3E}">
        <p14:creationId xmlns:p14="http://schemas.microsoft.com/office/powerpoint/2010/main" val="1545262897"/>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034359A1-A9C8-48C6-9BD9-4342852DB6E8}" type="datetime1">
              <a:rPr lang="en-GB" smtClean="0"/>
              <a:t>02/05/2023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506E258-3AB5-46D9-8876-157178B5C3DE}" type="slidenum">
              <a:rPr lang="en-GB" smtClean="0"/>
              <a:t>‹#›</a:t>
            </a:fld>
            <a:endParaRPr lang="en-GB"/>
          </a:p>
        </p:txBody>
      </p:sp>
    </p:spTree>
    <p:extLst>
      <p:ext uri="{BB962C8B-B14F-4D97-AF65-F5344CB8AC3E}">
        <p14:creationId xmlns:p14="http://schemas.microsoft.com/office/powerpoint/2010/main" val="12623969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5/2/23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EA8B283-6047-4287-89D8-05B895BD561D}" type="slidenum">
              <a:rPr lang="en-GB" smtClean="0"/>
              <a:pPr/>
              <a:t>‹#›</a:t>
            </a:fld>
            <a:endParaRPr lang="en-GB" dirty="0"/>
          </a:p>
        </p:txBody>
      </p:sp>
    </p:spTree>
    <p:extLst>
      <p:ext uri="{BB962C8B-B14F-4D97-AF65-F5344CB8AC3E}">
        <p14:creationId xmlns:p14="http://schemas.microsoft.com/office/powerpoint/2010/main" val="2560743336"/>
      </p:ext>
    </p:extLst>
  </p:cSld>
  <p:clrMapOvr>
    <a:masterClrMapping/>
  </p:clrMapOvr>
  <p:hf hd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5/2/23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EA8B283-6047-4287-89D8-05B895BD561D}" type="slidenum">
              <a:rPr lang="en-GB" smtClean="0"/>
              <a:pPr/>
              <a:t>‹#›</a:t>
            </a:fld>
            <a:endParaRPr lang="en-GB" dirty="0"/>
          </a:p>
        </p:txBody>
      </p:sp>
    </p:spTree>
    <p:extLst>
      <p:ext uri="{BB962C8B-B14F-4D97-AF65-F5344CB8AC3E}">
        <p14:creationId xmlns:p14="http://schemas.microsoft.com/office/powerpoint/2010/main" val="4215518376"/>
      </p:ext>
    </p:extLst>
  </p:cSld>
  <p:clrMapOvr>
    <a:masterClrMapping/>
  </p:clrMapOvr>
  <p:hf hd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5/2/23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A8B283-6047-4287-89D8-05B895BD561D}" type="slidenum">
              <a:rPr lang="en-GB" smtClean="0"/>
              <a:pPr/>
              <a:t>‹#›</a:t>
            </a:fld>
            <a:endParaRPr lang="en-GB" dirty="0"/>
          </a:p>
        </p:txBody>
      </p:sp>
    </p:spTree>
    <p:extLst>
      <p:ext uri="{BB962C8B-B14F-4D97-AF65-F5344CB8AC3E}">
        <p14:creationId xmlns:p14="http://schemas.microsoft.com/office/powerpoint/2010/main" val="1023821112"/>
      </p:ext>
    </p:extLst>
  </p:cSld>
  <p:clrMapOvr>
    <a:masterClrMapping/>
  </p:clrMapOvr>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5/2/23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A8B283-6047-4287-89D8-05B895BD561D}" type="slidenum">
              <a:rPr lang="en-GB" smtClean="0"/>
              <a:pPr/>
              <a:t>‹#›</a:t>
            </a:fld>
            <a:endParaRPr lang="en-GB" dirty="0"/>
          </a:p>
        </p:txBody>
      </p:sp>
    </p:spTree>
    <p:extLst>
      <p:ext uri="{BB962C8B-B14F-4D97-AF65-F5344CB8AC3E}">
        <p14:creationId xmlns:p14="http://schemas.microsoft.com/office/powerpoint/2010/main" val="353215597"/>
      </p:ext>
    </p:extLst>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C44B537A-B56D-4E5E-AB28-3FBBF4012B12}" type="datetime1">
              <a:rPr lang="en-GB" smtClean="0"/>
              <a:t>02/05/2023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506E258-3AB5-46D9-8876-157178B5C3DE}" type="slidenum">
              <a:rPr lang="en-GB" smtClean="0"/>
              <a:t>‹#›</a:t>
            </a:fld>
            <a:endParaRPr lang="en-GB"/>
          </a:p>
        </p:txBody>
      </p:sp>
    </p:spTree>
    <p:extLst>
      <p:ext uri="{BB962C8B-B14F-4D97-AF65-F5344CB8AC3E}">
        <p14:creationId xmlns:p14="http://schemas.microsoft.com/office/powerpoint/2010/main" val="31663883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1413A24B-47A8-4366-B552-C2CF0D4AADD9}" type="datetime1">
              <a:rPr lang="en-GB" smtClean="0"/>
              <a:t>02/05/2023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506E258-3AB5-46D9-8876-157178B5C3DE}" type="slidenum">
              <a:rPr lang="en-GB" smtClean="0"/>
              <a:t>‹#›</a:t>
            </a:fld>
            <a:endParaRPr lang="en-GB"/>
          </a:p>
        </p:txBody>
      </p:sp>
    </p:spTree>
    <p:extLst>
      <p:ext uri="{BB962C8B-B14F-4D97-AF65-F5344CB8AC3E}">
        <p14:creationId xmlns:p14="http://schemas.microsoft.com/office/powerpoint/2010/main" val="41704843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AA6F6184-98B8-465C-B1A0-ED6AD519C4E1}" type="datetime1">
              <a:rPr lang="en-GB" smtClean="0"/>
              <a:t>02/05/2023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506E258-3AB5-46D9-8876-157178B5C3DE}" type="slidenum">
              <a:rPr lang="en-GB" smtClean="0"/>
              <a:t>‹#›</a:t>
            </a:fld>
            <a:endParaRPr lang="en-GB"/>
          </a:p>
        </p:txBody>
      </p:sp>
    </p:spTree>
    <p:extLst>
      <p:ext uri="{BB962C8B-B14F-4D97-AF65-F5344CB8AC3E}">
        <p14:creationId xmlns:p14="http://schemas.microsoft.com/office/powerpoint/2010/main" val="36596342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B511A617-29E1-4FE3-BDCE-0FF58748ECBF}" type="datetime1">
              <a:rPr lang="en-GB" smtClean="0"/>
              <a:t>02/05/2023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506E258-3AB5-46D9-8876-157178B5C3DE}" type="slidenum">
              <a:rPr lang="en-GB" smtClean="0"/>
              <a:t>‹#›</a:t>
            </a:fld>
            <a:endParaRPr lang="en-GB"/>
          </a:p>
        </p:txBody>
      </p:sp>
    </p:spTree>
    <p:extLst>
      <p:ext uri="{BB962C8B-B14F-4D97-AF65-F5344CB8AC3E}">
        <p14:creationId xmlns:p14="http://schemas.microsoft.com/office/powerpoint/2010/main" val="35196770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CCB065-78EA-415E-8B36-93F08500DD64}" type="datetime1">
              <a:rPr lang="en-GB" smtClean="0"/>
              <a:t>02/05/2023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506E258-3AB5-46D9-8876-157178B5C3DE}" type="slidenum">
              <a:rPr lang="en-GB" smtClean="0"/>
              <a:t>‹#›</a:t>
            </a:fld>
            <a:endParaRPr lang="en-GB"/>
          </a:p>
        </p:txBody>
      </p:sp>
    </p:spTree>
    <p:extLst>
      <p:ext uri="{BB962C8B-B14F-4D97-AF65-F5344CB8AC3E}">
        <p14:creationId xmlns:p14="http://schemas.microsoft.com/office/powerpoint/2010/main" val="16290436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19ADCB32-10DE-449E-8A26-3A83417687B3}" type="datetime1">
              <a:rPr lang="en-GB" smtClean="0"/>
              <a:t>02/05/2023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506E258-3AB5-46D9-8876-157178B5C3DE}" type="slidenum">
              <a:rPr lang="en-GB" smtClean="0"/>
              <a:t>‹#›</a:t>
            </a:fld>
            <a:endParaRPr lang="en-GB"/>
          </a:p>
        </p:txBody>
      </p:sp>
    </p:spTree>
    <p:extLst>
      <p:ext uri="{BB962C8B-B14F-4D97-AF65-F5344CB8AC3E}">
        <p14:creationId xmlns:p14="http://schemas.microsoft.com/office/powerpoint/2010/main" val="26275753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411AB71D-A6D6-4087-9C94-542159E2775E}" type="datetime1">
              <a:rPr lang="en-GB" smtClean="0"/>
              <a:t>02/05/2023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506E258-3AB5-46D9-8876-157178B5C3DE}" type="slidenum">
              <a:rPr lang="en-GB" smtClean="0"/>
              <a:t>‹#›</a:t>
            </a:fld>
            <a:endParaRPr lang="en-GB"/>
          </a:p>
        </p:txBody>
      </p:sp>
    </p:spTree>
    <p:extLst>
      <p:ext uri="{BB962C8B-B14F-4D97-AF65-F5344CB8AC3E}">
        <p14:creationId xmlns:p14="http://schemas.microsoft.com/office/powerpoint/2010/main" val="23555689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5175D8-3FF7-4F44-B9C6-513E5252F04E}" type="datetime1">
              <a:rPr lang="en-GB" smtClean="0"/>
              <a:t>02/05/2023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06E258-3AB5-46D9-8876-157178B5C3DE}" type="slidenum">
              <a:rPr lang="en-GB" smtClean="0"/>
              <a:t>‹#›</a:t>
            </a:fld>
            <a:endParaRPr lang="en-GB"/>
          </a:p>
        </p:txBody>
      </p:sp>
    </p:spTree>
    <p:extLst>
      <p:ext uri="{BB962C8B-B14F-4D97-AF65-F5344CB8AC3E}">
        <p14:creationId xmlns:p14="http://schemas.microsoft.com/office/powerpoint/2010/main" val="3166991480"/>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16"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5/2/23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A8B283-6047-4287-89D8-05B895BD561D}" type="slidenum">
              <a:rPr lang="en-GB" smtClean="0"/>
              <a:pPr/>
              <a:t>‹#›</a:t>
            </a:fld>
            <a:endParaRPr lang="en-GB" dirty="0"/>
          </a:p>
        </p:txBody>
      </p:sp>
    </p:spTree>
    <p:extLst>
      <p:ext uri="{BB962C8B-B14F-4D97-AF65-F5344CB8AC3E}">
        <p14:creationId xmlns:p14="http://schemas.microsoft.com/office/powerpoint/2010/main" val="2608129192"/>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8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www.aphlis.net/"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7.sv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18/10/relationships/comments" Target="../comments/modernComment_200_C42CB4A.xml"/><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18/10/relationships/comments" Target="../comments/modernComment_201_2D6AB10.xml"/><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8" Type="http://schemas.openxmlformats.org/officeDocument/2006/relationships/hyperlink" Target="mailto:t.e.stathers@greenwich.ac.uk" TargetMode="External"/><Relationship Id="rId3" Type="http://schemas.openxmlformats.org/officeDocument/2006/relationships/image" Target="../media/image4.png"/><Relationship Id="rId7" Type="http://schemas.openxmlformats.org/officeDocument/2006/relationships/hyperlink" Target="mailto:mvumibm@agric.uz.ac.zw" TargetMode="External"/><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hyperlink" Target="mailto:mvumibm@hotmail.com" TargetMode="External"/><Relationship Id="rId5" Type="http://schemas.openxmlformats.org/officeDocument/2006/relationships/hyperlink" Target="mailto:g.e.onumah@greenwich.ac.uk" TargetMode="External"/><Relationship Id="rId4" Type="http://schemas.openxmlformats.org/officeDocument/2006/relationships/hyperlink" Target="mailto:cephas.taruvinga@aphlis.net" TargetMode="External"/><Relationship Id="rId9" Type="http://schemas.openxmlformats.org/officeDocument/2006/relationships/hyperlink" Target="mailto:info@aphlis.net" TargetMode="External"/></Relationships>
</file>

<file path=ppt/slides/_rels/slide2.xml.rels><?xml version="1.0" encoding="UTF-8" standalone="yes"?>
<Relationships xmlns="http://schemas.openxmlformats.org/package/2006/relationships"><Relationship Id="rId3" Type="http://schemas.microsoft.com/office/2018/10/relationships/comments" Target="../comments/modernComment_1F6_8A12B71F.xml"/><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openxmlformats.org/officeDocument/2006/relationships/hyperlink" Target="https://www.flickr.com/photos/paulkagame/52523289790/in/album-72177720303958507/" TargetMode="External"/><Relationship Id="rId5" Type="http://schemas.openxmlformats.org/officeDocument/2006/relationships/image" Target="../media/image6.jpe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8.emf"/><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0.wmf"/></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0.wmf"/></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ap&#10;&#10;Description automatically generated">
            <a:extLst>
              <a:ext uri="{FF2B5EF4-FFF2-40B4-BE49-F238E27FC236}">
                <a16:creationId xmlns:a16="http://schemas.microsoft.com/office/drawing/2014/main" id="{92A99F2B-9BC4-BB47-BC8F-C768A7B1C21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Footer Placeholder 1">
            <a:extLst>
              <a:ext uri="{FF2B5EF4-FFF2-40B4-BE49-F238E27FC236}">
                <a16:creationId xmlns:a16="http://schemas.microsoft.com/office/drawing/2014/main" id="{1CA00E42-0A8E-6942-B1A6-EAFB6D59C499}"/>
              </a:ext>
            </a:extLst>
          </p:cNvPr>
          <p:cNvSpPr>
            <a:spLocks noGrp="1"/>
          </p:cNvSpPr>
          <p:nvPr>
            <p:ph type="ftr" sz="quarter" idx="11"/>
          </p:nvPr>
        </p:nvSpPr>
        <p:spPr>
          <a:prstGeom prst="rect">
            <a:avLst/>
          </a:prstGeom>
        </p:spPr>
        <p:txBody>
          <a:bodyPr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pPr>
            <a:r>
              <a:rPr lang="en-GB" sz="1400" spc="-1">
                <a:solidFill>
                  <a:srgbClr val="E58856"/>
                </a:solidFill>
                <a:latin typeface="Calibri"/>
              </a:rPr>
              <a:t>www.aphlis.net</a:t>
            </a:r>
            <a:endParaRPr lang="en-GB" sz="1400" b="0" strike="noStrike" spc="-1">
              <a:latin typeface="Times New Roman"/>
            </a:endParaRPr>
          </a:p>
        </p:txBody>
      </p:sp>
      <p:sp>
        <p:nvSpPr>
          <p:cNvPr id="5" name="TextShape 2">
            <a:extLst>
              <a:ext uri="{FF2B5EF4-FFF2-40B4-BE49-F238E27FC236}">
                <a16:creationId xmlns:a16="http://schemas.microsoft.com/office/drawing/2014/main" id="{7D09C430-7639-0F4E-9431-72740FA6368E}"/>
              </a:ext>
            </a:extLst>
          </p:cNvPr>
          <p:cNvSpPr txBox="1"/>
          <p:nvPr/>
        </p:nvSpPr>
        <p:spPr>
          <a:xfrm>
            <a:off x="0" y="1709529"/>
            <a:ext cx="12192000" cy="4293705"/>
          </a:xfrm>
          <a:prstGeom prst="rect">
            <a:avLst/>
          </a:prstGeom>
          <a:noFill/>
          <a:ln>
            <a:noFill/>
          </a:ln>
          <a:effectLst>
            <a:glow>
              <a:schemeClr val="tx1">
                <a:lumMod val="50000"/>
              </a:schemeClr>
            </a:glow>
          </a:effectLst>
        </p:spPr>
        <p:txBody>
          <a:bodyPr lIns="360000" tIns="46800" rIns="360000" anchor="ctr">
            <a:noAutofit/>
          </a:bodyPr>
          <a:lstStyle/>
          <a:p>
            <a:pPr marL="360" algn="ctr">
              <a:lnSpc>
                <a:spcPct val="90000"/>
              </a:lnSpc>
              <a:spcBef>
                <a:spcPts val="1001"/>
              </a:spcBef>
              <a:buClr>
                <a:srgbClr val="E58856"/>
              </a:buClr>
            </a:pPr>
            <a:r>
              <a:rPr lang="en-US" sz="6000" strike="noStrike" spc="-1" dirty="0">
                <a:solidFill>
                  <a:schemeClr val="tx2"/>
                </a:solidFill>
                <a:effectLst>
                  <a:glow>
                    <a:schemeClr val="tx1"/>
                  </a:glow>
                </a:effectLst>
                <a:latin typeface="Calibri Light" panose="020F0302020204030204" pitchFamily="34" charset="0"/>
                <a:cs typeface="Calibri Light" panose="020F0302020204030204" pitchFamily="34" charset="0"/>
              </a:rPr>
              <a:t>How APHLIS helps countries meet their postharvest loss reduction commitments</a:t>
            </a:r>
          </a:p>
          <a:p>
            <a:pPr marL="360" algn="ctr">
              <a:lnSpc>
                <a:spcPct val="90000"/>
              </a:lnSpc>
              <a:spcBef>
                <a:spcPts val="1001"/>
              </a:spcBef>
              <a:buClr>
                <a:srgbClr val="E58856"/>
              </a:buClr>
            </a:pPr>
            <a:r>
              <a:rPr lang="en-GB" sz="1800" b="0" strike="noStrike" spc="-1" dirty="0">
                <a:solidFill>
                  <a:schemeClr val="bg1"/>
                </a:solidFill>
                <a:latin typeface="Calibri"/>
              </a:rPr>
              <a:t>The African Postharvest Losses Information System</a:t>
            </a:r>
            <a:endParaRPr lang="en-GB" sz="1800" b="0" strike="noStrike" spc="-1" dirty="0">
              <a:solidFill>
                <a:schemeClr val="bg1"/>
              </a:solidFill>
              <a:latin typeface="Arial"/>
            </a:endParaRPr>
          </a:p>
        </p:txBody>
      </p:sp>
      <p:sp>
        <p:nvSpPr>
          <p:cNvPr id="7" name="Footer Placeholder 2">
            <a:extLst>
              <a:ext uri="{FF2B5EF4-FFF2-40B4-BE49-F238E27FC236}">
                <a16:creationId xmlns:a16="http://schemas.microsoft.com/office/drawing/2014/main" id="{D82B73F0-8211-8A4F-A78B-F74E74DBEA03}"/>
              </a:ext>
            </a:extLst>
          </p:cNvPr>
          <p:cNvSpPr txBox="1">
            <a:spLocks/>
          </p:cNvSpPr>
          <p:nvPr/>
        </p:nvSpPr>
        <p:spPr>
          <a:xfrm>
            <a:off x="4038480" y="6356520"/>
            <a:ext cx="4114440" cy="36468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spc="-1">
                <a:solidFill>
                  <a:schemeClr val="bg1"/>
                </a:solidFill>
                <a:latin typeface="Calibri"/>
              </a:rPr>
              <a:t>www.aphlis.net</a:t>
            </a:r>
            <a:endParaRPr lang="en-GB" sz="1400" spc="-1" dirty="0">
              <a:solidFill>
                <a:schemeClr val="bg1"/>
              </a:solidFill>
              <a:latin typeface="Times New Roman"/>
            </a:endParaRPr>
          </a:p>
        </p:txBody>
      </p:sp>
    </p:spTree>
    <p:extLst>
      <p:ext uri="{BB962C8B-B14F-4D97-AF65-F5344CB8AC3E}">
        <p14:creationId xmlns:p14="http://schemas.microsoft.com/office/powerpoint/2010/main" val="424032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4A6BA103-AB40-CF4E-BC9C-5CA15F594F11}"/>
              </a:ext>
            </a:extLst>
          </p:cNvPr>
          <p:cNvPicPr/>
          <p:nvPr/>
        </p:nvPicPr>
        <p:blipFill>
          <a:blip r:embed="rId3"/>
          <a:stretch/>
        </p:blipFill>
        <p:spPr>
          <a:xfrm>
            <a:off x="0" y="0"/>
            <a:ext cx="12192000" cy="6694410"/>
          </a:xfrm>
          <a:prstGeom prst="rect">
            <a:avLst/>
          </a:prstGeom>
          <a:ln>
            <a:noFill/>
          </a:ln>
        </p:spPr>
      </p:pic>
      <p:sp>
        <p:nvSpPr>
          <p:cNvPr id="4" name="TextShape 2">
            <a:extLst>
              <a:ext uri="{FF2B5EF4-FFF2-40B4-BE49-F238E27FC236}">
                <a16:creationId xmlns:a16="http://schemas.microsoft.com/office/drawing/2014/main" id="{FFA5E67B-BC95-3844-8E18-221F25AE824C}"/>
              </a:ext>
            </a:extLst>
          </p:cNvPr>
          <p:cNvSpPr txBox="1"/>
          <p:nvPr/>
        </p:nvSpPr>
        <p:spPr>
          <a:xfrm>
            <a:off x="7152000" y="0"/>
            <a:ext cx="5040000" cy="6858000"/>
          </a:xfrm>
          <a:prstGeom prst="rect">
            <a:avLst/>
          </a:prstGeom>
          <a:solidFill>
            <a:schemeClr val="tx2">
              <a:alpha val="90000"/>
            </a:schemeClr>
          </a:solidFill>
          <a:ln>
            <a:noFill/>
          </a:ln>
        </p:spPr>
        <p:txBody>
          <a:bodyPr lIns="360000" tIns="720000" rIns="360000" anchor="t" anchorCtr="0">
            <a:normAutofit/>
          </a:bodyPr>
          <a:lstStyle/>
          <a:p>
            <a:pPr>
              <a:lnSpc>
                <a:spcPct val="90000"/>
              </a:lnSpc>
              <a:spcBef>
                <a:spcPts val="1001"/>
              </a:spcBef>
              <a:buClr>
                <a:schemeClr val="accent2"/>
              </a:buClr>
            </a:pPr>
            <a:r>
              <a:rPr lang="en-US" sz="3600" spc="-1" dirty="0">
                <a:solidFill>
                  <a:schemeClr val="bg1"/>
                </a:solidFill>
                <a:latin typeface="Calibri Light"/>
              </a:rPr>
              <a:t>Financial impact</a:t>
            </a:r>
            <a:endParaRPr lang="en-US" sz="3600" spc="-1" dirty="0">
              <a:solidFill>
                <a:schemeClr val="bg1"/>
              </a:solidFill>
              <a:latin typeface="Calibri"/>
            </a:endParaRPr>
          </a:p>
          <a:p>
            <a:pPr>
              <a:lnSpc>
                <a:spcPct val="90000"/>
              </a:lnSpc>
              <a:spcBef>
                <a:spcPts val="1001"/>
              </a:spcBef>
              <a:buClr>
                <a:schemeClr val="accent2"/>
              </a:buClr>
            </a:pPr>
            <a:r>
              <a:rPr lang="en-US" sz="2400" spc="-1" dirty="0">
                <a:solidFill>
                  <a:schemeClr val="bg1"/>
                </a:solidFill>
                <a:latin typeface="Calibri Light" panose="020F0302020204030204" pitchFamily="34" charset="0"/>
                <a:cs typeface="Calibri Light" panose="020F0302020204030204" pitchFamily="34" charset="0"/>
              </a:rPr>
              <a:t>APHLIS determines the financial impact of postharvest loss in terms of:</a:t>
            </a:r>
          </a:p>
          <a:p>
            <a:pPr marL="180000" indent="-180000">
              <a:lnSpc>
                <a:spcPct val="90000"/>
              </a:lnSpc>
              <a:spcBef>
                <a:spcPts val="1001"/>
              </a:spcBef>
              <a:buClr>
                <a:schemeClr val="accent2"/>
              </a:buClr>
              <a:buFont typeface="Arial" panose="020B0604020202020204" pitchFamily="34" charset="0"/>
              <a:buChar char="•"/>
            </a:pPr>
            <a:r>
              <a:rPr lang="en-US" sz="2400" spc="-1" dirty="0">
                <a:solidFill>
                  <a:schemeClr val="bg1"/>
                </a:solidFill>
                <a:latin typeface="Calibri Light" panose="020F0302020204030204" pitchFamily="34" charset="0"/>
                <a:cs typeface="Calibri Light" panose="020F0302020204030204" pitchFamily="34" charset="0"/>
              </a:rPr>
              <a:t>monetary value of crop loss</a:t>
            </a:r>
          </a:p>
          <a:p>
            <a:pPr marL="180000" indent="-180000">
              <a:lnSpc>
                <a:spcPct val="90000"/>
              </a:lnSpc>
              <a:spcBef>
                <a:spcPts val="1001"/>
              </a:spcBef>
              <a:buClr>
                <a:schemeClr val="accent2"/>
              </a:buClr>
              <a:buFont typeface="Arial" panose="020B0604020202020204" pitchFamily="34" charset="0"/>
              <a:buChar char="•"/>
            </a:pPr>
            <a:r>
              <a:rPr lang="en-US" sz="2400" spc="-1" dirty="0">
                <a:solidFill>
                  <a:schemeClr val="bg1"/>
                </a:solidFill>
                <a:latin typeface="Calibri Light" panose="020F0302020204030204" pitchFamily="34" charset="0"/>
                <a:cs typeface="Calibri Light" panose="020F0302020204030204" pitchFamily="34" charset="0"/>
              </a:rPr>
              <a:t>percentage of national and agricultural GDP represented by the loss</a:t>
            </a:r>
          </a:p>
          <a:p>
            <a:pPr marL="180000" indent="-180000">
              <a:lnSpc>
                <a:spcPct val="90000"/>
              </a:lnSpc>
              <a:spcBef>
                <a:spcPts val="1001"/>
              </a:spcBef>
              <a:buClr>
                <a:schemeClr val="accent2"/>
              </a:buClr>
              <a:buFont typeface="Arial" panose="020B0604020202020204" pitchFamily="34" charset="0"/>
              <a:buChar char="•"/>
            </a:pPr>
            <a:endParaRPr lang="en-US" sz="2400" spc="-1" dirty="0">
              <a:solidFill>
                <a:schemeClr val="bg1"/>
              </a:solidFill>
              <a:latin typeface="Calibri Light" panose="020F0302020204030204" pitchFamily="34" charset="0"/>
              <a:cs typeface="Calibri Light" panose="020F0302020204030204" pitchFamily="34" charset="0"/>
            </a:endParaRPr>
          </a:p>
          <a:p>
            <a:pPr>
              <a:lnSpc>
                <a:spcPct val="90000"/>
              </a:lnSpc>
              <a:spcBef>
                <a:spcPts val="1001"/>
              </a:spcBef>
            </a:pPr>
            <a:endParaRPr lang="en-US" sz="2400" b="0" strike="noStrike" spc="-1" dirty="0">
              <a:solidFill>
                <a:srgbClr val="333333"/>
              </a:solidFill>
              <a:latin typeface="Calibri"/>
            </a:endParaRPr>
          </a:p>
        </p:txBody>
      </p:sp>
      <p:sp>
        <p:nvSpPr>
          <p:cNvPr id="6" name="Footer Placeholder 1">
            <a:extLst>
              <a:ext uri="{FF2B5EF4-FFF2-40B4-BE49-F238E27FC236}">
                <a16:creationId xmlns:a16="http://schemas.microsoft.com/office/drawing/2014/main" id="{586D4927-D6F7-F548-A10E-E7CD2B81BD05}"/>
              </a:ext>
            </a:extLst>
          </p:cNvPr>
          <p:cNvSpPr txBox="1">
            <a:spLocks/>
          </p:cNvSpPr>
          <p:nvPr/>
        </p:nvSpPr>
        <p:spPr>
          <a:xfrm>
            <a:off x="7531655" y="6312310"/>
            <a:ext cx="4114440" cy="364680"/>
          </a:xfrm>
          <a:prstGeom prst="rect">
            <a:avLst/>
          </a:prstGeom>
        </p:spPr>
        <p:txBody>
          <a:bodyPr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spc="-1" dirty="0">
                <a:solidFill>
                  <a:schemeClr val="accent2"/>
                </a:solidFill>
                <a:latin typeface="Calibri"/>
              </a:rPr>
              <a:t>www.aphlis.net</a:t>
            </a:r>
            <a:endParaRPr lang="en-GB" sz="1400" spc="-1" dirty="0">
              <a:solidFill>
                <a:schemeClr val="accent2"/>
              </a:solidFill>
              <a:latin typeface="Times New Roman"/>
            </a:endParaRPr>
          </a:p>
        </p:txBody>
      </p:sp>
    </p:spTree>
    <p:extLst>
      <p:ext uri="{BB962C8B-B14F-4D97-AF65-F5344CB8AC3E}">
        <p14:creationId xmlns:p14="http://schemas.microsoft.com/office/powerpoint/2010/main" val="14526743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TextShape 1"/>
          <p:cNvSpPr txBox="1"/>
          <p:nvPr/>
        </p:nvSpPr>
        <p:spPr>
          <a:xfrm>
            <a:off x="6963479" y="681487"/>
            <a:ext cx="4510361" cy="810883"/>
          </a:xfrm>
          <a:prstGeom prst="rect">
            <a:avLst/>
          </a:prstGeom>
          <a:noFill/>
          <a:ln>
            <a:noFill/>
          </a:ln>
        </p:spPr>
        <p:txBody>
          <a:bodyPr anchor="b">
            <a:noAutofit/>
          </a:bodyPr>
          <a:lstStyle/>
          <a:p>
            <a:pPr>
              <a:lnSpc>
                <a:spcPct val="90000"/>
              </a:lnSpc>
            </a:pPr>
            <a:r>
              <a:rPr lang="en-US" sz="3200" b="0" strike="noStrike" spc="-1" dirty="0">
                <a:solidFill>
                  <a:srgbClr val="2F4F70"/>
                </a:solidFill>
                <a:latin typeface="Calibri Light"/>
              </a:rPr>
              <a:t>APHLIS loss estimates are:</a:t>
            </a:r>
            <a:endParaRPr lang="en-US" sz="3200" b="0" strike="noStrike" spc="-1" dirty="0">
              <a:solidFill>
                <a:srgbClr val="333333"/>
              </a:solidFill>
              <a:latin typeface="Calibri"/>
            </a:endParaRPr>
          </a:p>
        </p:txBody>
      </p:sp>
      <p:sp>
        <p:nvSpPr>
          <p:cNvPr id="206" name="TextShape 2"/>
          <p:cNvSpPr txBox="1"/>
          <p:nvPr/>
        </p:nvSpPr>
        <p:spPr>
          <a:xfrm>
            <a:off x="6963480" y="1621766"/>
            <a:ext cx="4871962" cy="3959525"/>
          </a:xfrm>
          <a:prstGeom prst="rect">
            <a:avLst/>
          </a:prstGeom>
          <a:noFill/>
          <a:ln>
            <a:noFill/>
          </a:ln>
        </p:spPr>
        <p:txBody>
          <a:bodyPr>
            <a:normAutofit/>
          </a:bodyPr>
          <a:lstStyle/>
          <a:p>
            <a:pPr marL="342900" indent="-342900">
              <a:lnSpc>
                <a:spcPct val="90000"/>
              </a:lnSpc>
              <a:spcBef>
                <a:spcPts val="1001"/>
              </a:spcBef>
              <a:buClr>
                <a:schemeClr val="accent2"/>
              </a:buClr>
              <a:buFont typeface="Arial" panose="020B0604020202020204" pitchFamily="34" charset="0"/>
              <a:buChar char="•"/>
            </a:pPr>
            <a:r>
              <a:rPr lang="en-US" sz="2400" spc="-1" dirty="0">
                <a:solidFill>
                  <a:srgbClr val="333333"/>
                </a:solidFill>
                <a:latin typeface="Calibri Light" panose="020F0302020204030204" pitchFamily="34" charset="0"/>
                <a:cs typeface="Calibri Light" panose="020F0302020204030204" pitchFamily="34" charset="0"/>
              </a:rPr>
              <a:t>b</a:t>
            </a:r>
            <a:r>
              <a:rPr lang="en-US" sz="2400" strike="noStrike" spc="-1" dirty="0">
                <a:solidFill>
                  <a:srgbClr val="333333"/>
                </a:solidFill>
                <a:latin typeface="Calibri Light" panose="020F0302020204030204" pitchFamily="34" charset="0"/>
                <a:cs typeface="Calibri Light" panose="020F0302020204030204" pitchFamily="34" charset="0"/>
              </a:rPr>
              <a:t>ased on rigorously-measured scientific data</a:t>
            </a:r>
          </a:p>
          <a:p>
            <a:pPr marL="342900" indent="-342900">
              <a:lnSpc>
                <a:spcPct val="90000"/>
              </a:lnSpc>
              <a:spcBef>
                <a:spcPts val="1001"/>
              </a:spcBef>
              <a:buClr>
                <a:schemeClr val="accent2"/>
              </a:buClr>
              <a:buFont typeface="Arial" panose="020B0604020202020204" pitchFamily="34" charset="0"/>
              <a:buChar char="•"/>
            </a:pPr>
            <a:r>
              <a:rPr lang="en-US" sz="2400" strike="noStrike" spc="-1" dirty="0">
                <a:solidFill>
                  <a:srgbClr val="333333"/>
                </a:solidFill>
                <a:latin typeface="Calibri Light" panose="020F0302020204030204" pitchFamily="34" charset="0"/>
                <a:cs typeface="Calibri Light" panose="020F0302020204030204" pitchFamily="34" charset="0"/>
              </a:rPr>
              <a:t>transparent</a:t>
            </a:r>
          </a:p>
          <a:p>
            <a:pPr marL="342900" indent="-342900">
              <a:lnSpc>
                <a:spcPct val="90000"/>
              </a:lnSpc>
              <a:spcBef>
                <a:spcPts val="1001"/>
              </a:spcBef>
              <a:buClr>
                <a:schemeClr val="accent2"/>
              </a:buClr>
              <a:buFont typeface="Arial" panose="020B0604020202020204" pitchFamily="34" charset="0"/>
              <a:buChar char="•"/>
            </a:pPr>
            <a:r>
              <a:rPr lang="en-US" sz="2400" spc="-1" dirty="0">
                <a:solidFill>
                  <a:srgbClr val="333333"/>
                </a:solidFill>
                <a:latin typeface="Calibri Light" panose="020F0302020204030204" pitchFamily="34" charset="0"/>
                <a:cs typeface="Calibri Light" panose="020F0302020204030204" pitchFamily="34" charset="0"/>
              </a:rPr>
              <a:t>based on local context </a:t>
            </a:r>
            <a:r>
              <a:rPr lang="en-US" sz="2400" strike="noStrike" spc="-1" dirty="0">
                <a:solidFill>
                  <a:srgbClr val="333333"/>
                </a:solidFill>
                <a:latin typeface="Calibri Light" panose="020F0302020204030204" pitchFamily="34" charset="0"/>
                <a:cs typeface="Calibri Light" panose="020F0302020204030204" pitchFamily="34" charset="0"/>
              </a:rPr>
              <a:t>(with inputs from local experts)</a:t>
            </a:r>
          </a:p>
          <a:p>
            <a:pPr marL="342900" indent="-342900">
              <a:lnSpc>
                <a:spcPct val="90000"/>
              </a:lnSpc>
              <a:spcBef>
                <a:spcPts val="1001"/>
              </a:spcBef>
              <a:buClr>
                <a:schemeClr val="accent2"/>
              </a:buClr>
              <a:buFont typeface="Arial" panose="020B0604020202020204" pitchFamily="34" charset="0"/>
              <a:buChar char="•"/>
            </a:pPr>
            <a:r>
              <a:rPr lang="en-US" sz="2400" strike="noStrike" spc="-1" dirty="0">
                <a:solidFill>
                  <a:srgbClr val="333333"/>
                </a:solidFill>
                <a:latin typeface="Calibri Light" panose="020F0302020204030204" pitchFamily="34" charset="0"/>
                <a:cs typeface="Calibri Light" panose="020F0302020204030204" pitchFamily="34" charset="0"/>
              </a:rPr>
              <a:t>upgraded as more information becomes available</a:t>
            </a:r>
          </a:p>
          <a:p>
            <a:pPr marL="342900" indent="-342900">
              <a:lnSpc>
                <a:spcPct val="90000"/>
              </a:lnSpc>
              <a:spcBef>
                <a:spcPts val="1001"/>
              </a:spcBef>
              <a:buClr>
                <a:schemeClr val="accent2"/>
              </a:buClr>
              <a:buFont typeface="Arial" panose="020B0604020202020204" pitchFamily="34" charset="0"/>
              <a:buChar char="•"/>
            </a:pPr>
            <a:r>
              <a:rPr lang="en-US" sz="2400" strike="noStrike" spc="-1" dirty="0">
                <a:solidFill>
                  <a:srgbClr val="333333"/>
                </a:solidFill>
                <a:latin typeface="Calibri Light" panose="020F0302020204030204" pitchFamily="34" charset="0"/>
                <a:cs typeface="Calibri Light" panose="020F0302020204030204" pitchFamily="34" charset="0"/>
              </a:rPr>
              <a:t>freely available at </a:t>
            </a:r>
            <a:r>
              <a:rPr lang="en-US" sz="2400" u="sng" strike="noStrike" spc="-1" dirty="0">
                <a:solidFill>
                  <a:srgbClr val="E58856"/>
                </a:solidFill>
                <a:uFillTx/>
                <a:latin typeface="Calibri Light" panose="020F0302020204030204" pitchFamily="34" charset="0"/>
                <a:cs typeface="Calibri Light" panose="020F0302020204030204" pitchFamily="34" charset="0"/>
                <a:hlinkClick r:id="rId3"/>
              </a:rPr>
              <a:t>www.aphlis.net</a:t>
            </a:r>
            <a:endParaRPr lang="en-US" sz="2400" strike="noStrike" spc="-1" dirty="0">
              <a:solidFill>
                <a:srgbClr val="333333"/>
              </a:solidFill>
              <a:latin typeface="Calibri Light" panose="020F0302020204030204" pitchFamily="34" charset="0"/>
              <a:cs typeface="Calibri Light" panose="020F0302020204030204" pitchFamily="34" charset="0"/>
            </a:endParaRPr>
          </a:p>
          <a:p>
            <a:pPr>
              <a:lnSpc>
                <a:spcPct val="90000"/>
              </a:lnSpc>
              <a:spcBef>
                <a:spcPts val="1001"/>
              </a:spcBef>
            </a:pPr>
            <a:endParaRPr lang="en-US" sz="2400" strike="noStrike" spc="-1" dirty="0">
              <a:solidFill>
                <a:srgbClr val="333333"/>
              </a:solidFill>
              <a:latin typeface="Calibri Light" panose="020F0302020204030204" pitchFamily="34" charset="0"/>
              <a:cs typeface="Calibri Light" panose="020F0302020204030204" pitchFamily="34" charset="0"/>
            </a:endParaRPr>
          </a:p>
          <a:p>
            <a:pPr>
              <a:lnSpc>
                <a:spcPct val="90000"/>
              </a:lnSpc>
              <a:spcBef>
                <a:spcPts val="1001"/>
              </a:spcBef>
            </a:pPr>
            <a:endParaRPr lang="en-US" sz="2400" strike="noStrike" spc="-1" dirty="0">
              <a:solidFill>
                <a:srgbClr val="333333"/>
              </a:solidFill>
              <a:latin typeface="Calibri Light" panose="020F0302020204030204" pitchFamily="34" charset="0"/>
              <a:cs typeface="Calibri Light" panose="020F0302020204030204" pitchFamily="34" charset="0"/>
            </a:endParaRPr>
          </a:p>
        </p:txBody>
      </p:sp>
      <p:sp>
        <p:nvSpPr>
          <p:cNvPr id="5" name="Footer Placeholder 1">
            <a:extLst>
              <a:ext uri="{FF2B5EF4-FFF2-40B4-BE49-F238E27FC236}">
                <a16:creationId xmlns:a16="http://schemas.microsoft.com/office/drawing/2014/main" id="{1CC0A6EA-D00F-E149-A77A-7C9738A904B4}"/>
              </a:ext>
            </a:extLst>
          </p:cNvPr>
          <p:cNvSpPr txBox="1">
            <a:spLocks/>
          </p:cNvSpPr>
          <p:nvPr/>
        </p:nvSpPr>
        <p:spPr>
          <a:xfrm>
            <a:off x="6963479" y="6356520"/>
            <a:ext cx="4114440" cy="364680"/>
          </a:xfrm>
          <a:prstGeom prst="rect">
            <a:avLst/>
          </a:prstGeom>
        </p:spPr>
        <p:txBody>
          <a:bodyPr lIns="0" tIns="0" rIns="0" bIns="0" anchor="ctr">
            <a:noAutofit/>
          </a:bodyPr>
          <a:lstStyle>
            <a:lvl1pPr algn="l" defTabSz="914400" rtl="0" eaLnBrk="1" latinLnBrk="0" hangingPunct="1">
              <a:lnSpc>
                <a:spcPct val="90000"/>
              </a:lnSpc>
              <a:spcBef>
                <a:spcPct val="0"/>
              </a:spcBef>
              <a:buNone/>
              <a:defRPr sz="4400" kern="1200">
                <a:solidFill>
                  <a:schemeClr val="tx2"/>
                </a:solidFill>
                <a:latin typeface="Calibri" panose="020F0502020204030204" pitchFamily="34" charset="0"/>
                <a:ea typeface="+mj-ea"/>
                <a:cs typeface="Calibri" panose="020F0502020204030204" pitchFamily="34" charset="0"/>
              </a:defRPr>
            </a:lvl1pPr>
          </a:lstStyle>
          <a:p>
            <a:pPr>
              <a:lnSpc>
                <a:spcPct val="100000"/>
              </a:lnSpc>
            </a:pPr>
            <a:r>
              <a:rPr lang="en-GB" sz="1400" spc="-1" dirty="0">
                <a:solidFill>
                  <a:srgbClr val="E58856"/>
                </a:solidFill>
                <a:latin typeface="Calibri"/>
              </a:rPr>
              <a:t>www.aphlis.net</a:t>
            </a:r>
            <a:endParaRPr lang="en-GB" sz="1400" spc="-1" dirty="0">
              <a:latin typeface="Times New Roman"/>
            </a:endParaRPr>
          </a:p>
        </p:txBody>
      </p:sp>
      <p:pic>
        <p:nvPicPr>
          <p:cNvPr id="6" name="Picture Placeholder 9">
            <a:extLst>
              <a:ext uri="{FF2B5EF4-FFF2-40B4-BE49-F238E27FC236}">
                <a16:creationId xmlns:a16="http://schemas.microsoft.com/office/drawing/2014/main" id="{609BB802-32F0-0E4B-B8F4-4D616F1CBDC7}"/>
              </a:ext>
            </a:extLst>
          </p:cNvPr>
          <p:cNvPicPr/>
          <p:nvPr/>
        </p:nvPicPr>
        <p:blipFill rotWithShape="1">
          <a:blip r:embed="rId4" cstate="screen">
            <a:extLst>
              <a:ext uri="{28A0092B-C50C-407E-A947-70E740481C1C}">
                <a14:useLocalDpi xmlns:a14="http://schemas.microsoft.com/office/drawing/2010/main"/>
              </a:ext>
            </a:extLst>
          </a:blip>
          <a:srcRect t="-5" r="-30"/>
          <a:stretch/>
        </p:blipFill>
        <p:spPr>
          <a:xfrm>
            <a:off x="0" y="0"/>
            <a:ext cx="6505920" cy="6857640"/>
          </a:xfrm>
          <a:prstGeom prst="rect">
            <a:avLst/>
          </a:prstGeom>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C5145A0-4EA4-5545-98C5-2BA38F3BBE98}"/>
              </a:ext>
            </a:extLst>
          </p:cNvPr>
          <p:cNvSpPr txBox="1"/>
          <p:nvPr/>
        </p:nvSpPr>
        <p:spPr>
          <a:xfrm>
            <a:off x="0" y="60638"/>
            <a:ext cx="12192000" cy="1077218"/>
          </a:xfrm>
          <a:prstGeom prst="rect">
            <a:avLst/>
          </a:prstGeom>
          <a:noFill/>
        </p:spPr>
        <p:txBody>
          <a:bodyPr wrap="square" rtlCol="0">
            <a:spAutoFit/>
          </a:bodyPr>
          <a:lstStyle/>
          <a:p>
            <a:pPr algn="ctr"/>
            <a:r>
              <a:rPr lang="en-US" sz="4000" spc="-1" dirty="0">
                <a:solidFill>
                  <a:srgbClr val="2F4F70"/>
                </a:solidFill>
                <a:latin typeface="Calibri Light"/>
              </a:rPr>
              <a:t>Alignment of APHLIS with the Biennial Review</a:t>
            </a:r>
            <a:endParaRPr lang="en-GB" sz="2400" dirty="0">
              <a:latin typeface="Calibri Light" panose="020F0302020204030204" pitchFamily="34" charset="0"/>
              <a:cs typeface="Calibri Light" panose="020F0302020204030204" pitchFamily="34" charset="0"/>
            </a:endParaRPr>
          </a:p>
          <a:p>
            <a:pPr algn="ctr"/>
            <a:r>
              <a:rPr lang="en-GB" sz="2400" dirty="0">
                <a:latin typeface="Calibri Light" panose="020F0302020204030204" pitchFamily="34" charset="0"/>
                <a:cs typeface="Calibri Light" panose="020F0302020204030204" pitchFamily="34" charset="0"/>
              </a:rPr>
              <a:t>Coverage</a:t>
            </a:r>
            <a:endParaRPr lang="en-US" sz="2400" dirty="0">
              <a:latin typeface="Calibri Light" panose="020F0302020204030204" pitchFamily="34" charset="0"/>
              <a:cs typeface="Calibri Light" panose="020F0302020204030204" pitchFamily="34" charset="0"/>
            </a:endParaRPr>
          </a:p>
        </p:txBody>
      </p:sp>
      <p:sp>
        <p:nvSpPr>
          <p:cNvPr id="21" name="Rectangle 20">
            <a:extLst>
              <a:ext uri="{FF2B5EF4-FFF2-40B4-BE49-F238E27FC236}">
                <a16:creationId xmlns:a16="http://schemas.microsoft.com/office/drawing/2014/main" id="{DD29CB9A-3DD9-6C4A-A318-8B4B5C1E9212}"/>
              </a:ext>
            </a:extLst>
          </p:cNvPr>
          <p:cNvSpPr/>
          <p:nvPr/>
        </p:nvSpPr>
        <p:spPr>
          <a:xfrm>
            <a:off x="8762154" y="1570946"/>
            <a:ext cx="184731" cy="1200329"/>
          </a:xfrm>
          <a:prstGeom prst="rect">
            <a:avLst/>
          </a:prstGeom>
          <a:effectLst>
            <a:outerShdw blurRad="50800" dist="50800" dir="5400000" sx="15000" sy="15000" algn="ctr" rotWithShape="0">
              <a:srgbClr val="000000">
                <a:alpha val="33000"/>
              </a:srgbClr>
            </a:outerShdw>
          </a:effectLst>
        </p:spPr>
        <p:txBody>
          <a:bodyPr wrap="none">
            <a:spAutoFit/>
          </a:bodyPr>
          <a:lstStyle/>
          <a:p>
            <a:endParaRPr lang="en-US" sz="7200" dirty="0">
              <a:effectLst>
                <a:outerShdw blurRad="50800" dist="203200" dir="5400000" sx="67000" sy="67000" algn="ctr" rotWithShape="0">
                  <a:srgbClr val="000000">
                    <a:alpha val="20000"/>
                  </a:srgbClr>
                </a:outerShdw>
              </a:effectLst>
            </a:endParaRPr>
          </a:p>
        </p:txBody>
      </p:sp>
      <p:graphicFrame>
        <p:nvGraphicFramePr>
          <p:cNvPr id="10" name="Table 10">
            <a:extLst>
              <a:ext uri="{FF2B5EF4-FFF2-40B4-BE49-F238E27FC236}">
                <a16:creationId xmlns:a16="http://schemas.microsoft.com/office/drawing/2014/main" id="{78AE0A4D-6A12-9545-A2E2-6C371362673C}"/>
              </a:ext>
            </a:extLst>
          </p:cNvPr>
          <p:cNvGraphicFramePr>
            <a:graphicFrameLocks noGrp="1"/>
          </p:cNvGraphicFramePr>
          <p:nvPr>
            <p:extLst>
              <p:ext uri="{D42A27DB-BD31-4B8C-83A1-F6EECF244321}">
                <p14:modId xmlns:p14="http://schemas.microsoft.com/office/powerpoint/2010/main" val="2300657217"/>
              </p:ext>
            </p:extLst>
          </p:nvPr>
        </p:nvGraphicFramePr>
        <p:xfrm>
          <a:off x="438486" y="1258051"/>
          <a:ext cx="11315028" cy="4915849"/>
        </p:xfrm>
        <a:graphic>
          <a:graphicData uri="http://schemas.openxmlformats.org/drawingml/2006/table">
            <a:tbl>
              <a:tblPr firstRow="1" bandRow="1">
                <a:tableStyleId>{5FD0F851-EC5A-4D38-B0AD-8093EC10F338}</a:tableStyleId>
              </a:tblPr>
              <a:tblGrid>
                <a:gridCol w="2158057">
                  <a:extLst>
                    <a:ext uri="{9D8B030D-6E8A-4147-A177-3AD203B41FA5}">
                      <a16:colId xmlns:a16="http://schemas.microsoft.com/office/drawing/2014/main" val="4108911251"/>
                    </a:ext>
                  </a:extLst>
                </a:gridCol>
                <a:gridCol w="1714200">
                  <a:extLst>
                    <a:ext uri="{9D8B030D-6E8A-4147-A177-3AD203B41FA5}">
                      <a16:colId xmlns:a16="http://schemas.microsoft.com/office/drawing/2014/main" val="614739799"/>
                    </a:ext>
                  </a:extLst>
                </a:gridCol>
                <a:gridCol w="2307007">
                  <a:extLst>
                    <a:ext uri="{9D8B030D-6E8A-4147-A177-3AD203B41FA5}">
                      <a16:colId xmlns:a16="http://schemas.microsoft.com/office/drawing/2014/main" val="1871968441"/>
                    </a:ext>
                  </a:extLst>
                </a:gridCol>
                <a:gridCol w="2307007">
                  <a:extLst>
                    <a:ext uri="{9D8B030D-6E8A-4147-A177-3AD203B41FA5}">
                      <a16:colId xmlns:a16="http://schemas.microsoft.com/office/drawing/2014/main" val="594322157"/>
                    </a:ext>
                  </a:extLst>
                </a:gridCol>
                <a:gridCol w="2828757">
                  <a:extLst>
                    <a:ext uri="{9D8B030D-6E8A-4147-A177-3AD203B41FA5}">
                      <a16:colId xmlns:a16="http://schemas.microsoft.com/office/drawing/2014/main" val="3744019753"/>
                    </a:ext>
                  </a:extLst>
                </a:gridCol>
              </a:tblGrid>
              <a:tr h="587801">
                <a:tc>
                  <a:txBody>
                    <a:bodyPr/>
                    <a:lstStyle/>
                    <a:p>
                      <a:endParaRPr lang="en-FR" b="0" i="0" dirty="0">
                        <a:latin typeface="Calibri Light" panose="020F0302020204030204" pitchFamily="34" charset="0"/>
                        <a:cs typeface="Calibri Light" panose="020F0302020204030204" pitchFamily="34" charset="0"/>
                      </a:endParaRPr>
                    </a:p>
                  </a:txBody>
                  <a:tcPr/>
                </a:tc>
                <a:tc>
                  <a:txBody>
                    <a:bodyPr/>
                    <a:lstStyle/>
                    <a:p>
                      <a:r>
                        <a:rPr lang="en-FR" b="0" i="0" dirty="0">
                          <a:latin typeface="Calibri Light" panose="020F0302020204030204" pitchFamily="34" charset="0"/>
                          <a:cs typeface="Calibri Light" panose="020F0302020204030204" pitchFamily="34" charset="0"/>
                        </a:rPr>
                        <a:t>Countries</a:t>
                      </a:r>
                    </a:p>
                  </a:txBody>
                  <a:tcPr/>
                </a:tc>
                <a:tc gridSpan="2">
                  <a:txBody>
                    <a:bodyPr/>
                    <a:lstStyle/>
                    <a:p>
                      <a:r>
                        <a:rPr lang="en-FR" b="0" i="0" dirty="0">
                          <a:latin typeface="Calibri Light" panose="020F0302020204030204" pitchFamily="34" charset="0"/>
                          <a:cs typeface="Calibri Light" panose="020F0302020204030204" pitchFamily="34" charset="0"/>
                        </a:rPr>
                        <a:t>Priority commodities</a:t>
                      </a:r>
                    </a:p>
                  </a:txBody>
                  <a:tcPr/>
                </a:tc>
                <a:tc hMerge="1">
                  <a:txBody>
                    <a:bodyPr/>
                    <a:lstStyle/>
                    <a:p>
                      <a:endParaRPr lang="en-FR"/>
                    </a:p>
                  </a:txBody>
                  <a:tcPr/>
                </a:tc>
                <a:tc>
                  <a:txBody>
                    <a:bodyPr/>
                    <a:lstStyle/>
                    <a:p>
                      <a:r>
                        <a:rPr lang="en-FR" b="0" i="0" dirty="0">
                          <a:latin typeface="Calibri Light" panose="020F0302020204030204" pitchFamily="34" charset="0"/>
                          <a:cs typeface="Calibri Light" panose="020F0302020204030204" pitchFamily="34" charset="0"/>
                        </a:rPr>
                        <a:t>Value chain stages</a:t>
                      </a:r>
                    </a:p>
                  </a:txBody>
                  <a:tcPr/>
                </a:tc>
                <a:extLst>
                  <a:ext uri="{0D108BD9-81ED-4DB2-BD59-A6C34878D82A}">
                    <a16:rowId xmlns:a16="http://schemas.microsoft.com/office/drawing/2014/main" val="700669930"/>
                  </a:ext>
                </a:extLst>
              </a:tr>
              <a:tr h="2103008">
                <a:tc>
                  <a:txBody>
                    <a:bodyPr/>
                    <a:lstStyle/>
                    <a:p>
                      <a:r>
                        <a:rPr lang="en-FR" sz="2800" b="1" i="0" dirty="0">
                          <a:latin typeface="Calibri" panose="020F0502020204030204" pitchFamily="34" charset="0"/>
                          <a:cs typeface="Calibri" panose="020F0502020204030204" pitchFamily="34" charset="0"/>
                        </a:rPr>
                        <a:t>CAADP BR</a:t>
                      </a:r>
                    </a:p>
                  </a:txBody>
                  <a:tcPr/>
                </a:tc>
                <a:tc>
                  <a:txBody>
                    <a:bodyPr/>
                    <a:lstStyle/>
                    <a:p>
                      <a:endParaRPr lang="en-FR" sz="2800" b="0" i="0" dirty="0">
                        <a:latin typeface="Calibri Light" panose="020F0302020204030204" pitchFamily="34" charset="0"/>
                        <a:cs typeface="Calibri Light" panose="020F0302020204030204" pitchFamily="34" charset="0"/>
                      </a:endParaRPr>
                    </a:p>
                  </a:txBody>
                  <a:tcPr/>
                </a:tc>
                <a:tc>
                  <a:txBody>
                    <a:bodyPr/>
                    <a:lstStyle/>
                    <a:p>
                      <a:pPr marL="342900" indent="-342900">
                        <a:buFont typeface="+mj-lt"/>
                        <a:buAutoNum type="arabicPeriod"/>
                      </a:pPr>
                      <a:r>
                        <a:rPr lang="en-GB" b="0" i="0" dirty="0">
                          <a:latin typeface="Calibri Light" panose="020F0302020204030204" pitchFamily="34" charset="0"/>
                          <a:cs typeface="Calibri Light" panose="020F0302020204030204" pitchFamily="34" charset="0"/>
                        </a:rPr>
                        <a:t>Rice</a:t>
                      </a:r>
                    </a:p>
                    <a:p>
                      <a:pPr marL="342900" indent="-342900">
                        <a:buFont typeface="+mj-lt"/>
                        <a:buAutoNum type="arabicPeriod"/>
                      </a:pPr>
                      <a:r>
                        <a:rPr lang="en-GB" b="0" i="0" dirty="0">
                          <a:latin typeface="Calibri Light" panose="020F0302020204030204" pitchFamily="34" charset="0"/>
                          <a:cs typeface="Calibri Light" panose="020F0302020204030204" pitchFamily="34" charset="0"/>
                        </a:rPr>
                        <a:t>Maize</a:t>
                      </a:r>
                    </a:p>
                    <a:p>
                      <a:pPr marL="342900" indent="-342900">
                        <a:buFont typeface="+mj-lt"/>
                        <a:buAutoNum type="arabicPeriod"/>
                      </a:pPr>
                      <a:r>
                        <a:rPr lang="en-GB" b="0" i="0" dirty="0">
                          <a:latin typeface="Calibri Light" panose="020F0302020204030204" pitchFamily="34" charset="0"/>
                          <a:cs typeface="Calibri Light" panose="020F0302020204030204" pitchFamily="34" charset="0"/>
                        </a:rPr>
                        <a:t>Sorghum</a:t>
                      </a:r>
                    </a:p>
                    <a:p>
                      <a:pPr marL="342900" indent="-342900">
                        <a:buFont typeface="+mj-lt"/>
                        <a:buAutoNum type="arabicPeriod"/>
                      </a:pPr>
                      <a:r>
                        <a:rPr lang="en-GB" b="0" i="0" dirty="0">
                          <a:latin typeface="Calibri Light" panose="020F0302020204030204" pitchFamily="34" charset="0"/>
                          <a:cs typeface="Calibri Light" panose="020F0302020204030204" pitchFamily="34" charset="0"/>
                        </a:rPr>
                        <a:t>Millet</a:t>
                      </a:r>
                    </a:p>
                    <a:p>
                      <a:pPr marL="342900" indent="-342900">
                        <a:buFont typeface="+mj-lt"/>
                        <a:buAutoNum type="arabicPeriod"/>
                      </a:pPr>
                      <a:r>
                        <a:rPr lang="en-GB" b="0" i="0" dirty="0">
                          <a:latin typeface="Calibri Light" panose="020F0302020204030204" pitchFamily="34" charset="0"/>
                          <a:cs typeface="Calibri Light" panose="020F0302020204030204" pitchFamily="34" charset="0"/>
                        </a:rPr>
                        <a:t>Legumes</a:t>
                      </a:r>
                    </a:p>
                    <a:p>
                      <a:pPr marL="342900" indent="-342900">
                        <a:buFont typeface="+mj-lt"/>
                        <a:buAutoNum type="arabicPeriod"/>
                      </a:pPr>
                      <a:r>
                        <a:rPr lang="en-GB" b="0" i="0" dirty="0">
                          <a:latin typeface="Calibri Light" panose="020F0302020204030204" pitchFamily="34" charset="0"/>
                          <a:cs typeface="Calibri Light" panose="020F0302020204030204" pitchFamily="34" charset="0"/>
                        </a:rPr>
                        <a:t>Cassava</a:t>
                      </a:r>
                      <a:endParaRPr lang="en-FR" b="0" i="0" dirty="0">
                        <a:latin typeface="Calibri Light" panose="020F0302020204030204" pitchFamily="34" charset="0"/>
                        <a:cs typeface="Calibri Light" panose="020F0302020204030204" pitchFamily="34" charset="0"/>
                      </a:endParaRPr>
                    </a:p>
                  </a:txBody>
                  <a:tcPr/>
                </a:tc>
                <a:tc>
                  <a:txBody>
                    <a:bodyPr/>
                    <a:lstStyle/>
                    <a:p>
                      <a:pPr marL="342900" indent="-342900">
                        <a:buFont typeface="+mj-lt"/>
                        <a:buAutoNum type="arabicPeriod" startAt="7"/>
                      </a:pPr>
                      <a:r>
                        <a:rPr lang="en-GB" b="0" i="0" dirty="0">
                          <a:solidFill>
                            <a:schemeClr val="accent1"/>
                          </a:solidFill>
                          <a:latin typeface="Calibri Light" panose="020F0302020204030204" pitchFamily="34" charset="0"/>
                          <a:cs typeface="Calibri Light" panose="020F0302020204030204" pitchFamily="34" charset="0"/>
                        </a:rPr>
                        <a:t>Cotton</a:t>
                      </a:r>
                    </a:p>
                    <a:p>
                      <a:pPr marL="342900" indent="-342900">
                        <a:buFont typeface="+mj-lt"/>
                        <a:buAutoNum type="arabicPeriod" startAt="7"/>
                      </a:pPr>
                      <a:r>
                        <a:rPr lang="en-GB" b="0" i="0" dirty="0">
                          <a:solidFill>
                            <a:schemeClr val="accent1"/>
                          </a:solidFill>
                          <a:latin typeface="Calibri Light" panose="020F0302020204030204" pitchFamily="34" charset="0"/>
                          <a:cs typeface="Calibri Light" panose="020F0302020204030204" pitchFamily="34" charset="0"/>
                        </a:rPr>
                        <a:t>Oil palm</a:t>
                      </a:r>
                    </a:p>
                    <a:p>
                      <a:pPr marL="342900" indent="-342900">
                        <a:buFont typeface="+mj-lt"/>
                        <a:buAutoNum type="arabicPeriod" startAt="7"/>
                      </a:pPr>
                      <a:r>
                        <a:rPr lang="en-GB" b="0" i="0" dirty="0">
                          <a:solidFill>
                            <a:schemeClr val="accent1"/>
                          </a:solidFill>
                          <a:latin typeface="Calibri Light" panose="020F0302020204030204" pitchFamily="34" charset="0"/>
                          <a:cs typeface="Calibri Light" panose="020F0302020204030204" pitchFamily="34" charset="0"/>
                        </a:rPr>
                        <a:t>Beef</a:t>
                      </a:r>
                    </a:p>
                    <a:p>
                      <a:pPr marL="342900" indent="-342900">
                        <a:buFont typeface="+mj-lt"/>
                        <a:buAutoNum type="arabicPeriod" startAt="7"/>
                      </a:pPr>
                      <a:r>
                        <a:rPr lang="en-GB" b="0" i="0" dirty="0">
                          <a:solidFill>
                            <a:schemeClr val="accent1"/>
                          </a:solidFill>
                          <a:latin typeface="Calibri Light" panose="020F0302020204030204" pitchFamily="34" charset="0"/>
                          <a:cs typeface="Calibri Light" panose="020F0302020204030204" pitchFamily="34" charset="0"/>
                        </a:rPr>
                        <a:t>Dairy</a:t>
                      </a:r>
                    </a:p>
                    <a:p>
                      <a:pPr marL="342900" indent="-342900">
                        <a:buFont typeface="+mj-lt"/>
                        <a:buAutoNum type="arabicPeriod" startAt="7"/>
                      </a:pPr>
                      <a:r>
                        <a:rPr lang="en-GB" b="0" i="0" dirty="0">
                          <a:solidFill>
                            <a:schemeClr val="accent1"/>
                          </a:solidFill>
                          <a:latin typeface="Calibri Light" panose="020F0302020204030204" pitchFamily="34" charset="0"/>
                          <a:cs typeface="Calibri Light" panose="020F0302020204030204" pitchFamily="34" charset="0"/>
                        </a:rPr>
                        <a:t>Poultry</a:t>
                      </a:r>
                    </a:p>
                    <a:p>
                      <a:pPr marL="342900" indent="-342900">
                        <a:buFont typeface="+mj-lt"/>
                        <a:buAutoNum type="arabicPeriod" startAt="7"/>
                      </a:pPr>
                      <a:r>
                        <a:rPr lang="en-GB" b="0" i="0" dirty="0">
                          <a:solidFill>
                            <a:schemeClr val="accent1"/>
                          </a:solidFill>
                          <a:latin typeface="Calibri Light" panose="020F0302020204030204" pitchFamily="34" charset="0"/>
                          <a:cs typeface="Calibri Light" panose="020F0302020204030204" pitchFamily="34" charset="0"/>
                        </a:rPr>
                        <a:t>Fisheries</a:t>
                      </a:r>
                    </a:p>
                  </a:txBody>
                  <a:tcPr/>
                </a:tc>
                <a:tc>
                  <a:txBody>
                    <a:bodyPr/>
                    <a:lstStyle/>
                    <a:p>
                      <a:pPr marL="342900" indent="-342900">
                        <a:buFont typeface="+mj-lt"/>
                        <a:buAutoNum type="arabicPeriod"/>
                      </a:pPr>
                      <a:r>
                        <a:rPr lang="en-GB" sz="1800" b="0" i="0" dirty="0">
                          <a:latin typeface="Calibri Light" panose="020F0302020204030204" pitchFamily="34" charset="0"/>
                          <a:cs typeface="Calibri Light" panose="020F0302020204030204" pitchFamily="34" charset="0"/>
                        </a:rPr>
                        <a:t>Harvesting</a:t>
                      </a:r>
                    </a:p>
                    <a:p>
                      <a:pPr marL="342900" indent="-342900">
                        <a:buFont typeface="+mj-lt"/>
                        <a:buAutoNum type="arabicPeriod"/>
                      </a:pPr>
                      <a:r>
                        <a:rPr lang="en-GB" sz="1800" b="0" i="0" dirty="0">
                          <a:latin typeface="Calibri Light" panose="020F0302020204030204" pitchFamily="34" charset="0"/>
                          <a:cs typeface="Calibri Light" panose="020F0302020204030204" pitchFamily="34" charset="0"/>
                        </a:rPr>
                        <a:t>Storage</a:t>
                      </a:r>
                    </a:p>
                    <a:p>
                      <a:pPr marL="342900" indent="-342900">
                        <a:buFont typeface="+mj-lt"/>
                        <a:buAutoNum type="arabicPeriod"/>
                      </a:pPr>
                      <a:r>
                        <a:rPr lang="en-GB" sz="1800" b="0" i="0" dirty="0">
                          <a:latin typeface="Calibri Light" panose="020F0302020204030204" pitchFamily="34" charset="0"/>
                          <a:cs typeface="Calibri Light" panose="020F0302020204030204" pitchFamily="34" charset="0"/>
                        </a:rPr>
                        <a:t>Transportation</a:t>
                      </a:r>
                    </a:p>
                    <a:p>
                      <a:pPr marL="342900" indent="-342900">
                        <a:buFont typeface="+mj-lt"/>
                        <a:buAutoNum type="arabicPeriod"/>
                      </a:pPr>
                      <a:r>
                        <a:rPr lang="en-GB" sz="1800" b="0" i="0" dirty="0">
                          <a:solidFill>
                            <a:schemeClr val="accent1"/>
                          </a:solidFill>
                          <a:latin typeface="Calibri Light" panose="020F0302020204030204" pitchFamily="34" charset="0"/>
                          <a:cs typeface="Calibri Light" panose="020F0302020204030204" pitchFamily="34" charset="0"/>
                        </a:rPr>
                        <a:t>Processing </a:t>
                      </a:r>
                    </a:p>
                    <a:p>
                      <a:pPr marL="342900" indent="-342900">
                        <a:buFont typeface="+mj-lt"/>
                        <a:buAutoNum type="arabicPeriod"/>
                      </a:pPr>
                      <a:r>
                        <a:rPr lang="en-GB" sz="1800" b="0" i="0" dirty="0">
                          <a:solidFill>
                            <a:schemeClr val="accent1"/>
                          </a:solidFill>
                          <a:latin typeface="Calibri Light" panose="020F0302020204030204" pitchFamily="34" charset="0"/>
                          <a:cs typeface="Calibri Light" panose="020F0302020204030204" pitchFamily="34" charset="0"/>
                        </a:rPr>
                        <a:t>Packaging</a:t>
                      </a:r>
                    </a:p>
                    <a:p>
                      <a:pPr marL="342900" indent="-342900">
                        <a:buFont typeface="+mj-lt"/>
                        <a:buAutoNum type="arabicPeriod"/>
                      </a:pPr>
                      <a:r>
                        <a:rPr lang="en-GB" sz="1800" b="0" i="0" dirty="0">
                          <a:solidFill>
                            <a:schemeClr val="accent1"/>
                          </a:solidFill>
                          <a:latin typeface="Calibri Light" panose="020F0302020204030204" pitchFamily="34" charset="0"/>
                          <a:cs typeface="Calibri Light" panose="020F0302020204030204" pitchFamily="34" charset="0"/>
                        </a:rPr>
                        <a:t>Sales</a:t>
                      </a:r>
                    </a:p>
                  </a:txBody>
                  <a:tcPr/>
                </a:tc>
                <a:extLst>
                  <a:ext uri="{0D108BD9-81ED-4DB2-BD59-A6C34878D82A}">
                    <a16:rowId xmlns:a16="http://schemas.microsoft.com/office/drawing/2014/main" val="1276447889"/>
                  </a:ext>
                </a:extLst>
              </a:tr>
              <a:tr h="2090057">
                <a:tc>
                  <a:txBody>
                    <a:bodyPr/>
                    <a:lstStyle/>
                    <a:p>
                      <a:r>
                        <a:rPr lang="en-FR" sz="2800" b="1" i="0" dirty="0">
                          <a:latin typeface="Calibri" panose="020F0502020204030204" pitchFamily="34" charset="0"/>
                          <a:cs typeface="Calibri" panose="020F0502020204030204" pitchFamily="34" charset="0"/>
                        </a:rPr>
                        <a:t>APHLIS</a:t>
                      </a:r>
                    </a:p>
                  </a:txBody>
                  <a:tcPr/>
                </a:tc>
                <a:tc>
                  <a:txBody>
                    <a:bodyPr/>
                    <a:lstStyle/>
                    <a:p>
                      <a:endParaRPr lang="en-FR" sz="2800" b="0" i="0" dirty="0">
                        <a:latin typeface="Calibri Light" panose="020F0302020204030204" pitchFamily="34" charset="0"/>
                        <a:cs typeface="Calibri Light" panose="020F0302020204030204" pitchFamily="34" charset="0"/>
                      </a:endParaRPr>
                    </a:p>
                  </a:txBody>
                  <a:tcPr/>
                </a:tc>
                <a:tc>
                  <a:txBody>
                    <a:bodyPr/>
                    <a:lstStyle/>
                    <a:p>
                      <a:pPr marL="342900" indent="-342900">
                        <a:buFont typeface="+mj-lt"/>
                        <a:buAutoNum type="arabicPeriod"/>
                      </a:pPr>
                      <a:r>
                        <a:rPr lang="en-GB" b="0" i="0" dirty="0">
                          <a:latin typeface="Calibri Light" panose="020F0302020204030204" pitchFamily="34" charset="0"/>
                          <a:cs typeface="Calibri Light" panose="020F0302020204030204" pitchFamily="34" charset="0"/>
                        </a:rPr>
                        <a:t>Rice</a:t>
                      </a:r>
                    </a:p>
                    <a:p>
                      <a:pPr marL="342900" indent="-342900">
                        <a:buFont typeface="+mj-lt"/>
                        <a:buAutoNum type="arabicPeriod"/>
                      </a:pPr>
                      <a:r>
                        <a:rPr lang="en-GB" b="0" i="0" dirty="0">
                          <a:latin typeface="Calibri Light" panose="020F0302020204030204" pitchFamily="34" charset="0"/>
                          <a:cs typeface="Calibri Light" panose="020F0302020204030204" pitchFamily="34" charset="0"/>
                        </a:rPr>
                        <a:t>Maize</a:t>
                      </a:r>
                    </a:p>
                    <a:p>
                      <a:pPr marL="342900" indent="-342900">
                        <a:buFont typeface="+mj-lt"/>
                        <a:buAutoNum type="arabicPeriod"/>
                      </a:pPr>
                      <a:r>
                        <a:rPr lang="en-GB" b="0" i="0" dirty="0">
                          <a:latin typeface="Calibri Light" panose="020F0302020204030204" pitchFamily="34" charset="0"/>
                          <a:cs typeface="Calibri Light" panose="020F0302020204030204" pitchFamily="34" charset="0"/>
                        </a:rPr>
                        <a:t>Sorghum</a:t>
                      </a:r>
                    </a:p>
                    <a:p>
                      <a:pPr marL="342900" indent="-342900">
                        <a:buFont typeface="+mj-lt"/>
                        <a:buAutoNum type="arabicPeriod"/>
                      </a:pPr>
                      <a:r>
                        <a:rPr lang="en-GB" b="0" i="0" dirty="0">
                          <a:latin typeface="Calibri Light" panose="020F0302020204030204" pitchFamily="34" charset="0"/>
                          <a:cs typeface="Calibri Light" panose="020F0302020204030204" pitchFamily="34" charset="0"/>
                        </a:rPr>
                        <a:t>Millet</a:t>
                      </a:r>
                    </a:p>
                    <a:p>
                      <a:pPr marL="342900" indent="-342900">
                        <a:buFont typeface="+mj-lt"/>
                        <a:buAutoNum type="arabicPeriod"/>
                      </a:pPr>
                      <a:r>
                        <a:rPr lang="en-GB" b="0" i="0" dirty="0">
                          <a:latin typeface="Calibri Light" panose="020F0302020204030204" pitchFamily="34" charset="0"/>
                          <a:cs typeface="Calibri Light" panose="020F0302020204030204" pitchFamily="34" charset="0"/>
                        </a:rPr>
                        <a:t>Legumes</a:t>
                      </a:r>
                    </a:p>
                    <a:p>
                      <a:pPr marL="342900" indent="-342900">
                        <a:buFont typeface="+mj-lt"/>
                        <a:buAutoNum type="arabicPeriod"/>
                      </a:pPr>
                      <a:r>
                        <a:rPr lang="en-GB" b="0" i="0" dirty="0">
                          <a:latin typeface="Calibri Light" panose="020F0302020204030204" pitchFamily="34" charset="0"/>
                          <a:cs typeface="Calibri Light" panose="020F0302020204030204" pitchFamily="34" charset="0"/>
                        </a:rPr>
                        <a:t>Cassava</a:t>
                      </a:r>
                    </a:p>
                  </a:txBody>
                  <a:tcPr/>
                </a:tc>
                <a:tc>
                  <a:txBody>
                    <a:bodyPr/>
                    <a:lstStyle/>
                    <a:p>
                      <a:pPr marL="342900" indent="-342900">
                        <a:buFont typeface="+mj-lt"/>
                        <a:buAutoNum type="arabicPeriod" startAt="7"/>
                      </a:pPr>
                      <a:r>
                        <a:rPr lang="en-GB" b="0" i="0" dirty="0">
                          <a:solidFill>
                            <a:schemeClr val="accent1"/>
                          </a:solidFill>
                          <a:latin typeface="Calibri Light" panose="020F0302020204030204" pitchFamily="34" charset="0"/>
                          <a:cs typeface="Calibri Light" panose="020F0302020204030204" pitchFamily="34" charset="0"/>
                        </a:rPr>
                        <a:t>Wheat</a:t>
                      </a:r>
                    </a:p>
                    <a:p>
                      <a:pPr marL="342900" indent="-342900">
                        <a:buFont typeface="+mj-lt"/>
                        <a:buAutoNum type="arabicPeriod" startAt="7"/>
                      </a:pPr>
                      <a:r>
                        <a:rPr lang="en-GB" b="0" i="0" dirty="0">
                          <a:solidFill>
                            <a:schemeClr val="accent1"/>
                          </a:solidFill>
                          <a:latin typeface="Calibri Light" panose="020F0302020204030204" pitchFamily="34" charset="0"/>
                          <a:cs typeface="Calibri Light" panose="020F0302020204030204" pitchFamily="34" charset="0"/>
                        </a:rPr>
                        <a:t>Teff</a:t>
                      </a:r>
                    </a:p>
                    <a:p>
                      <a:pPr marL="342900" indent="-342900">
                        <a:buFont typeface="+mj-lt"/>
                        <a:buAutoNum type="arabicPeriod" startAt="7"/>
                      </a:pPr>
                      <a:r>
                        <a:rPr lang="en-GB" b="0" i="0" dirty="0">
                          <a:solidFill>
                            <a:schemeClr val="accent1"/>
                          </a:solidFill>
                          <a:latin typeface="Calibri Light" panose="020F0302020204030204" pitchFamily="34" charset="0"/>
                          <a:cs typeface="Calibri Light" panose="020F0302020204030204" pitchFamily="34" charset="0"/>
                        </a:rPr>
                        <a:t>Oats</a:t>
                      </a:r>
                    </a:p>
                    <a:p>
                      <a:pPr marL="342900" indent="-342900">
                        <a:buFont typeface="+mj-lt"/>
                        <a:buAutoNum type="arabicPeriod" startAt="7"/>
                      </a:pPr>
                      <a:r>
                        <a:rPr lang="en-GB" b="0" i="0" dirty="0">
                          <a:solidFill>
                            <a:schemeClr val="accent1"/>
                          </a:solidFill>
                          <a:latin typeface="Calibri Light" panose="020F0302020204030204" pitchFamily="34" charset="0"/>
                          <a:cs typeface="Calibri Light" panose="020F0302020204030204" pitchFamily="34" charset="0"/>
                        </a:rPr>
                        <a:t>Barley</a:t>
                      </a:r>
                    </a:p>
                    <a:p>
                      <a:pPr marL="342900" indent="-342900">
                        <a:buFont typeface="+mj-lt"/>
                        <a:buAutoNum type="arabicPeriod" startAt="7"/>
                      </a:pPr>
                      <a:r>
                        <a:rPr lang="en-GB" b="0" i="0" dirty="0" err="1">
                          <a:solidFill>
                            <a:schemeClr val="accent1"/>
                          </a:solidFill>
                          <a:latin typeface="Calibri Light" panose="020F0302020204030204" pitchFamily="34" charset="0"/>
                          <a:cs typeface="Calibri Light" panose="020F0302020204030204" pitchFamily="34" charset="0"/>
                        </a:rPr>
                        <a:t>Fonio</a:t>
                      </a:r>
                      <a:endParaRPr lang="en-GB" b="0" i="0" dirty="0">
                        <a:latin typeface="Calibri Light" panose="020F0302020204030204" pitchFamily="34" charset="0"/>
                        <a:cs typeface="Calibri Light" panose="020F0302020204030204" pitchFamily="34" charset="0"/>
                      </a:endParaRPr>
                    </a:p>
                  </a:txBody>
                  <a:tcPr/>
                </a:tc>
                <a:tc>
                  <a:txBody>
                    <a:bodyPr/>
                    <a:lstStyle/>
                    <a:p>
                      <a:pPr marL="342900" indent="-342900">
                        <a:buFont typeface="+mj-lt"/>
                        <a:buAutoNum type="arabicPeriod"/>
                      </a:pPr>
                      <a:r>
                        <a:rPr lang="en-GB" sz="1800" b="0" i="0" dirty="0">
                          <a:latin typeface="Calibri Light" panose="020F0302020204030204" pitchFamily="34" charset="0"/>
                          <a:cs typeface="Calibri Light" panose="020F0302020204030204" pitchFamily="34" charset="0"/>
                        </a:rPr>
                        <a:t>Harvesting</a:t>
                      </a:r>
                    </a:p>
                    <a:p>
                      <a:pPr marL="342900" indent="-342900">
                        <a:buFont typeface="+mj-lt"/>
                        <a:buAutoNum type="arabicPeriod"/>
                      </a:pPr>
                      <a:r>
                        <a:rPr lang="en-GB" sz="1800" b="0" i="0" dirty="0">
                          <a:latin typeface="Calibri Light" panose="020F0302020204030204" pitchFamily="34" charset="0"/>
                          <a:cs typeface="Calibri Light" panose="020F0302020204030204" pitchFamily="34" charset="0"/>
                        </a:rPr>
                        <a:t>Primary processing </a:t>
                      </a:r>
                      <a:r>
                        <a:rPr lang="en-GB" sz="1600" b="0" i="0" dirty="0">
                          <a:latin typeface="Calibri Light" panose="020F0302020204030204" pitchFamily="34" charset="0"/>
                          <a:cs typeface="Calibri Light" panose="020F0302020204030204" pitchFamily="34" charset="0"/>
                        </a:rPr>
                        <a:t>(</a:t>
                      </a:r>
                      <a:r>
                        <a:rPr lang="en-US" sz="1600" b="0" i="0" dirty="0">
                          <a:latin typeface="Calibri Light" panose="020F0302020204030204" pitchFamily="34" charset="0"/>
                          <a:cs typeface="Calibri Light" panose="020F0302020204030204" pitchFamily="34" charset="0"/>
                        </a:rPr>
                        <a:t>drying, threshing, shelling, winnowing, field transport)</a:t>
                      </a:r>
                      <a:endParaRPr lang="en-GB" sz="1600" b="0" i="0" dirty="0">
                        <a:latin typeface="Calibri Light" panose="020F0302020204030204" pitchFamily="34" charset="0"/>
                        <a:cs typeface="Calibri Light" panose="020F0302020204030204" pitchFamily="34" charset="0"/>
                      </a:endParaRPr>
                    </a:p>
                    <a:p>
                      <a:pPr marL="342900" indent="-342900">
                        <a:buFont typeface="+mj-lt"/>
                        <a:buAutoNum type="arabicPeriod"/>
                      </a:pPr>
                      <a:r>
                        <a:rPr lang="en-GB" sz="1800" b="0" i="0" dirty="0">
                          <a:latin typeface="Calibri Light" panose="020F0302020204030204" pitchFamily="34" charset="0"/>
                          <a:cs typeface="Calibri Light" panose="020F0302020204030204" pitchFamily="34" charset="0"/>
                        </a:rPr>
                        <a:t>Household storage</a:t>
                      </a:r>
                    </a:p>
                    <a:p>
                      <a:pPr marL="342900" indent="-342900">
                        <a:buFont typeface="+mj-lt"/>
                        <a:buAutoNum type="arabicPeriod"/>
                      </a:pPr>
                      <a:r>
                        <a:rPr lang="en-GB" sz="1800" b="0" i="0" dirty="0">
                          <a:latin typeface="Calibri Light" panose="020F0302020204030204" pitchFamily="34" charset="0"/>
                          <a:cs typeface="Calibri Light" panose="020F0302020204030204" pitchFamily="34" charset="0"/>
                        </a:rPr>
                        <a:t>Transport</a:t>
                      </a:r>
                    </a:p>
                    <a:p>
                      <a:pPr marL="342900" indent="-342900">
                        <a:buFont typeface="+mj-lt"/>
                        <a:buAutoNum type="arabicPeriod"/>
                      </a:pPr>
                      <a:r>
                        <a:rPr lang="en-GB" sz="1800" b="0" i="0" dirty="0">
                          <a:latin typeface="Calibri Light" panose="020F0302020204030204" pitchFamily="34" charset="0"/>
                          <a:cs typeface="Calibri Light" panose="020F0302020204030204" pitchFamily="34" charset="0"/>
                        </a:rPr>
                        <a:t>Market storage</a:t>
                      </a:r>
                    </a:p>
                    <a:p>
                      <a:endParaRPr lang="en-FR" b="0" i="0" dirty="0">
                        <a:latin typeface="Calibri Light" panose="020F0302020204030204" pitchFamily="34" charset="0"/>
                        <a:cs typeface="Calibri Light" panose="020F0302020204030204" pitchFamily="34" charset="0"/>
                      </a:endParaRPr>
                    </a:p>
                  </a:txBody>
                  <a:tcPr/>
                </a:tc>
                <a:extLst>
                  <a:ext uri="{0D108BD9-81ED-4DB2-BD59-A6C34878D82A}">
                    <a16:rowId xmlns:a16="http://schemas.microsoft.com/office/drawing/2014/main" val="2498715067"/>
                  </a:ext>
                </a:extLst>
              </a:tr>
            </a:tbl>
          </a:graphicData>
        </a:graphic>
      </p:graphicFrame>
      <p:grpSp>
        <p:nvGrpSpPr>
          <p:cNvPr id="5" name="Group 4">
            <a:extLst>
              <a:ext uri="{FF2B5EF4-FFF2-40B4-BE49-F238E27FC236}">
                <a16:creationId xmlns:a16="http://schemas.microsoft.com/office/drawing/2014/main" id="{C54D720E-213B-234D-B363-4B7CF1768F72}"/>
              </a:ext>
            </a:extLst>
          </p:cNvPr>
          <p:cNvGrpSpPr/>
          <p:nvPr/>
        </p:nvGrpSpPr>
        <p:grpSpPr>
          <a:xfrm>
            <a:off x="2702000" y="1843991"/>
            <a:ext cx="1098178" cy="1098178"/>
            <a:chOff x="1930021" y="2421647"/>
            <a:chExt cx="1098178" cy="1098178"/>
          </a:xfrm>
        </p:grpSpPr>
        <p:pic>
          <p:nvPicPr>
            <p:cNvPr id="6" name="Graphic 5" descr="Africa with solid fill">
              <a:extLst>
                <a:ext uri="{FF2B5EF4-FFF2-40B4-BE49-F238E27FC236}">
                  <a16:creationId xmlns:a16="http://schemas.microsoft.com/office/drawing/2014/main" id="{CD050FC7-820C-944E-89E8-E1AE5E944BA3}"/>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930021" y="2421647"/>
              <a:ext cx="1098178" cy="1098178"/>
            </a:xfrm>
            <a:prstGeom prst="rect">
              <a:avLst/>
            </a:prstGeom>
          </p:spPr>
        </p:pic>
        <p:sp>
          <p:nvSpPr>
            <p:cNvPr id="8" name="TextBox 7">
              <a:extLst>
                <a:ext uri="{FF2B5EF4-FFF2-40B4-BE49-F238E27FC236}">
                  <a16:creationId xmlns:a16="http://schemas.microsoft.com/office/drawing/2014/main" id="{F9C0D5EC-7092-2643-8E0A-DED355404891}"/>
                </a:ext>
              </a:extLst>
            </p:cNvPr>
            <p:cNvSpPr txBox="1"/>
            <p:nvPr/>
          </p:nvSpPr>
          <p:spPr>
            <a:xfrm>
              <a:off x="2217281" y="2561357"/>
              <a:ext cx="614083" cy="461665"/>
            </a:xfrm>
            <a:prstGeom prst="rect">
              <a:avLst/>
            </a:prstGeom>
            <a:noFill/>
          </p:spPr>
          <p:txBody>
            <a:bodyPr wrap="square" rtlCol="0">
              <a:spAutoFit/>
            </a:bodyPr>
            <a:lstStyle/>
            <a:p>
              <a:r>
                <a:rPr lang="en-GB" sz="2400" dirty="0">
                  <a:solidFill>
                    <a:schemeClr val="bg1"/>
                  </a:solidFill>
                </a:rPr>
                <a:t>55</a:t>
              </a:r>
            </a:p>
          </p:txBody>
        </p:sp>
      </p:grpSp>
      <p:grpSp>
        <p:nvGrpSpPr>
          <p:cNvPr id="9" name="Group 8">
            <a:extLst>
              <a:ext uri="{FF2B5EF4-FFF2-40B4-BE49-F238E27FC236}">
                <a16:creationId xmlns:a16="http://schemas.microsoft.com/office/drawing/2014/main" id="{C822AEA5-3261-074C-855B-85F89D27ED19}"/>
              </a:ext>
            </a:extLst>
          </p:cNvPr>
          <p:cNvGrpSpPr/>
          <p:nvPr/>
        </p:nvGrpSpPr>
        <p:grpSpPr>
          <a:xfrm>
            <a:off x="2702000" y="3975089"/>
            <a:ext cx="1098178" cy="1098178"/>
            <a:chOff x="1930021" y="2421647"/>
            <a:chExt cx="1098178" cy="1098178"/>
          </a:xfrm>
        </p:grpSpPr>
        <p:pic>
          <p:nvPicPr>
            <p:cNvPr id="11" name="Graphic 10" descr="Africa with solid fill">
              <a:extLst>
                <a:ext uri="{FF2B5EF4-FFF2-40B4-BE49-F238E27FC236}">
                  <a16:creationId xmlns:a16="http://schemas.microsoft.com/office/drawing/2014/main" id="{EE7A710B-2710-714B-B4A3-821CBC5B594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930021" y="2421647"/>
              <a:ext cx="1098178" cy="1098178"/>
            </a:xfrm>
            <a:prstGeom prst="rect">
              <a:avLst/>
            </a:prstGeom>
          </p:spPr>
        </p:pic>
        <p:sp>
          <p:nvSpPr>
            <p:cNvPr id="12" name="TextBox 11">
              <a:extLst>
                <a:ext uri="{FF2B5EF4-FFF2-40B4-BE49-F238E27FC236}">
                  <a16:creationId xmlns:a16="http://schemas.microsoft.com/office/drawing/2014/main" id="{ED31EBA1-C9F6-D34F-A923-41897B57134A}"/>
                </a:ext>
              </a:extLst>
            </p:cNvPr>
            <p:cNvSpPr txBox="1"/>
            <p:nvPr/>
          </p:nvSpPr>
          <p:spPr>
            <a:xfrm>
              <a:off x="2217281" y="2561357"/>
              <a:ext cx="614083" cy="461665"/>
            </a:xfrm>
            <a:prstGeom prst="rect">
              <a:avLst/>
            </a:prstGeom>
            <a:noFill/>
          </p:spPr>
          <p:txBody>
            <a:bodyPr wrap="square" rtlCol="0">
              <a:spAutoFit/>
            </a:bodyPr>
            <a:lstStyle/>
            <a:p>
              <a:r>
                <a:rPr lang="en-GB" sz="2400" dirty="0">
                  <a:solidFill>
                    <a:schemeClr val="bg1"/>
                  </a:solidFill>
                </a:rPr>
                <a:t>43</a:t>
              </a:r>
            </a:p>
          </p:txBody>
        </p:sp>
      </p:grpSp>
      <p:sp>
        <p:nvSpPr>
          <p:cNvPr id="13" name="Footer Placeholder 1">
            <a:extLst>
              <a:ext uri="{FF2B5EF4-FFF2-40B4-BE49-F238E27FC236}">
                <a16:creationId xmlns:a16="http://schemas.microsoft.com/office/drawing/2014/main" id="{F291C5A2-0034-7D4F-8D40-E96C2BAA37C9}"/>
              </a:ext>
            </a:extLst>
          </p:cNvPr>
          <p:cNvSpPr txBox="1">
            <a:spLocks/>
          </p:cNvSpPr>
          <p:nvPr/>
        </p:nvSpPr>
        <p:spPr>
          <a:xfrm>
            <a:off x="4038480" y="6356520"/>
            <a:ext cx="4114440" cy="364680"/>
          </a:xfrm>
          <a:prstGeom prst="rect">
            <a:avLst/>
          </a:prstGeom>
        </p:spPr>
        <p:txBody>
          <a:bodyPr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spc="-1">
                <a:solidFill>
                  <a:srgbClr val="E58856"/>
                </a:solidFill>
                <a:latin typeface="Calibri"/>
              </a:rPr>
              <a:t>www.aphlis.net</a:t>
            </a:r>
            <a:endParaRPr lang="en-GB" sz="1400" spc="-1">
              <a:latin typeface="Times New Roman"/>
            </a:endParaRPr>
          </a:p>
        </p:txBody>
      </p:sp>
    </p:spTree>
    <p:extLst>
      <p:ext uri="{BB962C8B-B14F-4D97-AF65-F5344CB8AC3E}">
        <p14:creationId xmlns:p14="http://schemas.microsoft.com/office/powerpoint/2010/main" val="40045963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Shape 1">
            <a:extLst>
              <a:ext uri="{FF2B5EF4-FFF2-40B4-BE49-F238E27FC236}">
                <a16:creationId xmlns:a16="http://schemas.microsoft.com/office/drawing/2014/main" id="{136380B4-9C33-A743-B742-448F85F2D127}"/>
              </a:ext>
            </a:extLst>
          </p:cNvPr>
          <p:cNvSpPr txBox="1"/>
          <p:nvPr/>
        </p:nvSpPr>
        <p:spPr>
          <a:xfrm>
            <a:off x="5366239" y="243084"/>
            <a:ext cx="6112933" cy="1091880"/>
          </a:xfrm>
          <a:prstGeom prst="rect">
            <a:avLst/>
          </a:prstGeom>
          <a:noFill/>
          <a:ln>
            <a:noFill/>
          </a:ln>
        </p:spPr>
        <p:txBody>
          <a:bodyPr anchor="ctr">
            <a:noAutofit/>
          </a:bodyPr>
          <a:lstStyle/>
          <a:p>
            <a:pPr>
              <a:lnSpc>
                <a:spcPct val="90000"/>
              </a:lnSpc>
            </a:pPr>
            <a:r>
              <a:rPr lang="en-US" sz="3200" b="0" strike="noStrike" spc="-1" dirty="0">
                <a:solidFill>
                  <a:srgbClr val="2F4F70"/>
                </a:solidFill>
                <a:latin typeface="Calibri Light"/>
              </a:rPr>
              <a:t>APHLIS challenges in supporting BR reporting</a:t>
            </a:r>
            <a:endParaRPr lang="en-US" sz="3200" b="0" strike="noStrike" spc="-1" dirty="0">
              <a:solidFill>
                <a:srgbClr val="333333"/>
              </a:solidFill>
              <a:latin typeface="Calibri"/>
            </a:endParaRPr>
          </a:p>
        </p:txBody>
      </p:sp>
      <p:sp>
        <p:nvSpPr>
          <p:cNvPr id="6" name="TextShape 2">
            <a:extLst>
              <a:ext uri="{FF2B5EF4-FFF2-40B4-BE49-F238E27FC236}">
                <a16:creationId xmlns:a16="http://schemas.microsoft.com/office/drawing/2014/main" id="{1A058636-1B17-BE44-B69F-D3882521B6C9}"/>
              </a:ext>
            </a:extLst>
          </p:cNvPr>
          <p:cNvSpPr txBox="1"/>
          <p:nvPr/>
        </p:nvSpPr>
        <p:spPr>
          <a:xfrm>
            <a:off x="5366239" y="1434250"/>
            <a:ext cx="6112933" cy="4800798"/>
          </a:xfrm>
          <a:prstGeom prst="rect">
            <a:avLst/>
          </a:prstGeom>
          <a:noFill/>
          <a:ln>
            <a:noFill/>
          </a:ln>
        </p:spPr>
        <p:txBody>
          <a:bodyPr>
            <a:noAutofit/>
          </a:bodyPr>
          <a:lstStyle/>
          <a:p>
            <a:pPr marL="343260" indent="-342900">
              <a:lnSpc>
                <a:spcPct val="90000"/>
              </a:lnSpc>
              <a:spcBef>
                <a:spcPts val="1001"/>
              </a:spcBef>
              <a:buClr>
                <a:srgbClr val="E58856"/>
              </a:buClr>
              <a:buFont typeface="Wingdings" pitchFamily="2" charset="2"/>
              <a:buChar char="§"/>
            </a:pPr>
            <a:r>
              <a:rPr lang="en-US" sz="2300" b="1" spc="-1" dirty="0">
                <a:solidFill>
                  <a:srgbClr val="333333"/>
                </a:solidFill>
                <a:latin typeface="Calibri" panose="020F0502020204030204" pitchFamily="34" charset="0"/>
                <a:cs typeface="Calibri" panose="020F0502020204030204" pitchFamily="34" charset="0"/>
              </a:rPr>
              <a:t>6 AU priority commodities are not covered by APHLIS</a:t>
            </a:r>
            <a:r>
              <a:rPr lang="en-US" sz="2300" spc="-1" dirty="0">
                <a:solidFill>
                  <a:srgbClr val="333333"/>
                </a:solidFill>
                <a:latin typeface="Calibri Light" panose="020F0302020204030204" pitchFamily="34" charset="0"/>
                <a:cs typeface="Calibri Light" panose="020F0302020204030204" pitchFamily="34" charset="0"/>
              </a:rPr>
              <a:t>: cotton, palm oil, beef, dairy, poultry and fisheries</a:t>
            </a:r>
          </a:p>
          <a:p>
            <a:pPr marL="343260" indent="-342900">
              <a:lnSpc>
                <a:spcPct val="90000"/>
              </a:lnSpc>
              <a:spcBef>
                <a:spcPts val="1001"/>
              </a:spcBef>
              <a:buClr>
                <a:srgbClr val="E58856"/>
              </a:buClr>
              <a:buFont typeface="Wingdings" pitchFamily="2" charset="2"/>
              <a:buChar char="§"/>
            </a:pPr>
            <a:r>
              <a:rPr lang="en-US" sz="2300" spc="-1" dirty="0">
                <a:solidFill>
                  <a:srgbClr val="333333"/>
                </a:solidFill>
                <a:latin typeface="Calibri Light" panose="020F0302020204030204" pitchFamily="34" charset="0"/>
                <a:cs typeface="Calibri Light" panose="020F0302020204030204" pitchFamily="34" charset="0"/>
              </a:rPr>
              <a:t>The BR includes </a:t>
            </a:r>
            <a:r>
              <a:rPr lang="en-US" sz="2300" b="1" spc="-1" dirty="0">
                <a:solidFill>
                  <a:srgbClr val="333333"/>
                </a:solidFill>
                <a:latin typeface="Calibri" panose="020F0502020204030204" pitchFamily="34" charset="0"/>
                <a:cs typeface="Calibri" panose="020F0502020204030204" pitchFamily="34" charset="0"/>
              </a:rPr>
              <a:t>value chain activities not covered by APHLIS</a:t>
            </a:r>
            <a:r>
              <a:rPr lang="en-US" sz="2300" spc="-1" dirty="0">
                <a:solidFill>
                  <a:srgbClr val="333333"/>
                </a:solidFill>
                <a:latin typeface="Calibri Light" panose="020F0302020204030204" pitchFamily="34" charset="0"/>
                <a:cs typeface="Calibri Light" panose="020F0302020204030204" pitchFamily="34" charset="0"/>
              </a:rPr>
              <a:t> (processing, packaging, sales)</a:t>
            </a:r>
          </a:p>
          <a:p>
            <a:pPr marL="343260" indent="-342900">
              <a:lnSpc>
                <a:spcPct val="90000"/>
              </a:lnSpc>
              <a:spcBef>
                <a:spcPts val="1001"/>
              </a:spcBef>
              <a:buClr>
                <a:srgbClr val="E58856"/>
              </a:buClr>
              <a:buFont typeface="Wingdings" pitchFamily="2" charset="2"/>
              <a:buChar char="§"/>
            </a:pPr>
            <a:r>
              <a:rPr lang="en-US" sz="2300" spc="-1" dirty="0">
                <a:solidFill>
                  <a:srgbClr val="333333"/>
                </a:solidFill>
                <a:latin typeface="Calibri Light" panose="020F0302020204030204" pitchFamily="34" charset="0"/>
                <a:cs typeface="Calibri Light" panose="020F0302020204030204" pitchFamily="34" charset="0"/>
              </a:rPr>
              <a:t>Many countries </a:t>
            </a:r>
            <a:r>
              <a:rPr lang="en-US" sz="2300" b="1" spc="-1" dirty="0">
                <a:solidFill>
                  <a:srgbClr val="333333"/>
                </a:solidFill>
                <a:latin typeface="Calibri" panose="020F0502020204030204" pitchFamily="34" charset="0"/>
                <a:cs typeface="Calibri" panose="020F0502020204030204" pitchFamily="34" charset="0"/>
              </a:rPr>
              <a:t>do not have stand-alone loss reduction strategies in place OR the strategy is not aligned with Malabo targets</a:t>
            </a:r>
            <a:r>
              <a:rPr lang="en-US" sz="2300" spc="-1" dirty="0">
                <a:solidFill>
                  <a:srgbClr val="333333"/>
                </a:solidFill>
                <a:latin typeface="Calibri Light" panose="020F0302020204030204" pitchFamily="34" charset="0"/>
                <a:cs typeface="Calibri Light" panose="020F0302020204030204" pitchFamily="34" charset="0"/>
              </a:rPr>
              <a:t> </a:t>
            </a:r>
          </a:p>
          <a:p>
            <a:pPr marL="343260" indent="-342900">
              <a:lnSpc>
                <a:spcPct val="90000"/>
              </a:lnSpc>
              <a:spcBef>
                <a:spcPts val="1001"/>
              </a:spcBef>
              <a:buClr>
                <a:srgbClr val="E58856"/>
              </a:buClr>
              <a:buFont typeface="Wingdings" pitchFamily="2" charset="2"/>
              <a:buChar char="§"/>
            </a:pPr>
            <a:r>
              <a:rPr lang="en-US" sz="2300" spc="-1" dirty="0">
                <a:solidFill>
                  <a:srgbClr val="333333"/>
                </a:solidFill>
                <a:latin typeface="Calibri Light" panose="020F0302020204030204" pitchFamily="34" charset="0"/>
                <a:cs typeface="Calibri Light" panose="020F0302020204030204" pitchFamily="34" charset="0"/>
              </a:rPr>
              <a:t>Countries are unaware of what APHLIS can offer</a:t>
            </a:r>
          </a:p>
          <a:p>
            <a:pPr marL="343260" indent="-342900">
              <a:lnSpc>
                <a:spcPct val="90000"/>
              </a:lnSpc>
              <a:spcBef>
                <a:spcPts val="1001"/>
              </a:spcBef>
              <a:buClr>
                <a:srgbClr val="E58856"/>
              </a:buClr>
              <a:buFont typeface="Wingdings" pitchFamily="2" charset="2"/>
              <a:buChar char="§"/>
            </a:pPr>
            <a:r>
              <a:rPr lang="en-US" sz="2400" b="1" spc="-1" dirty="0">
                <a:solidFill>
                  <a:srgbClr val="333333"/>
                </a:solidFill>
                <a:latin typeface="Calibri Light" panose="020F0302020204030204" pitchFamily="34" charset="0"/>
                <a:cs typeface="Calibri Light" panose="020F0302020204030204" pitchFamily="34" charset="0"/>
              </a:rPr>
              <a:t>Countries </a:t>
            </a:r>
            <a:r>
              <a:rPr lang="en-US" sz="2400" b="1" spc="-1" dirty="0">
                <a:solidFill>
                  <a:srgbClr val="333333"/>
                </a:solidFill>
                <a:latin typeface="Calibri" panose="020F0502020204030204" pitchFamily="34" charset="0"/>
                <a:cs typeface="Calibri" panose="020F0502020204030204" pitchFamily="34" charset="0"/>
              </a:rPr>
              <a:t>lack the capacity </a:t>
            </a:r>
            <a:r>
              <a:rPr lang="en-US" sz="2400" spc="-1" dirty="0">
                <a:solidFill>
                  <a:srgbClr val="333333"/>
                </a:solidFill>
                <a:latin typeface="Calibri Light" panose="020F0302020204030204" pitchFamily="34" charset="0"/>
                <a:cs typeface="Calibri Light" panose="020F0302020204030204" pitchFamily="34" charset="0"/>
              </a:rPr>
              <a:t>to use APHLIS tools</a:t>
            </a:r>
          </a:p>
          <a:p>
            <a:pPr marL="343260" indent="-342900">
              <a:lnSpc>
                <a:spcPct val="90000"/>
              </a:lnSpc>
              <a:spcBef>
                <a:spcPts val="1001"/>
              </a:spcBef>
              <a:buClr>
                <a:srgbClr val="E58856"/>
              </a:buClr>
              <a:buFont typeface="Wingdings" pitchFamily="2" charset="2"/>
              <a:buChar char="§"/>
            </a:pPr>
            <a:endParaRPr lang="en-US" sz="2400" spc="-1" dirty="0">
              <a:solidFill>
                <a:srgbClr val="333333"/>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63B8EA7D-E3C8-224B-8D97-875BBE792F8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5029200" cy="6857999"/>
          </a:xfrm>
          <a:prstGeom prst="rect">
            <a:avLst/>
          </a:prstGeom>
        </p:spPr>
      </p:pic>
      <p:sp>
        <p:nvSpPr>
          <p:cNvPr id="7" name="Footer Placeholder 1">
            <a:extLst>
              <a:ext uri="{FF2B5EF4-FFF2-40B4-BE49-F238E27FC236}">
                <a16:creationId xmlns:a16="http://schemas.microsoft.com/office/drawing/2014/main" id="{658A8480-F4A3-3948-B10D-826080B5521D}"/>
              </a:ext>
            </a:extLst>
          </p:cNvPr>
          <p:cNvSpPr txBox="1">
            <a:spLocks/>
          </p:cNvSpPr>
          <p:nvPr/>
        </p:nvSpPr>
        <p:spPr>
          <a:xfrm>
            <a:off x="5366239" y="6356520"/>
            <a:ext cx="4114440" cy="36468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spc="-1">
                <a:solidFill>
                  <a:srgbClr val="E58856"/>
                </a:solidFill>
                <a:latin typeface="Calibri"/>
              </a:rPr>
              <a:t>www.aphlis.net</a:t>
            </a:r>
            <a:endParaRPr lang="en-GB" sz="1400" spc="-1" dirty="0">
              <a:latin typeface="Times New Roman"/>
            </a:endParaRPr>
          </a:p>
        </p:txBody>
      </p:sp>
    </p:spTree>
    <p:extLst>
      <p:ext uri="{BB962C8B-B14F-4D97-AF65-F5344CB8AC3E}">
        <p14:creationId xmlns:p14="http://schemas.microsoft.com/office/powerpoint/2010/main" val="27301920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2DFB9A-671F-494E-9DC3-7CCB1977D0F1}"/>
              </a:ext>
            </a:extLst>
          </p:cNvPr>
          <p:cNvPicPr>
            <a:picLocks noChangeAspect="1"/>
          </p:cNvPicPr>
          <p:nvPr/>
        </p:nvPicPr>
        <p:blipFill rotWithShape="1">
          <a:blip r:embed="rId3" cstate="screen">
            <a:duotone>
              <a:prstClr val="black"/>
              <a:schemeClr val="tx2">
                <a:tint val="45000"/>
                <a:satMod val="400000"/>
              </a:schemeClr>
            </a:duotone>
            <a:extLst>
              <a:ext uri="{BEBA8EAE-BF5A-486C-A8C5-ECC9F3942E4B}">
                <a14:imgProps xmlns:a14="http://schemas.microsoft.com/office/drawing/2010/main">
                  <a14:imgLayer r:embed="rId4">
                    <a14:imgEffect>
                      <a14:brightnessContrast contrast="25000"/>
                    </a14:imgEffect>
                  </a14:imgLayer>
                </a14:imgProps>
              </a:ext>
              <a:ext uri="{28A0092B-C50C-407E-A947-70E740481C1C}">
                <a14:useLocalDpi xmlns:a14="http://schemas.microsoft.com/office/drawing/2010/main"/>
              </a:ext>
            </a:extLst>
          </a:blip>
          <a:srcRect l="-53"/>
          <a:stretch/>
        </p:blipFill>
        <p:spPr>
          <a:xfrm rot="10800000">
            <a:off x="-4" y="-1"/>
            <a:ext cx="12192001" cy="6858001"/>
          </a:xfrm>
          <a:prstGeom prst="rect">
            <a:avLst/>
          </a:prstGeom>
        </p:spPr>
      </p:pic>
      <p:sp>
        <p:nvSpPr>
          <p:cNvPr id="4" name="TextShape 1">
            <a:extLst>
              <a:ext uri="{FF2B5EF4-FFF2-40B4-BE49-F238E27FC236}">
                <a16:creationId xmlns:a16="http://schemas.microsoft.com/office/drawing/2014/main" id="{78C8A5F2-2E38-984F-967A-532C16E2AE67}"/>
              </a:ext>
            </a:extLst>
          </p:cNvPr>
          <p:cNvSpPr txBox="1"/>
          <p:nvPr/>
        </p:nvSpPr>
        <p:spPr>
          <a:xfrm>
            <a:off x="0" y="-580"/>
            <a:ext cx="12191700" cy="1137778"/>
          </a:xfrm>
          <a:prstGeom prst="rect">
            <a:avLst/>
          </a:prstGeom>
          <a:noFill/>
          <a:ln>
            <a:noFill/>
          </a:ln>
        </p:spPr>
        <p:txBody>
          <a:bodyPr anchor="ctr">
            <a:noAutofit/>
          </a:bodyPr>
          <a:lstStyle/>
          <a:p>
            <a:pPr algn="ctr">
              <a:lnSpc>
                <a:spcPct val="90000"/>
              </a:lnSpc>
            </a:pPr>
            <a:r>
              <a:rPr lang="en-US" sz="4800" b="0" strike="noStrike" spc="-1" dirty="0">
                <a:solidFill>
                  <a:schemeClr val="bg1"/>
                </a:solidFill>
                <a:latin typeface="Calibri Light"/>
              </a:rPr>
              <a:t>BR challenges for countries</a:t>
            </a:r>
            <a:endParaRPr lang="en-US" sz="4800" b="0" strike="noStrike" spc="-1" dirty="0">
              <a:solidFill>
                <a:schemeClr val="bg1"/>
              </a:solidFill>
              <a:latin typeface="Calibri"/>
            </a:endParaRPr>
          </a:p>
        </p:txBody>
      </p:sp>
      <p:sp>
        <p:nvSpPr>
          <p:cNvPr id="17" name="Rectangle 16">
            <a:extLst>
              <a:ext uri="{FF2B5EF4-FFF2-40B4-BE49-F238E27FC236}">
                <a16:creationId xmlns:a16="http://schemas.microsoft.com/office/drawing/2014/main" id="{7F03DA4E-7C2B-3145-87D2-CC848DA968F8}"/>
              </a:ext>
            </a:extLst>
          </p:cNvPr>
          <p:cNvSpPr/>
          <p:nvPr/>
        </p:nvSpPr>
        <p:spPr>
          <a:xfrm>
            <a:off x="712930" y="1050069"/>
            <a:ext cx="10753222" cy="278541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Shape 2">
            <a:extLst>
              <a:ext uri="{FF2B5EF4-FFF2-40B4-BE49-F238E27FC236}">
                <a16:creationId xmlns:a16="http://schemas.microsoft.com/office/drawing/2014/main" id="{CF4F3833-05A5-C742-A95B-3D75CE850D8A}"/>
              </a:ext>
            </a:extLst>
          </p:cNvPr>
          <p:cNvSpPr txBox="1"/>
          <p:nvPr/>
        </p:nvSpPr>
        <p:spPr>
          <a:xfrm>
            <a:off x="963933" y="1275177"/>
            <a:ext cx="9167025" cy="2302233"/>
          </a:xfrm>
          <a:prstGeom prst="rect">
            <a:avLst/>
          </a:prstGeom>
          <a:noFill/>
          <a:ln>
            <a:noFill/>
          </a:ln>
        </p:spPr>
        <p:txBody>
          <a:bodyPr lIns="0" tIns="0" rIns="0" bIns="0">
            <a:noAutofit/>
          </a:bodyPr>
          <a:lstStyle/>
          <a:p>
            <a:pPr marL="360">
              <a:lnSpc>
                <a:spcPct val="90000"/>
              </a:lnSpc>
              <a:spcBef>
                <a:spcPts val="1001"/>
              </a:spcBef>
              <a:buClr>
                <a:schemeClr val="bg1"/>
              </a:buClr>
            </a:pPr>
            <a:r>
              <a:rPr lang="en-US" sz="2400" b="1" strike="noStrike" spc="-1" dirty="0">
                <a:solidFill>
                  <a:schemeClr val="tx2">
                    <a:lumMod val="75000"/>
                  </a:schemeClr>
                </a:solidFill>
                <a:latin typeface="Calibri" panose="020F0502020204030204" pitchFamily="34" charset="0"/>
                <a:cs typeface="Calibri" panose="020F0502020204030204" pitchFamily="34" charset="0"/>
              </a:rPr>
              <a:t>Data</a:t>
            </a:r>
            <a:endParaRPr lang="en-US" sz="2200" strike="noStrike" spc="-1" dirty="0">
              <a:solidFill>
                <a:schemeClr val="tx2">
                  <a:lumMod val="75000"/>
                </a:schemeClr>
              </a:solidFill>
              <a:latin typeface="Calibri Light" panose="020F0302020204030204" pitchFamily="34" charset="0"/>
              <a:cs typeface="Calibri Light" panose="020F0302020204030204" pitchFamily="34" charset="0"/>
            </a:endParaRPr>
          </a:p>
          <a:p>
            <a:pPr marL="360">
              <a:lnSpc>
                <a:spcPct val="90000"/>
              </a:lnSpc>
              <a:spcBef>
                <a:spcPts val="1001"/>
              </a:spcBef>
              <a:buClr>
                <a:schemeClr val="bg1"/>
              </a:buClr>
            </a:pPr>
            <a:r>
              <a:rPr lang="en-US" sz="2200" strike="noStrike" spc="-1" dirty="0">
                <a:solidFill>
                  <a:schemeClr val="tx1">
                    <a:lumMod val="75000"/>
                  </a:schemeClr>
                </a:solidFill>
                <a:latin typeface="Calibri Light" panose="020F0302020204030204" pitchFamily="34" charset="0"/>
                <a:cs typeface="Calibri Light" panose="020F0302020204030204" pitchFamily="34" charset="0"/>
              </a:rPr>
              <a:t>Major challenges in BR reporting relate to data: </a:t>
            </a:r>
          </a:p>
          <a:p>
            <a:pPr marL="343260" indent="-342900">
              <a:lnSpc>
                <a:spcPct val="90000"/>
              </a:lnSpc>
              <a:spcBef>
                <a:spcPts val="1001"/>
              </a:spcBef>
              <a:buClr>
                <a:schemeClr val="accent2"/>
              </a:buClr>
              <a:buFont typeface="Arial" panose="020B0604020202020204" pitchFamily="34" charset="0"/>
              <a:buChar char="•"/>
            </a:pPr>
            <a:r>
              <a:rPr lang="en-US" sz="2200" b="1" strike="noStrike" spc="-1" dirty="0">
                <a:solidFill>
                  <a:schemeClr val="tx1">
                    <a:lumMod val="75000"/>
                  </a:schemeClr>
                </a:solidFill>
                <a:latin typeface="Calibri" panose="020F0502020204030204" pitchFamily="34" charset="0"/>
                <a:cs typeface="Calibri" panose="020F0502020204030204" pitchFamily="34" charset="0"/>
              </a:rPr>
              <a:t>Data collection and processing </a:t>
            </a:r>
            <a:r>
              <a:rPr lang="en-US" sz="2200" strike="noStrike" spc="-1" dirty="0">
                <a:solidFill>
                  <a:schemeClr val="tx1">
                    <a:lumMod val="75000"/>
                  </a:schemeClr>
                </a:solidFill>
                <a:latin typeface="Calibri Light" panose="020F0302020204030204" pitchFamily="34" charset="0"/>
                <a:cs typeface="Calibri Light" panose="020F0302020204030204" pitchFamily="34" charset="0"/>
              </a:rPr>
              <a:t>are often inadequate</a:t>
            </a:r>
          </a:p>
          <a:p>
            <a:pPr marL="343260" indent="-342900">
              <a:lnSpc>
                <a:spcPct val="90000"/>
              </a:lnSpc>
              <a:spcBef>
                <a:spcPts val="1001"/>
              </a:spcBef>
              <a:buClr>
                <a:schemeClr val="accent2"/>
              </a:buClr>
              <a:buFont typeface="Arial" panose="020B0604020202020204" pitchFamily="34" charset="0"/>
              <a:buChar char="•"/>
            </a:pPr>
            <a:r>
              <a:rPr lang="en-US" sz="2200" strike="noStrike" spc="-1" dirty="0">
                <a:solidFill>
                  <a:schemeClr val="tx1">
                    <a:lumMod val="75000"/>
                  </a:schemeClr>
                </a:solidFill>
                <a:latin typeface="Calibri Light" panose="020F0302020204030204" pitchFamily="34" charset="0"/>
                <a:cs typeface="Calibri Light" panose="020F0302020204030204" pitchFamily="34" charset="0"/>
              </a:rPr>
              <a:t>Inconsistent data around </a:t>
            </a:r>
            <a:r>
              <a:rPr lang="en-US" sz="2200" b="1" strike="noStrike" spc="-1" dirty="0">
                <a:solidFill>
                  <a:schemeClr val="tx1">
                    <a:lumMod val="75000"/>
                  </a:schemeClr>
                </a:solidFill>
                <a:latin typeface="Calibri" panose="020F0502020204030204" pitchFamily="34" charset="0"/>
                <a:cs typeface="Calibri" panose="020F0502020204030204" pitchFamily="34" charset="0"/>
              </a:rPr>
              <a:t>units of measurement </a:t>
            </a:r>
            <a:r>
              <a:rPr lang="en-US" sz="2200" strike="noStrike" spc="-1" dirty="0">
                <a:solidFill>
                  <a:schemeClr val="tx1">
                    <a:lumMod val="75000"/>
                  </a:schemeClr>
                </a:solidFill>
                <a:latin typeface="Calibri Light" panose="020F0302020204030204" pitchFamily="34" charset="0"/>
                <a:cs typeface="Calibri Light" panose="020F0302020204030204" pitchFamily="34" charset="0"/>
              </a:rPr>
              <a:t>may cause data entry and calculation mistakes</a:t>
            </a:r>
          </a:p>
          <a:p>
            <a:pPr marL="343260" indent="-342900">
              <a:lnSpc>
                <a:spcPct val="90000"/>
              </a:lnSpc>
              <a:spcBef>
                <a:spcPts val="1001"/>
              </a:spcBef>
              <a:buClr>
                <a:schemeClr val="accent2"/>
              </a:buClr>
              <a:buFont typeface="Arial" panose="020B0604020202020204" pitchFamily="34" charset="0"/>
              <a:buChar char="•"/>
            </a:pPr>
            <a:r>
              <a:rPr lang="en-US" sz="2200" b="1" strike="noStrike" spc="-1" dirty="0">
                <a:solidFill>
                  <a:schemeClr val="tx1">
                    <a:lumMod val="75000"/>
                  </a:schemeClr>
                </a:solidFill>
                <a:latin typeface="Calibri" panose="020F0502020204030204" pitchFamily="34" charset="0"/>
                <a:cs typeface="Calibri" panose="020F0502020204030204" pitchFamily="34" charset="0"/>
              </a:rPr>
              <a:t>Inaccurate and outdated data </a:t>
            </a:r>
            <a:r>
              <a:rPr lang="en-US" sz="2200" strike="noStrike" spc="-1" dirty="0">
                <a:solidFill>
                  <a:schemeClr val="tx1">
                    <a:lumMod val="75000"/>
                  </a:schemeClr>
                </a:solidFill>
                <a:latin typeface="Calibri Light" panose="020F0302020204030204" pitchFamily="34" charset="0"/>
                <a:cs typeface="Calibri Light" panose="020F0302020204030204" pitchFamily="34" charset="0"/>
              </a:rPr>
              <a:t>appear in the BR report</a:t>
            </a:r>
          </a:p>
          <a:p>
            <a:pPr marL="360">
              <a:lnSpc>
                <a:spcPct val="90000"/>
              </a:lnSpc>
              <a:spcBef>
                <a:spcPts val="1001"/>
              </a:spcBef>
              <a:buClr>
                <a:schemeClr val="bg1"/>
              </a:buClr>
            </a:pPr>
            <a:endParaRPr lang="en-US" sz="2200" strike="noStrike" spc="-1" dirty="0">
              <a:solidFill>
                <a:schemeClr val="tx1">
                  <a:lumMod val="75000"/>
                </a:schemeClr>
              </a:solidFill>
              <a:latin typeface="Calibri Light" panose="020F0302020204030204" pitchFamily="34" charset="0"/>
              <a:cs typeface="Calibri Light" panose="020F0302020204030204" pitchFamily="34" charset="0"/>
            </a:endParaRPr>
          </a:p>
        </p:txBody>
      </p:sp>
      <p:sp>
        <p:nvSpPr>
          <p:cNvPr id="18" name="Rectangle 17">
            <a:extLst>
              <a:ext uri="{FF2B5EF4-FFF2-40B4-BE49-F238E27FC236}">
                <a16:creationId xmlns:a16="http://schemas.microsoft.com/office/drawing/2014/main" id="{E8D40AA4-9BF5-2D41-A6E4-CE10FA0884C9}"/>
              </a:ext>
            </a:extLst>
          </p:cNvPr>
          <p:cNvSpPr/>
          <p:nvPr/>
        </p:nvSpPr>
        <p:spPr>
          <a:xfrm>
            <a:off x="712930" y="4165862"/>
            <a:ext cx="5216820" cy="20515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Shape 2">
            <a:extLst>
              <a:ext uri="{FF2B5EF4-FFF2-40B4-BE49-F238E27FC236}">
                <a16:creationId xmlns:a16="http://schemas.microsoft.com/office/drawing/2014/main" id="{95EA835E-12E0-1946-9820-17F2904C471C}"/>
              </a:ext>
            </a:extLst>
          </p:cNvPr>
          <p:cNvSpPr txBox="1"/>
          <p:nvPr/>
        </p:nvSpPr>
        <p:spPr>
          <a:xfrm>
            <a:off x="963933" y="4390970"/>
            <a:ext cx="4589019" cy="1409187"/>
          </a:xfrm>
          <a:prstGeom prst="rect">
            <a:avLst/>
          </a:prstGeom>
          <a:noFill/>
          <a:ln>
            <a:noFill/>
          </a:ln>
        </p:spPr>
        <p:txBody>
          <a:bodyPr lIns="0" tIns="0" rIns="0" bIns="0">
            <a:noAutofit/>
          </a:bodyPr>
          <a:lstStyle/>
          <a:p>
            <a:pPr marL="360">
              <a:lnSpc>
                <a:spcPct val="90000"/>
              </a:lnSpc>
              <a:spcBef>
                <a:spcPts val="1001"/>
              </a:spcBef>
              <a:buClr>
                <a:schemeClr val="bg1"/>
              </a:buClr>
            </a:pPr>
            <a:r>
              <a:rPr lang="en-US" sz="2400" b="1" strike="noStrike" spc="-1" dirty="0">
                <a:solidFill>
                  <a:schemeClr val="tx2">
                    <a:lumMod val="75000"/>
                  </a:schemeClr>
                </a:solidFill>
                <a:latin typeface="Calibri" panose="020F0502020204030204" pitchFamily="34" charset="0"/>
                <a:cs typeface="Calibri" panose="020F0502020204030204" pitchFamily="34" charset="0"/>
              </a:rPr>
              <a:t>PHL actions</a:t>
            </a:r>
            <a:br>
              <a:rPr lang="en-US" sz="3600" strike="noStrike" spc="-1" dirty="0">
                <a:solidFill>
                  <a:schemeClr val="bg1"/>
                </a:solidFill>
                <a:latin typeface="Calibri Light" panose="020F0302020204030204" pitchFamily="34" charset="0"/>
                <a:cs typeface="Calibri Light" panose="020F0302020204030204" pitchFamily="34" charset="0"/>
              </a:rPr>
            </a:br>
            <a:r>
              <a:rPr lang="en-US" sz="2200" strike="noStrike" spc="-1" dirty="0">
                <a:solidFill>
                  <a:schemeClr val="tx1">
                    <a:lumMod val="75000"/>
                  </a:schemeClr>
                </a:solidFill>
                <a:latin typeface="Calibri Light" panose="020F0302020204030204" pitchFamily="34" charset="0"/>
                <a:cs typeface="Calibri Light" panose="020F0302020204030204" pitchFamily="34" charset="0"/>
              </a:rPr>
              <a:t>There is need for more </a:t>
            </a:r>
            <a:r>
              <a:rPr lang="en-US" sz="2200" b="1" strike="noStrike" spc="-1" dirty="0">
                <a:solidFill>
                  <a:schemeClr val="tx1">
                    <a:lumMod val="75000"/>
                  </a:schemeClr>
                </a:solidFill>
                <a:latin typeface="Calibri" panose="020F0502020204030204" pitchFamily="34" charset="0"/>
                <a:cs typeface="Calibri" panose="020F0502020204030204" pitchFamily="34" charset="0"/>
              </a:rPr>
              <a:t>information on the actions</a:t>
            </a:r>
            <a:r>
              <a:rPr lang="en-US" sz="2200" strike="noStrike" spc="-1" dirty="0">
                <a:solidFill>
                  <a:schemeClr val="tx1">
                    <a:lumMod val="75000"/>
                  </a:schemeClr>
                </a:solidFill>
                <a:latin typeface="Calibri Light" panose="020F0302020204030204" pitchFamily="34" charset="0"/>
                <a:cs typeface="Calibri Light" panose="020F0302020204030204" pitchFamily="34" charset="0"/>
              </a:rPr>
              <a:t> being taken to achieve the PHL targets </a:t>
            </a:r>
          </a:p>
        </p:txBody>
      </p:sp>
      <p:sp>
        <p:nvSpPr>
          <p:cNvPr id="20" name="Rectangle 19">
            <a:extLst>
              <a:ext uri="{FF2B5EF4-FFF2-40B4-BE49-F238E27FC236}">
                <a16:creationId xmlns:a16="http://schemas.microsoft.com/office/drawing/2014/main" id="{076764F4-9264-5D47-8A2C-46257445B3FC}"/>
              </a:ext>
            </a:extLst>
          </p:cNvPr>
          <p:cNvSpPr/>
          <p:nvPr/>
        </p:nvSpPr>
        <p:spPr>
          <a:xfrm>
            <a:off x="6262251" y="4168134"/>
            <a:ext cx="5203901" cy="20515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Shape 2">
            <a:extLst>
              <a:ext uri="{FF2B5EF4-FFF2-40B4-BE49-F238E27FC236}">
                <a16:creationId xmlns:a16="http://schemas.microsoft.com/office/drawing/2014/main" id="{9C72A74E-EC22-1744-B7A1-58607D8EB8AD}"/>
              </a:ext>
            </a:extLst>
          </p:cNvPr>
          <p:cNvSpPr txBox="1"/>
          <p:nvPr/>
        </p:nvSpPr>
        <p:spPr>
          <a:xfrm>
            <a:off x="6636340" y="4393242"/>
            <a:ext cx="4578006" cy="1617653"/>
          </a:xfrm>
          <a:prstGeom prst="rect">
            <a:avLst/>
          </a:prstGeom>
          <a:noFill/>
          <a:ln>
            <a:noFill/>
          </a:ln>
        </p:spPr>
        <p:txBody>
          <a:bodyPr lIns="0" tIns="0" rIns="0" bIns="0">
            <a:noAutofit/>
          </a:bodyPr>
          <a:lstStyle/>
          <a:p>
            <a:pPr marL="360">
              <a:lnSpc>
                <a:spcPct val="90000"/>
              </a:lnSpc>
              <a:spcBef>
                <a:spcPts val="1001"/>
              </a:spcBef>
              <a:buClr>
                <a:schemeClr val="bg1"/>
              </a:buClr>
            </a:pPr>
            <a:r>
              <a:rPr lang="en-US" sz="2400" b="1" spc="-1" dirty="0">
                <a:solidFill>
                  <a:schemeClr val="tx2">
                    <a:lumMod val="75000"/>
                  </a:schemeClr>
                </a:solidFill>
                <a:latin typeface="Calibri" panose="020F0502020204030204" pitchFamily="34" charset="0"/>
                <a:cs typeface="Calibri" panose="020F0502020204030204" pitchFamily="34" charset="0"/>
              </a:rPr>
              <a:t>Data s</a:t>
            </a:r>
            <a:r>
              <a:rPr lang="en-US" sz="2400" b="1" strike="noStrike" spc="-1" dirty="0">
                <a:solidFill>
                  <a:schemeClr val="tx2">
                    <a:lumMod val="75000"/>
                  </a:schemeClr>
                </a:solidFill>
                <a:latin typeface="Calibri" panose="020F0502020204030204" pitchFamily="34" charset="0"/>
                <a:cs typeface="Calibri" panose="020F0502020204030204" pitchFamily="34" charset="0"/>
              </a:rPr>
              <a:t>ources</a:t>
            </a:r>
            <a:br>
              <a:rPr lang="en-US" sz="3600" strike="noStrike" spc="-1" dirty="0">
                <a:solidFill>
                  <a:schemeClr val="bg1"/>
                </a:solidFill>
                <a:latin typeface="Calibri Light" panose="020F0302020204030204" pitchFamily="34" charset="0"/>
                <a:cs typeface="Calibri Light" panose="020F0302020204030204" pitchFamily="34" charset="0"/>
              </a:rPr>
            </a:br>
            <a:r>
              <a:rPr lang="en-US" sz="2200" strike="noStrike" spc="-1" dirty="0">
                <a:solidFill>
                  <a:schemeClr val="tx1">
                    <a:lumMod val="75000"/>
                  </a:schemeClr>
                </a:solidFill>
                <a:latin typeface="Calibri Light" panose="020F0302020204030204" pitchFamily="34" charset="0"/>
                <a:cs typeface="Calibri Light" panose="020F0302020204030204" pitchFamily="34" charset="0"/>
              </a:rPr>
              <a:t>Countries should indicate the </a:t>
            </a:r>
            <a:r>
              <a:rPr lang="en-US" sz="2200" b="1" strike="noStrike" spc="-1" dirty="0">
                <a:solidFill>
                  <a:schemeClr val="tx1">
                    <a:lumMod val="75000"/>
                  </a:schemeClr>
                </a:solidFill>
                <a:latin typeface="Calibri" panose="020F0502020204030204" pitchFamily="34" charset="0"/>
                <a:cs typeface="Calibri" panose="020F0502020204030204" pitchFamily="34" charset="0"/>
              </a:rPr>
              <a:t>source of PHL data used in the BR report </a:t>
            </a:r>
            <a:r>
              <a:rPr lang="en-US" sz="2200" strike="noStrike" spc="-1" dirty="0">
                <a:solidFill>
                  <a:schemeClr val="tx1">
                    <a:lumMod val="75000"/>
                  </a:schemeClr>
                </a:solidFill>
                <a:latin typeface="Calibri Light" panose="020F0302020204030204" pitchFamily="34" charset="0"/>
                <a:cs typeface="Calibri Light" panose="020F0302020204030204" pitchFamily="34" charset="0"/>
              </a:rPr>
              <a:t>and the methods of data estimation to ensure credibility </a:t>
            </a:r>
          </a:p>
        </p:txBody>
      </p:sp>
      <p:sp>
        <p:nvSpPr>
          <p:cNvPr id="10" name="Footer Placeholder 1">
            <a:extLst>
              <a:ext uri="{FF2B5EF4-FFF2-40B4-BE49-F238E27FC236}">
                <a16:creationId xmlns:a16="http://schemas.microsoft.com/office/drawing/2014/main" id="{C6937459-F33F-4C4F-9C60-D75636C1DE10}"/>
              </a:ext>
            </a:extLst>
          </p:cNvPr>
          <p:cNvSpPr txBox="1">
            <a:spLocks/>
          </p:cNvSpPr>
          <p:nvPr/>
        </p:nvSpPr>
        <p:spPr>
          <a:xfrm>
            <a:off x="4038480" y="6356520"/>
            <a:ext cx="4114440" cy="364680"/>
          </a:xfrm>
          <a:prstGeom prst="rect">
            <a:avLst/>
          </a:prstGeom>
        </p:spPr>
        <p:txBody>
          <a:bodyPr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spc="-1" dirty="0">
                <a:solidFill>
                  <a:schemeClr val="bg1"/>
                </a:solidFill>
                <a:latin typeface="Calibri"/>
              </a:rPr>
              <a:t>www.aphlis.net</a:t>
            </a:r>
            <a:endParaRPr lang="en-GB" sz="1400" spc="-1" dirty="0">
              <a:solidFill>
                <a:schemeClr val="bg1"/>
              </a:solidFill>
              <a:latin typeface="Times New Roman"/>
            </a:endParaRPr>
          </a:p>
        </p:txBody>
      </p:sp>
    </p:spTree>
    <p:extLst>
      <p:ext uri="{BB962C8B-B14F-4D97-AF65-F5344CB8AC3E}">
        <p14:creationId xmlns:p14="http://schemas.microsoft.com/office/powerpoint/2010/main" val="12398358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Rectangle 133">
            <a:extLst>
              <a:ext uri="{FF2B5EF4-FFF2-40B4-BE49-F238E27FC236}">
                <a16:creationId xmlns:a16="http://schemas.microsoft.com/office/drawing/2014/main" id="{8A2F6964-E918-C541-83BE-24CADA523075}"/>
              </a:ext>
            </a:extLst>
          </p:cNvPr>
          <p:cNvSpPr/>
          <p:nvPr/>
        </p:nvSpPr>
        <p:spPr>
          <a:xfrm>
            <a:off x="-25743" y="1271667"/>
            <a:ext cx="12191700" cy="5586333"/>
          </a:xfrm>
          <a:prstGeom prst="rect">
            <a:avLst/>
          </a:prstGeom>
          <a:solidFill>
            <a:srgbClr val="5EA9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54867A8-C113-1548-A743-52271756D696}"/>
              </a:ext>
            </a:extLst>
          </p:cNvPr>
          <p:cNvSpPr/>
          <p:nvPr/>
        </p:nvSpPr>
        <p:spPr>
          <a:xfrm>
            <a:off x="5162834" y="2706649"/>
            <a:ext cx="543797" cy="3348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132" name="Rectangle 131">
            <a:extLst>
              <a:ext uri="{FF2B5EF4-FFF2-40B4-BE49-F238E27FC236}">
                <a16:creationId xmlns:a16="http://schemas.microsoft.com/office/drawing/2014/main" id="{5E4AC71F-111D-8D46-ADD1-FD7ED0617AC0}"/>
              </a:ext>
            </a:extLst>
          </p:cNvPr>
          <p:cNvSpPr/>
          <p:nvPr/>
        </p:nvSpPr>
        <p:spPr>
          <a:xfrm>
            <a:off x="5998009" y="3418851"/>
            <a:ext cx="543797" cy="3348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133" name="Rectangle 132">
            <a:extLst>
              <a:ext uri="{FF2B5EF4-FFF2-40B4-BE49-F238E27FC236}">
                <a16:creationId xmlns:a16="http://schemas.microsoft.com/office/drawing/2014/main" id="{26133AAA-00BC-4B4C-BE93-B526427ECB8F}"/>
              </a:ext>
            </a:extLst>
          </p:cNvPr>
          <p:cNvSpPr/>
          <p:nvPr/>
        </p:nvSpPr>
        <p:spPr>
          <a:xfrm>
            <a:off x="6059975" y="4006789"/>
            <a:ext cx="543797" cy="3348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grpSp>
        <p:nvGrpSpPr>
          <p:cNvPr id="80" name="Group 54">
            <a:extLst>
              <a:ext uri="{FF2B5EF4-FFF2-40B4-BE49-F238E27FC236}">
                <a16:creationId xmlns:a16="http://schemas.microsoft.com/office/drawing/2014/main" id="{AE8FEF2C-A4E8-4ACB-AD32-9B891FD5691F}"/>
              </a:ext>
            </a:extLst>
          </p:cNvPr>
          <p:cNvGrpSpPr>
            <a:grpSpLocks/>
          </p:cNvGrpSpPr>
          <p:nvPr/>
        </p:nvGrpSpPr>
        <p:grpSpPr bwMode="auto">
          <a:xfrm>
            <a:off x="3636400" y="1589213"/>
            <a:ext cx="3709773" cy="3786188"/>
            <a:chOff x="879" y="912"/>
            <a:chExt cx="4041" cy="3451"/>
          </a:xfrm>
          <a:solidFill>
            <a:srgbClr val="FFFFFF"/>
          </a:solidFill>
        </p:grpSpPr>
        <p:sp>
          <p:nvSpPr>
            <p:cNvPr id="81" name="Freeform 3">
              <a:extLst>
                <a:ext uri="{FF2B5EF4-FFF2-40B4-BE49-F238E27FC236}">
                  <a16:creationId xmlns:a16="http://schemas.microsoft.com/office/drawing/2014/main" id="{E984AD78-BBD7-40D1-AEE5-789CB352D389}"/>
                </a:ext>
              </a:extLst>
            </p:cNvPr>
            <p:cNvSpPr>
              <a:spLocks noChangeAspect="1"/>
            </p:cNvSpPr>
            <p:nvPr/>
          </p:nvSpPr>
          <p:spPr bwMode="gray">
            <a:xfrm>
              <a:off x="1396" y="916"/>
              <a:ext cx="1193" cy="903"/>
            </a:xfrm>
            <a:custGeom>
              <a:avLst/>
              <a:gdLst>
                <a:gd name="T0" fmla="*/ 0 w 345"/>
                <a:gd name="T1" fmla="*/ 1429 h 302"/>
                <a:gd name="T2" fmla="*/ 0 w 345"/>
                <a:gd name="T3" fmla="*/ 1429 h 302"/>
                <a:gd name="T4" fmla="*/ 24 w 345"/>
                <a:gd name="T5" fmla="*/ 1483 h 302"/>
                <a:gd name="T6" fmla="*/ 764 w 345"/>
                <a:gd name="T7" fmla="*/ 1824 h 302"/>
                <a:gd name="T8" fmla="*/ 2379 w 345"/>
                <a:gd name="T9" fmla="*/ 2557 h 302"/>
                <a:gd name="T10" fmla="*/ 2403 w 345"/>
                <a:gd name="T11" fmla="*/ 2691 h 302"/>
                <a:gd name="T12" fmla="*/ 2559 w 345"/>
                <a:gd name="T13" fmla="*/ 2664 h 302"/>
                <a:gd name="T14" fmla="*/ 2880 w 345"/>
                <a:gd name="T15" fmla="*/ 2610 h 302"/>
                <a:gd name="T16" fmla="*/ 4115 w 345"/>
                <a:gd name="T17" fmla="*/ 2039 h 302"/>
                <a:gd name="T18" fmla="*/ 3624 w 345"/>
                <a:gd name="T19" fmla="*/ 1645 h 302"/>
                <a:gd name="T20" fmla="*/ 3634 w 345"/>
                <a:gd name="T21" fmla="*/ 1038 h 302"/>
                <a:gd name="T22" fmla="*/ 3576 w 345"/>
                <a:gd name="T23" fmla="*/ 751 h 302"/>
                <a:gd name="T24" fmla="*/ 3240 w 345"/>
                <a:gd name="T25" fmla="*/ 463 h 302"/>
                <a:gd name="T26" fmla="*/ 3410 w 345"/>
                <a:gd name="T27" fmla="*/ 377 h 302"/>
                <a:gd name="T28" fmla="*/ 3493 w 345"/>
                <a:gd name="T29" fmla="*/ 0 h 302"/>
                <a:gd name="T30" fmla="*/ 2057 w 345"/>
                <a:gd name="T31" fmla="*/ 63 h 302"/>
                <a:gd name="T32" fmla="*/ 1304 w 345"/>
                <a:gd name="T33" fmla="*/ 278 h 302"/>
                <a:gd name="T34" fmla="*/ 1494 w 345"/>
                <a:gd name="T35" fmla="*/ 742 h 302"/>
                <a:gd name="T36" fmla="*/ 1172 w 345"/>
                <a:gd name="T37" fmla="*/ 751 h 302"/>
                <a:gd name="T38" fmla="*/ 982 w 345"/>
                <a:gd name="T39" fmla="*/ 804 h 302"/>
                <a:gd name="T40" fmla="*/ 1027 w 345"/>
                <a:gd name="T41" fmla="*/ 921 h 302"/>
                <a:gd name="T42" fmla="*/ 97 w 345"/>
                <a:gd name="T43" fmla="*/ 1199 h 302"/>
                <a:gd name="T44" fmla="*/ 0 w 345"/>
                <a:gd name="T45" fmla="*/ 1429 h 302"/>
                <a:gd name="T46" fmla="*/ 0 w 345"/>
                <a:gd name="T47" fmla="*/ 1429 h 3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45"/>
                <a:gd name="T73" fmla="*/ 0 h 302"/>
                <a:gd name="T74" fmla="*/ 345 w 345"/>
                <a:gd name="T75" fmla="*/ 302 h 30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45" h="302">
                  <a:moveTo>
                    <a:pt x="0" y="160"/>
                  </a:moveTo>
                  <a:lnTo>
                    <a:pt x="0" y="160"/>
                  </a:lnTo>
                  <a:lnTo>
                    <a:pt x="2" y="166"/>
                  </a:lnTo>
                  <a:lnTo>
                    <a:pt x="64" y="204"/>
                  </a:lnTo>
                  <a:lnTo>
                    <a:pt x="199" y="286"/>
                  </a:lnTo>
                  <a:lnTo>
                    <a:pt x="201" y="301"/>
                  </a:lnTo>
                  <a:lnTo>
                    <a:pt x="214" y="298"/>
                  </a:lnTo>
                  <a:lnTo>
                    <a:pt x="241" y="292"/>
                  </a:lnTo>
                  <a:lnTo>
                    <a:pt x="344" y="228"/>
                  </a:lnTo>
                  <a:lnTo>
                    <a:pt x="303" y="184"/>
                  </a:lnTo>
                  <a:lnTo>
                    <a:pt x="304" y="116"/>
                  </a:lnTo>
                  <a:lnTo>
                    <a:pt x="299" y="84"/>
                  </a:lnTo>
                  <a:lnTo>
                    <a:pt x="271" y="52"/>
                  </a:lnTo>
                  <a:lnTo>
                    <a:pt x="285" y="42"/>
                  </a:lnTo>
                  <a:lnTo>
                    <a:pt x="292" y="0"/>
                  </a:lnTo>
                  <a:lnTo>
                    <a:pt x="172" y="7"/>
                  </a:lnTo>
                  <a:lnTo>
                    <a:pt x="109" y="31"/>
                  </a:lnTo>
                  <a:lnTo>
                    <a:pt x="125" y="83"/>
                  </a:lnTo>
                  <a:lnTo>
                    <a:pt x="98" y="84"/>
                  </a:lnTo>
                  <a:lnTo>
                    <a:pt x="82" y="90"/>
                  </a:lnTo>
                  <a:lnTo>
                    <a:pt x="86" y="103"/>
                  </a:lnTo>
                  <a:lnTo>
                    <a:pt x="8" y="134"/>
                  </a:lnTo>
                  <a:lnTo>
                    <a:pt x="0" y="160"/>
                  </a:lnTo>
                </a:path>
              </a:pathLst>
            </a:custGeom>
            <a:grpFill/>
            <a:ln w="18415">
              <a:solidFill>
                <a:srgbClr val="777777"/>
              </a:solidFill>
              <a:round/>
              <a:headEnd/>
              <a:tailEnd/>
            </a:ln>
          </p:spPr>
          <p:txBody>
            <a:bodyPr/>
            <a:lstStyle/>
            <a:p>
              <a:pPr defTabSz="685720">
                <a:defRPr/>
              </a:pPr>
              <a:endParaRPr lang="en-US" sz="1350" kern="0" dirty="0">
                <a:solidFill>
                  <a:srgbClr val="000000"/>
                </a:solidFill>
              </a:endParaRPr>
            </a:p>
          </p:txBody>
        </p:sp>
        <p:sp>
          <p:nvSpPr>
            <p:cNvPr id="82" name="Freeform 4">
              <a:extLst>
                <a:ext uri="{FF2B5EF4-FFF2-40B4-BE49-F238E27FC236}">
                  <a16:creationId xmlns:a16="http://schemas.microsoft.com/office/drawing/2014/main" id="{7F38D2A5-4354-4751-A194-6A78DBDEFDB3}"/>
                </a:ext>
              </a:extLst>
            </p:cNvPr>
            <p:cNvSpPr>
              <a:spLocks noChangeAspect="1"/>
            </p:cNvSpPr>
            <p:nvPr/>
          </p:nvSpPr>
          <p:spPr bwMode="gray">
            <a:xfrm>
              <a:off x="2335" y="912"/>
              <a:ext cx="240" cy="350"/>
            </a:xfrm>
            <a:custGeom>
              <a:avLst/>
              <a:gdLst>
                <a:gd name="T0" fmla="*/ 0 w 70"/>
                <a:gd name="T1" fmla="*/ 466 h 118"/>
                <a:gd name="T2" fmla="*/ 0 w 70"/>
                <a:gd name="T3" fmla="*/ 466 h 118"/>
                <a:gd name="T4" fmla="*/ 165 w 70"/>
                <a:gd name="T5" fmla="*/ 380 h 118"/>
                <a:gd name="T6" fmla="*/ 247 w 70"/>
                <a:gd name="T7" fmla="*/ 9 h 118"/>
                <a:gd name="T8" fmla="*/ 751 w 70"/>
                <a:gd name="T9" fmla="*/ 0 h 118"/>
                <a:gd name="T10" fmla="*/ 634 w 70"/>
                <a:gd name="T11" fmla="*/ 116 h 118"/>
                <a:gd name="T12" fmla="*/ 765 w 70"/>
                <a:gd name="T13" fmla="*/ 273 h 118"/>
                <a:gd name="T14" fmla="*/ 483 w 70"/>
                <a:gd name="T15" fmla="*/ 466 h 118"/>
                <a:gd name="T16" fmla="*/ 813 w 70"/>
                <a:gd name="T17" fmla="*/ 590 h 118"/>
                <a:gd name="T18" fmla="*/ 401 w 70"/>
                <a:gd name="T19" fmla="*/ 1029 h 118"/>
                <a:gd name="T20" fmla="*/ 329 w 70"/>
                <a:gd name="T21" fmla="*/ 747 h 118"/>
                <a:gd name="T22" fmla="*/ 0 w 70"/>
                <a:gd name="T23" fmla="*/ 466 h 118"/>
                <a:gd name="T24" fmla="*/ 0 w 70"/>
                <a:gd name="T25" fmla="*/ 466 h 1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0"/>
                <a:gd name="T40" fmla="*/ 0 h 118"/>
                <a:gd name="T41" fmla="*/ 70 w 70"/>
                <a:gd name="T42" fmla="*/ 118 h 1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0" h="118">
                  <a:moveTo>
                    <a:pt x="0" y="53"/>
                  </a:moveTo>
                  <a:lnTo>
                    <a:pt x="0" y="53"/>
                  </a:lnTo>
                  <a:lnTo>
                    <a:pt x="14" y="43"/>
                  </a:lnTo>
                  <a:lnTo>
                    <a:pt x="21" y="1"/>
                  </a:lnTo>
                  <a:lnTo>
                    <a:pt x="64" y="0"/>
                  </a:lnTo>
                  <a:lnTo>
                    <a:pt x="54" y="13"/>
                  </a:lnTo>
                  <a:lnTo>
                    <a:pt x="65" y="31"/>
                  </a:lnTo>
                  <a:lnTo>
                    <a:pt x="41" y="53"/>
                  </a:lnTo>
                  <a:lnTo>
                    <a:pt x="69" y="67"/>
                  </a:lnTo>
                  <a:lnTo>
                    <a:pt x="34" y="117"/>
                  </a:lnTo>
                  <a:lnTo>
                    <a:pt x="28" y="85"/>
                  </a:lnTo>
                  <a:lnTo>
                    <a:pt x="0" y="53"/>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83" name="Freeform 5">
              <a:extLst>
                <a:ext uri="{FF2B5EF4-FFF2-40B4-BE49-F238E27FC236}">
                  <a16:creationId xmlns:a16="http://schemas.microsoft.com/office/drawing/2014/main" id="{782931CB-952C-451A-ABD1-6673AF734CAF}"/>
                </a:ext>
              </a:extLst>
            </p:cNvPr>
            <p:cNvSpPr>
              <a:spLocks noChangeAspect="1"/>
            </p:cNvSpPr>
            <p:nvPr/>
          </p:nvSpPr>
          <p:spPr bwMode="gray">
            <a:xfrm>
              <a:off x="2583" y="2971"/>
              <a:ext cx="747" cy="582"/>
            </a:xfrm>
            <a:custGeom>
              <a:avLst/>
              <a:gdLst>
                <a:gd name="T0" fmla="*/ 0 w 216"/>
                <a:gd name="T1" fmla="*/ 1612 h 195"/>
                <a:gd name="T2" fmla="*/ 0 w 216"/>
                <a:gd name="T3" fmla="*/ 1612 h 195"/>
                <a:gd name="T4" fmla="*/ 322 w 216"/>
                <a:gd name="T5" fmla="*/ 1558 h 195"/>
                <a:gd name="T6" fmla="*/ 1975 w 216"/>
                <a:gd name="T7" fmla="*/ 1728 h 195"/>
                <a:gd name="T8" fmla="*/ 2369 w 216"/>
                <a:gd name="T9" fmla="*/ 1648 h 195"/>
                <a:gd name="T10" fmla="*/ 2106 w 216"/>
                <a:gd name="T11" fmla="*/ 1522 h 195"/>
                <a:gd name="T12" fmla="*/ 2106 w 216"/>
                <a:gd name="T13" fmla="*/ 997 h 195"/>
                <a:gd name="T14" fmla="*/ 2573 w 216"/>
                <a:gd name="T15" fmla="*/ 997 h 195"/>
                <a:gd name="T16" fmla="*/ 2525 w 216"/>
                <a:gd name="T17" fmla="*/ 713 h 195"/>
                <a:gd name="T18" fmla="*/ 2106 w 216"/>
                <a:gd name="T19" fmla="*/ 740 h 195"/>
                <a:gd name="T20" fmla="*/ 2068 w 216"/>
                <a:gd name="T21" fmla="*/ 233 h 195"/>
                <a:gd name="T22" fmla="*/ 1868 w 216"/>
                <a:gd name="T23" fmla="*/ 143 h 195"/>
                <a:gd name="T24" fmla="*/ 1615 w 216"/>
                <a:gd name="T25" fmla="*/ 161 h 195"/>
                <a:gd name="T26" fmla="*/ 1542 w 216"/>
                <a:gd name="T27" fmla="*/ 301 h 195"/>
                <a:gd name="T28" fmla="*/ 1269 w 216"/>
                <a:gd name="T29" fmla="*/ 319 h 195"/>
                <a:gd name="T30" fmla="*/ 934 w 216"/>
                <a:gd name="T31" fmla="*/ 0 h 195"/>
                <a:gd name="T32" fmla="*/ 156 w 216"/>
                <a:gd name="T33" fmla="*/ 72 h 195"/>
                <a:gd name="T34" fmla="*/ 432 w 216"/>
                <a:gd name="T35" fmla="*/ 722 h 195"/>
                <a:gd name="T36" fmla="*/ 0 w 216"/>
                <a:gd name="T37" fmla="*/ 1612 h 195"/>
                <a:gd name="T38" fmla="*/ 0 w 216"/>
                <a:gd name="T39" fmla="*/ 1612 h 19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16"/>
                <a:gd name="T61" fmla="*/ 0 h 195"/>
                <a:gd name="T62" fmla="*/ 216 w 216"/>
                <a:gd name="T63" fmla="*/ 195 h 19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16" h="195">
                  <a:moveTo>
                    <a:pt x="0" y="181"/>
                  </a:moveTo>
                  <a:lnTo>
                    <a:pt x="0" y="181"/>
                  </a:lnTo>
                  <a:lnTo>
                    <a:pt x="27" y="175"/>
                  </a:lnTo>
                  <a:lnTo>
                    <a:pt x="165" y="194"/>
                  </a:lnTo>
                  <a:lnTo>
                    <a:pt x="198" y="185"/>
                  </a:lnTo>
                  <a:lnTo>
                    <a:pt x="176" y="171"/>
                  </a:lnTo>
                  <a:lnTo>
                    <a:pt x="176" y="112"/>
                  </a:lnTo>
                  <a:lnTo>
                    <a:pt x="215" y="112"/>
                  </a:lnTo>
                  <a:lnTo>
                    <a:pt x="211" y="80"/>
                  </a:lnTo>
                  <a:lnTo>
                    <a:pt x="176" y="83"/>
                  </a:lnTo>
                  <a:lnTo>
                    <a:pt x="173" y="26"/>
                  </a:lnTo>
                  <a:lnTo>
                    <a:pt x="156" y="16"/>
                  </a:lnTo>
                  <a:lnTo>
                    <a:pt x="135" y="18"/>
                  </a:lnTo>
                  <a:lnTo>
                    <a:pt x="129" y="34"/>
                  </a:lnTo>
                  <a:lnTo>
                    <a:pt x="106" y="36"/>
                  </a:lnTo>
                  <a:lnTo>
                    <a:pt x="78" y="0"/>
                  </a:lnTo>
                  <a:lnTo>
                    <a:pt x="13" y="8"/>
                  </a:lnTo>
                  <a:lnTo>
                    <a:pt x="36" y="81"/>
                  </a:lnTo>
                  <a:lnTo>
                    <a:pt x="0" y="181"/>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84" name="Freeform 6">
              <a:extLst>
                <a:ext uri="{FF2B5EF4-FFF2-40B4-BE49-F238E27FC236}">
                  <a16:creationId xmlns:a16="http://schemas.microsoft.com/office/drawing/2014/main" id="{5F5E8CE5-B726-4CDE-BD72-3ECD8567BE76}"/>
                </a:ext>
              </a:extLst>
            </p:cNvPr>
            <p:cNvSpPr>
              <a:spLocks noChangeAspect="1"/>
            </p:cNvSpPr>
            <p:nvPr/>
          </p:nvSpPr>
          <p:spPr bwMode="gray">
            <a:xfrm>
              <a:off x="2604" y="2926"/>
              <a:ext cx="73" cy="56"/>
            </a:xfrm>
            <a:custGeom>
              <a:avLst/>
              <a:gdLst>
                <a:gd name="T0" fmla="*/ 0 w 21"/>
                <a:gd name="T1" fmla="*/ 44 h 19"/>
                <a:gd name="T2" fmla="*/ 0 w 21"/>
                <a:gd name="T3" fmla="*/ 44 h 19"/>
                <a:gd name="T4" fmla="*/ 73 w 21"/>
                <a:gd name="T5" fmla="*/ 156 h 19"/>
                <a:gd name="T6" fmla="*/ 243 w 21"/>
                <a:gd name="T7" fmla="*/ 0 h 19"/>
                <a:gd name="T8" fmla="*/ 0 w 21"/>
                <a:gd name="T9" fmla="*/ 44 h 19"/>
                <a:gd name="T10" fmla="*/ 0 w 21"/>
                <a:gd name="T11" fmla="*/ 44 h 19"/>
                <a:gd name="T12" fmla="*/ 0 60000 65536"/>
                <a:gd name="T13" fmla="*/ 0 60000 65536"/>
                <a:gd name="T14" fmla="*/ 0 60000 65536"/>
                <a:gd name="T15" fmla="*/ 0 60000 65536"/>
                <a:gd name="T16" fmla="*/ 0 60000 65536"/>
                <a:gd name="T17" fmla="*/ 0 60000 65536"/>
                <a:gd name="T18" fmla="*/ 0 w 21"/>
                <a:gd name="T19" fmla="*/ 0 h 19"/>
                <a:gd name="T20" fmla="*/ 21 w 21"/>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21" h="19">
                  <a:moveTo>
                    <a:pt x="0" y="5"/>
                  </a:moveTo>
                  <a:lnTo>
                    <a:pt x="0" y="5"/>
                  </a:lnTo>
                  <a:lnTo>
                    <a:pt x="6" y="18"/>
                  </a:lnTo>
                  <a:lnTo>
                    <a:pt x="20" y="0"/>
                  </a:lnTo>
                  <a:lnTo>
                    <a:pt x="0" y="5"/>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85" name="Freeform 7">
              <a:extLst>
                <a:ext uri="{FF2B5EF4-FFF2-40B4-BE49-F238E27FC236}">
                  <a16:creationId xmlns:a16="http://schemas.microsoft.com/office/drawing/2014/main" id="{C1F660C6-06B6-40C6-94FB-C01531628464}"/>
                </a:ext>
              </a:extLst>
            </p:cNvPr>
            <p:cNvSpPr>
              <a:spLocks noChangeAspect="1"/>
            </p:cNvSpPr>
            <p:nvPr/>
          </p:nvSpPr>
          <p:spPr bwMode="gray">
            <a:xfrm>
              <a:off x="3075" y="3538"/>
              <a:ext cx="552" cy="437"/>
            </a:xfrm>
            <a:custGeom>
              <a:avLst/>
              <a:gdLst>
                <a:gd name="T0" fmla="*/ 0 w 160"/>
                <a:gd name="T1" fmla="*/ 994 h 146"/>
                <a:gd name="T2" fmla="*/ 0 w 160"/>
                <a:gd name="T3" fmla="*/ 994 h 146"/>
                <a:gd name="T4" fmla="*/ 0 w 160"/>
                <a:gd name="T5" fmla="*/ 602 h 146"/>
                <a:gd name="T6" fmla="*/ 204 w 160"/>
                <a:gd name="T7" fmla="*/ 593 h 146"/>
                <a:gd name="T8" fmla="*/ 204 w 160"/>
                <a:gd name="T9" fmla="*/ 90 h 146"/>
                <a:gd name="T10" fmla="*/ 593 w 160"/>
                <a:gd name="T11" fmla="*/ 36 h 146"/>
                <a:gd name="T12" fmla="*/ 714 w 160"/>
                <a:gd name="T13" fmla="*/ 117 h 146"/>
                <a:gd name="T14" fmla="*/ 1049 w 160"/>
                <a:gd name="T15" fmla="*/ 0 h 146"/>
                <a:gd name="T16" fmla="*/ 1618 w 160"/>
                <a:gd name="T17" fmla="*/ 539 h 146"/>
                <a:gd name="T18" fmla="*/ 1894 w 160"/>
                <a:gd name="T19" fmla="*/ 629 h 146"/>
                <a:gd name="T20" fmla="*/ 1132 w 160"/>
                <a:gd name="T21" fmla="*/ 1119 h 146"/>
                <a:gd name="T22" fmla="*/ 690 w 160"/>
                <a:gd name="T23" fmla="*/ 1119 h 146"/>
                <a:gd name="T24" fmla="*/ 452 w 160"/>
                <a:gd name="T25" fmla="*/ 1299 h 146"/>
                <a:gd name="T26" fmla="*/ 155 w 160"/>
                <a:gd name="T27" fmla="*/ 1299 h 146"/>
                <a:gd name="T28" fmla="*/ 166 w 160"/>
                <a:gd name="T29" fmla="*/ 1137 h 146"/>
                <a:gd name="T30" fmla="*/ 0 w 160"/>
                <a:gd name="T31" fmla="*/ 994 h 146"/>
                <a:gd name="T32" fmla="*/ 0 w 160"/>
                <a:gd name="T33" fmla="*/ 994 h 1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0"/>
                <a:gd name="T52" fmla="*/ 0 h 146"/>
                <a:gd name="T53" fmla="*/ 160 w 160"/>
                <a:gd name="T54" fmla="*/ 146 h 14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0" h="146">
                  <a:moveTo>
                    <a:pt x="0" y="111"/>
                  </a:moveTo>
                  <a:lnTo>
                    <a:pt x="0" y="111"/>
                  </a:lnTo>
                  <a:lnTo>
                    <a:pt x="0" y="67"/>
                  </a:lnTo>
                  <a:lnTo>
                    <a:pt x="17" y="66"/>
                  </a:lnTo>
                  <a:lnTo>
                    <a:pt x="17" y="10"/>
                  </a:lnTo>
                  <a:lnTo>
                    <a:pt x="50" y="4"/>
                  </a:lnTo>
                  <a:lnTo>
                    <a:pt x="60" y="13"/>
                  </a:lnTo>
                  <a:lnTo>
                    <a:pt x="88" y="0"/>
                  </a:lnTo>
                  <a:lnTo>
                    <a:pt x="136" y="60"/>
                  </a:lnTo>
                  <a:lnTo>
                    <a:pt x="159" y="70"/>
                  </a:lnTo>
                  <a:lnTo>
                    <a:pt x="95" y="125"/>
                  </a:lnTo>
                  <a:lnTo>
                    <a:pt x="58" y="125"/>
                  </a:lnTo>
                  <a:lnTo>
                    <a:pt x="38" y="145"/>
                  </a:lnTo>
                  <a:lnTo>
                    <a:pt x="13" y="145"/>
                  </a:lnTo>
                  <a:lnTo>
                    <a:pt x="14" y="127"/>
                  </a:lnTo>
                  <a:lnTo>
                    <a:pt x="0" y="111"/>
                  </a:lnTo>
                </a:path>
              </a:pathLst>
            </a:custGeom>
            <a:solidFill>
              <a:srgbClr val="FFFFFF"/>
            </a:solidFill>
            <a:ln w="18415">
              <a:solidFill>
                <a:srgbClr val="777777"/>
              </a:solidFill>
              <a:round/>
              <a:headEnd/>
              <a:tailEnd/>
            </a:ln>
          </p:spPr>
          <p:txBody>
            <a:bodyPr/>
            <a:lstStyle/>
            <a:p>
              <a:pPr defTabSz="685720">
                <a:defRPr/>
              </a:pPr>
              <a:endParaRPr lang="en-US" sz="1350" kern="0">
                <a:solidFill>
                  <a:srgbClr val="000000"/>
                </a:solidFill>
              </a:endParaRPr>
            </a:p>
          </p:txBody>
        </p:sp>
        <p:sp>
          <p:nvSpPr>
            <p:cNvPr id="86" name="Freeform 8">
              <a:extLst>
                <a:ext uri="{FF2B5EF4-FFF2-40B4-BE49-F238E27FC236}">
                  <a16:creationId xmlns:a16="http://schemas.microsoft.com/office/drawing/2014/main" id="{15D03601-81F7-438F-977A-1F75DDB3C633}"/>
                </a:ext>
              </a:extLst>
            </p:cNvPr>
            <p:cNvSpPr>
              <a:spLocks noChangeAspect="1"/>
            </p:cNvSpPr>
            <p:nvPr/>
          </p:nvSpPr>
          <p:spPr bwMode="gray">
            <a:xfrm>
              <a:off x="3617" y="2812"/>
              <a:ext cx="107" cy="96"/>
            </a:xfrm>
            <a:custGeom>
              <a:avLst/>
              <a:gdLst>
                <a:gd name="T0" fmla="*/ 0 w 31"/>
                <a:gd name="T1" fmla="*/ 45 h 32"/>
                <a:gd name="T2" fmla="*/ 0 w 31"/>
                <a:gd name="T3" fmla="*/ 45 h 32"/>
                <a:gd name="T4" fmla="*/ 35 w 31"/>
                <a:gd name="T5" fmla="*/ 144 h 32"/>
                <a:gd name="T6" fmla="*/ 121 w 31"/>
                <a:gd name="T7" fmla="*/ 279 h 32"/>
                <a:gd name="T8" fmla="*/ 359 w 31"/>
                <a:gd name="T9" fmla="*/ 117 h 32"/>
                <a:gd name="T10" fmla="*/ 335 w 31"/>
                <a:gd name="T11" fmla="*/ 0 h 32"/>
                <a:gd name="T12" fmla="*/ 0 w 31"/>
                <a:gd name="T13" fmla="*/ 45 h 32"/>
                <a:gd name="T14" fmla="*/ 0 w 31"/>
                <a:gd name="T15" fmla="*/ 45 h 32"/>
                <a:gd name="T16" fmla="*/ 0 60000 65536"/>
                <a:gd name="T17" fmla="*/ 0 60000 65536"/>
                <a:gd name="T18" fmla="*/ 0 60000 65536"/>
                <a:gd name="T19" fmla="*/ 0 60000 65536"/>
                <a:gd name="T20" fmla="*/ 0 60000 65536"/>
                <a:gd name="T21" fmla="*/ 0 60000 65536"/>
                <a:gd name="T22" fmla="*/ 0 60000 65536"/>
                <a:gd name="T23" fmla="*/ 0 60000 65536"/>
                <a:gd name="T24" fmla="*/ 0 w 31"/>
                <a:gd name="T25" fmla="*/ 0 h 32"/>
                <a:gd name="T26" fmla="*/ 31 w 31"/>
                <a:gd name="T27" fmla="*/ 32 h 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 h="32">
                  <a:moveTo>
                    <a:pt x="0" y="5"/>
                  </a:moveTo>
                  <a:lnTo>
                    <a:pt x="0" y="5"/>
                  </a:lnTo>
                  <a:lnTo>
                    <a:pt x="3" y="16"/>
                  </a:lnTo>
                  <a:lnTo>
                    <a:pt x="10" y="31"/>
                  </a:lnTo>
                  <a:lnTo>
                    <a:pt x="30" y="13"/>
                  </a:lnTo>
                  <a:lnTo>
                    <a:pt x="28" y="0"/>
                  </a:lnTo>
                  <a:lnTo>
                    <a:pt x="0" y="5"/>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87" name="Freeform 9">
              <a:extLst>
                <a:ext uri="{FF2B5EF4-FFF2-40B4-BE49-F238E27FC236}">
                  <a16:creationId xmlns:a16="http://schemas.microsoft.com/office/drawing/2014/main" id="{836B966E-D265-4016-BE15-6B576128977A}"/>
                </a:ext>
              </a:extLst>
            </p:cNvPr>
            <p:cNvSpPr>
              <a:spLocks noChangeAspect="1"/>
            </p:cNvSpPr>
            <p:nvPr/>
          </p:nvSpPr>
          <p:spPr bwMode="gray">
            <a:xfrm>
              <a:off x="2396" y="2113"/>
              <a:ext cx="457" cy="523"/>
            </a:xfrm>
            <a:custGeom>
              <a:avLst/>
              <a:gdLst>
                <a:gd name="T0" fmla="*/ 0 w 132"/>
                <a:gd name="T1" fmla="*/ 1109 h 175"/>
                <a:gd name="T2" fmla="*/ 0 w 132"/>
                <a:gd name="T3" fmla="*/ 1109 h 175"/>
                <a:gd name="T4" fmla="*/ 204 w 132"/>
                <a:gd name="T5" fmla="*/ 813 h 175"/>
                <a:gd name="T6" fmla="*/ 599 w 132"/>
                <a:gd name="T7" fmla="*/ 849 h 175"/>
                <a:gd name="T8" fmla="*/ 1018 w 132"/>
                <a:gd name="T9" fmla="*/ 242 h 175"/>
                <a:gd name="T10" fmla="*/ 1236 w 132"/>
                <a:gd name="T11" fmla="*/ 134 h 175"/>
                <a:gd name="T12" fmla="*/ 1149 w 132"/>
                <a:gd name="T13" fmla="*/ 18 h 175"/>
                <a:gd name="T14" fmla="*/ 1246 w 132"/>
                <a:gd name="T15" fmla="*/ 0 h 175"/>
                <a:gd name="T16" fmla="*/ 1392 w 132"/>
                <a:gd name="T17" fmla="*/ 377 h 175"/>
                <a:gd name="T18" fmla="*/ 1149 w 132"/>
                <a:gd name="T19" fmla="*/ 436 h 175"/>
                <a:gd name="T20" fmla="*/ 1426 w 132"/>
                <a:gd name="T21" fmla="*/ 741 h 175"/>
                <a:gd name="T22" fmla="*/ 1246 w 132"/>
                <a:gd name="T23" fmla="*/ 1091 h 175"/>
                <a:gd name="T24" fmla="*/ 1572 w 132"/>
                <a:gd name="T25" fmla="*/ 1366 h 175"/>
                <a:gd name="T26" fmla="*/ 1523 w 132"/>
                <a:gd name="T27" fmla="*/ 1554 h 175"/>
                <a:gd name="T28" fmla="*/ 983 w 132"/>
                <a:gd name="T29" fmla="*/ 1464 h 175"/>
                <a:gd name="T30" fmla="*/ 589 w 132"/>
                <a:gd name="T31" fmla="*/ 1455 h 175"/>
                <a:gd name="T32" fmla="*/ 253 w 132"/>
                <a:gd name="T33" fmla="*/ 1464 h 175"/>
                <a:gd name="T34" fmla="*/ 239 w 132"/>
                <a:gd name="T35" fmla="*/ 1204 h 175"/>
                <a:gd name="T36" fmla="*/ 0 w 132"/>
                <a:gd name="T37" fmla="*/ 1109 h 175"/>
                <a:gd name="T38" fmla="*/ 0 w 132"/>
                <a:gd name="T39" fmla="*/ 1109 h 17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32"/>
                <a:gd name="T61" fmla="*/ 0 h 175"/>
                <a:gd name="T62" fmla="*/ 132 w 132"/>
                <a:gd name="T63" fmla="*/ 175 h 17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32" h="175">
                  <a:moveTo>
                    <a:pt x="0" y="124"/>
                  </a:moveTo>
                  <a:lnTo>
                    <a:pt x="0" y="124"/>
                  </a:lnTo>
                  <a:lnTo>
                    <a:pt x="17" y="91"/>
                  </a:lnTo>
                  <a:lnTo>
                    <a:pt x="50" y="95"/>
                  </a:lnTo>
                  <a:lnTo>
                    <a:pt x="85" y="27"/>
                  </a:lnTo>
                  <a:lnTo>
                    <a:pt x="103" y="15"/>
                  </a:lnTo>
                  <a:lnTo>
                    <a:pt x="96" y="2"/>
                  </a:lnTo>
                  <a:lnTo>
                    <a:pt x="104" y="0"/>
                  </a:lnTo>
                  <a:lnTo>
                    <a:pt x="116" y="42"/>
                  </a:lnTo>
                  <a:lnTo>
                    <a:pt x="96" y="49"/>
                  </a:lnTo>
                  <a:lnTo>
                    <a:pt x="119" y="83"/>
                  </a:lnTo>
                  <a:lnTo>
                    <a:pt x="104" y="122"/>
                  </a:lnTo>
                  <a:lnTo>
                    <a:pt x="131" y="153"/>
                  </a:lnTo>
                  <a:lnTo>
                    <a:pt x="127" y="174"/>
                  </a:lnTo>
                  <a:lnTo>
                    <a:pt x="82" y="164"/>
                  </a:lnTo>
                  <a:lnTo>
                    <a:pt x="49" y="163"/>
                  </a:lnTo>
                  <a:lnTo>
                    <a:pt x="21" y="164"/>
                  </a:lnTo>
                  <a:lnTo>
                    <a:pt x="20" y="135"/>
                  </a:lnTo>
                  <a:lnTo>
                    <a:pt x="0" y="124"/>
                  </a:lnTo>
                </a:path>
              </a:pathLst>
            </a:custGeom>
            <a:grpFill/>
            <a:ln w="18415">
              <a:solidFill>
                <a:srgbClr val="777777"/>
              </a:solidFill>
              <a:round/>
              <a:headEnd/>
              <a:tailEnd/>
            </a:ln>
          </p:spPr>
          <p:txBody>
            <a:bodyPr/>
            <a:lstStyle/>
            <a:p>
              <a:pPr defTabSz="685720">
                <a:defRPr/>
              </a:pPr>
              <a:endParaRPr lang="en-US" sz="1350" kern="0" dirty="0">
                <a:solidFill>
                  <a:srgbClr val="000000"/>
                </a:solidFill>
              </a:endParaRPr>
            </a:p>
          </p:txBody>
        </p:sp>
        <p:sp>
          <p:nvSpPr>
            <p:cNvPr id="88" name="Freeform 10">
              <a:extLst>
                <a:ext uri="{FF2B5EF4-FFF2-40B4-BE49-F238E27FC236}">
                  <a16:creationId xmlns:a16="http://schemas.microsoft.com/office/drawing/2014/main" id="{40DF1DBA-A44C-4738-98B1-EDD86C52491F}"/>
                </a:ext>
              </a:extLst>
            </p:cNvPr>
            <p:cNvSpPr>
              <a:spLocks noChangeAspect="1"/>
            </p:cNvSpPr>
            <p:nvPr/>
          </p:nvSpPr>
          <p:spPr bwMode="gray">
            <a:xfrm>
              <a:off x="2759" y="2196"/>
              <a:ext cx="771" cy="379"/>
            </a:xfrm>
            <a:custGeom>
              <a:avLst/>
              <a:gdLst>
                <a:gd name="T0" fmla="*/ 0 w 223"/>
                <a:gd name="T1" fmla="*/ 848 h 127"/>
                <a:gd name="T2" fmla="*/ 0 w 223"/>
                <a:gd name="T3" fmla="*/ 848 h 127"/>
                <a:gd name="T4" fmla="*/ 180 w 223"/>
                <a:gd name="T5" fmla="*/ 489 h 127"/>
                <a:gd name="T6" fmla="*/ 837 w 223"/>
                <a:gd name="T7" fmla="*/ 400 h 127"/>
                <a:gd name="T8" fmla="*/ 909 w 223"/>
                <a:gd name="T9" fmla="*/ 284 h 127"/>
                <a:gd name="T10" fmla="*/ 1220 w 223"/>
                <a:gd name="T11" fmla="*/ 242 h 127"/>
                <a:gd name="T12" fmla="*/ 1663 w 223"/>
                <a:gd name="T13" fmla="*/ 0 h 127"/>
                <a:gd name="T14" fmla="*/ 1805 w 223"/>
                <a:gd name="T15" fmla="*/ 292 h 127"/>
                <a:gd name="T16" fmla="*/ 2151 w 223"/>
                <a:gd name="T17" fmla="*/ 400 h 127"/>
                <a:gd name="T18" fmla="*/ 2655 w 223"/>
                <a:gd name="T19" fmla="*/ 803 h 127"/>
                <a:gd name="T20" fmla="*/ 1411 w 223"/>
                <a:gd name="T21" fmla="*/ 916 h 127"/>
                <a:gd name="T22" fmla="*/ 1016 w 223"/>
                <a:gd name="T23" fmla="*/ 803 h 127"/>
                <a:gd name="T24" fmla="*/ 837 w 223"/>
                <a:gd name="T25" fmla="*/ 1006 h 127"/>
                <a:gd name="T26" fmla="*/ 491 w 223"/>
                <a:gd name="T27" fmla="*/ 1006 h 127"/>
                <a:gd name="T28" fmla="*/ 311 w 223"/>
                <a:gd name="T29" fmla="*/ 1122 h 127"/>
                <a:gd name="T30" fmla="*/ 0 w 223"/>
                <a:gd name="T31" fmla="*/ 848 h 127"/>
                <a:gd name="T32" fmla="*/ 0 w 223"/>
                <a:gd name="T33" fmla="*/ 848 h 12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23"/>
                <a:gd name="T52" fmla="*/ 0 h 127"/>
                <a:gd name="T53" fmla="*/ 223 w 223"/>
                <a:gd name="T54" fmla="*/ 127 h 12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23" h="127">
                  <a:moveTo>
                    <a:pt x="0" y="95"/>
                  </a:moveTo>
                  <a:lnTo>
                    <a:pt x="0" y="95"/>
                  </a:lnTo>
                  <a:lnTo>
                    <a:pt x="15" y="55"/>
                  </a:lnTo>
                  <a:lnTo>
                    <a:pt x="70" y="45"/>
                  </a:lnTo>
                  <a:lnTo>
                    <a:pt x="76" y="32"/>
                  </a:lnTo>
                  <a:lnTo>
                    <a:pt x="102" y="27"/>
                  </a:lnTo>
                  <a:lnTo>
                    <a:pt x="139" y="0"/>
                  </a:lnTo>
                  <a:lnTo>
                    <a:pt x="151" y="33"/>
                  </a:lnTo>
                  <a:lnTo>
                    <a:pt x="180" y="45"/>
                  </a:lnTo>
                  <a:lnTo>
                    <a:pt x="222" y="90"/>
                  </a:lnTo>
                  <a:lnTo>
                    <a:pt x="118" y="103"/>
                  </a:lnTo>
                  <a:lnTo>
                    <a:pt x="85" y="90"/>
                  </a:lnTo>
                  <a:lnTo>
                    <a:pt x="70" y="113"/>
                  </a:lnTo>
                  <a:lnTo>
                    <a:pt x="41" y="113"/>
                  </a:lnTo>
                  <a:lnTo>
                    <a:pt x="26" y="126"/>
                  </a:lnTo>
                  <a:lnTo>
                    <a:pt x="0" y="95"/>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89" name="Freeform 11">
              <a:extLst>
                <a:ext uri="{FF2B5EF4-FFF2-40B4-BE49-F238E27FC236}">
                  <a16:creationId xmlns:a16="http://schemas.microsoft.com/office/drawing/2014/main" id="{A1CACC0A-2186-4C1A-8E4C-27D8CE501878}"/>
                </a:ext>
              </a:extLst>
            </p:cNvPr>
            <p:cNvSpPr>
              <a:spLocks noChangeAspect="1"/>
            </p:cNvSpPr>
            <p:nvPr/>
          </p:nvSpPr>
          <p:spPr bwMode="gray">
            <a:xfrm>
              <a:off x="2694" y="1598"/>
              <a:ext cx="629" cy="768"/>
            </a:xfrm>
            <a:custGeom>
              <a:avLst/>
              <a:gdLst>
                <a:gd name="T0" fmla="*/ 0 w 182"/>
                <a:gd name="T1" fmla="*/ 1303 h 257"/>
                <a:gd name="T2" fmla="*/ 0 w 182"/>
                <a:gd name="T3" fmla="*/ 1303 h 257"/>
                <a:gd name="T4" fmla="*/ 297 w 182"/>
                <a:gd name="T5" fmla="*/ 1410 h 257"/>
                <a:gd name="T6" fmla="*/ 214 w 182"/>
                <a:gd name="T7" fmla="*/ 1536 h 257"/>
                <a:gd name="T8" fmla="*/ 370 w 182"/>
                <a:gd name="T9" fmla="*/ 1913 h 257"/>
                <a:gd name="T10" fmla="*/ 131 w 182"/>
                <a:gd name="T11" fmla="*/ 1972 h 257"/>
                <a:gd name="T12" fmla="*/ 408 w 182"/>
                <a:gd name="T13" fmla="*/ 2286 h 257"/>
                <a:gd name="T14" fmla="*/ 1064 w 182"/>
                <a:gd name="T15" fmla="*/ 2187 h 257"/>
                <a:gd name="T16" fmla="*/ 1123 w 182"/>
                <a:gd name="T17" fmla="*/ 2071 h 257"/>
                <a:gd name="T18" fmla="*/ 1434 w 182"/>
                <a:gd name="T19" fmla="*/ 2035 h 257"/>
                <a:gd name="T20" fmla="*/ 1877 w 182"/>
                <a:gd name="T21" fmla="*/ 1787 h 257"/>
                <a:gd name="T22" fmla="*/ 1721 w 182"/>
                <a:gd name="T23" fmla="*/ 1509 h 257"/>
                <a:gd name="T24" fmla="*/ 1946 w 182"/>
                <a:gd name="T25" fmla="*/ 1127 h 257"/>
                <a:gd name="T26" fmla="*/ 2139 w 182"/>
                <a:gd name="T27" fmla="*/ 1100 h 257"/>
                <a:gd name="T28" fmla="*/ 2163 w 182"/>
                <a:gd name="T29" fmla="*/ 571 h 257"/>
                <a:gd name="T30" fmla="*/ 525 w 182"/>
                <a:gd name="T31" fmla="*/ 0 h 257"/>
                <a:gd name="T32" fmla="*/ 311 w 182"/>
                <a:gd name="T33" fmla="*/ 54 h 257"/>
                <a:gd name="T34" fmla="*/ 311 w 182"/>
                <a:gd name="T35" fmla="*/ 287 h 257"/>
                <a:gd name="T36" fmla="*/ 525 w 182"/>
                <a:gd name="T37" fmla="*/ 436 h 257"/>
                <a:gd name="T38" fmla="*/ 408 w 182"/>
                <a:gd name="T39" fmla="*/ 938 h 257"/>
                <a:gd name="T40" fmla="*/ 0 w 182"/>
                <a:gd name="T41" fmla="*/ 1303 h 257"/>
                <a:gd name="T42" fmla="*/ 0 w 182"/>
                <a:gd name="T43" fmla="*/ 1303 h 25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82"/>
                <a:gd name="T67" fmla="*/ 0 h 257"/>
                <a:gd name="T68" fmla="*/ 182 w 182"/>
                <a:gd name="T69" fmla="*/ 257 h 25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82" h="257">
                  <a:moveTo>
                    <a:pt x="0" y="146"/>
                  </a:moveTo>
                  <a:lnTo>
                    <a:pt x="0" y="146"/>
                  </a:lnTo>
                  <a:lnTo>
                    <a:pt x="25" y="158"/>
                  </a:lnTo>
                  <a:lnTo>
                    <a:pt x="18" y="172"/>
                  </a:lnTo>
                  <a:lnTo>
                    <a:pt x="31" y="214"/>
                  </a:lnTo>
                  <a:lnTo>
                    <a:pt x="11" y="221"/>
                  </a:lnTo>
                  <a:lnTo>
                    <a:pt x="34" y="256"/>
                  </a:lnTo>
                  <a:lnTo>
                    <a:pt x="89" y="245"/>
                  </a:lnTo>
                  <a:lnTo>
                    <a:pt x="94" y="232"/>
                  </a:lnTo>
                  <a:lnTo>
                    <a:pt x="120" y="228"/>
                  </a:lnTo>
                  <a:lnTo>
                    <a:pt x="157" y="200"/>
                  </a:lnTo>
                  <a:lnTo>
                    <a:pt x="144" y="169"/>
                  </a:lnTo>
                  <a:lnTo>
                    <a:pt x="163" y="126"/>
                  </a:lnTo>
                  <a:lnTo>
                    <a:pt x="179" y="123"/>
                  </a:lnTo>
                  <a:lnTo>
                    <a:pt x="181" y="64"/>
                  </a:lnTo>
                  <a:lnTo>
                    <a:pt x="44" y="0"/>
                  </a:lnTo>
                  <a:lnTo>
                    <a:pt x="26" y="6"/>
                  </a:lnTo>
                  <a:lnTo>
                    <a:pt x="26" y="32"/>
                  </a:lnTo>
                  <a:lnTo>
                    <a:pt x="44" y="49"/>
                  </a:lnTo>
                  <a:lnTo>
                    <a:pt x="34" y="105"/>
                  </a:lnTo>
                  <a:lnTo>
                    <a:pt x="0" y="146"/>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90" name="Freeform 12">
              <a:extLst>
                <a:ext uri="{FF2B5EF4-FFF2-40B4-BE49-F238E27FC236}">
                  <a16:creationId xmlns:a16="http://schemas.microsoft.com/office/drawing/2014/main" id="{DCC4F3A7-589F-4702-9604-1A9E4385A8FB}"/>
                </a:ext>
              </a:extLst>
            </p:cNvPr>
            <p:cNvSpPr>
              <a:spLocks noChangeAspect="1"/>
            </p:cNvSpPr>
            <p:nvPr/>
          </p:nvSpPr>
          <p:spPr bwMode="gray">
            <a:xfrm>
              <a:off x="2559" y="2534"/>
              <a:ext cx="449" cy="406"/>
            </a:xfrm>
            <a:custGeom>
              <a:avLst/>
              <a:gdLst>
                <a:gd name="T0" fmla="*/ 0 w 130"/>
                <a:gd name="T1" fmla="*/ 1051 h 136"/>
                <a:gd name="T2" fmla="*/ 0 w 130"/>
                <a:gd name="T3" fmla="*/ 1051 h 136"/>
                <a:gd name="T4" fmla="*/ 155 w 130"/>
                <a:gd name="T5" fmla="*/ 1203 h 136"/>
                <a:gd name="T6" fmla="*/ 359 w 130"/>
                <a:gd name="T7" fmla="*/ 1149 h 136"/>
                <a:gd name="T8" fmla="*/ 667 w 130"/>
                <a:gd name="T9" fmla="*/ 1158 h 136"/>
                <a:gd name="T10" fmla="*/ 967 w 130"/>
                <a:gd name="T11" fmla="*/ 1042 h 136"/>
                <a:gd name="T12" fmla="*/ 1036 w 130"/>
                <a:gd name="T13" fmla="*/ 794 h 136"/>
                <a:gd name="T14" fmla="*/ 1347 w 130"/>
                <a:gd name="T15" fmla="*/ 606 h 136"/>
                <a:gd name="T16" fmla="*/ 1540 w 130"/>
                <a:gd name="T17" fmla="*/ 0 h 136"/>
                <a:gd name="T18" fmla="*/ 1181 w 130"/>
                <a:gd name="T19" fmla="*/ 0 h 136"/>
                <a:gd name="T20" fmla="*/ 1002 w 130"/>
                <a:gd name="T21" fmla="*/ 107 h 136"/>
                <a:gd name="T22" fmla="*/ 967 w 130"/>
                <a:gd name="T23" fmla="*/ 287 h 136"/>
                <a:gd name="T24" fmla="*/ 428 w 130"/>
                <a:gd name="T25" fmla="*/ 206 h 136"/>
                <a:gd name="T26" fmla="*/ 418 w 130"/>
                <a:gd name="T27" fmla="*/ 337 h 136"/>
                <a:gd name="T28" fmla="*/ 632 w 130"/>
                <a:gd name="T29" fmla="*/ 346 h 136"/>
                <a:gd name="T30" fmla="*/ 560 w 130"/>
                <a:gd name="T31" fmla="*/ 821 h 136"/>
                <a:gd name="T32" fmla="*/ 287 w 130"/>
                <a:gd name="T33" fmla="*/ 767 h 136"/>
                <a:gd name="T34" fmla="*/ 0 w 130"/>
                <a:gd name="T35" fmla="*/ 1051 h 136"/>
                <a:gd name="T36" fmla="*/ 0 w 130"/>
                <a:gd name="T37" fmla="*/ 1051 h 1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0"/>
                <a:gd name="T58" fmla="*/ 0 h 136"/>
                <a:gd name="T59" fmla="*/ 130 w 130"/>
                <a:gd name="T60" fmla="*/ 136 h 1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0" h="136">
                  <a:moveTo>
                    <a:pt x="0" y="118"/>
                  </a:moveTo>
                  <a:lnTo>
                    <a:pt x="0" y="118"/>
                  </a:lnTo>
                  <a:lnTo>
                    <a:pt x="13" y="135"/>
                  </a:lnTo>
                  <a:lnTo>
                    <a:pt x="30" y="129"/>
                  </a:lnTo>
                  <a:lnTo>
                    <a:pt x="56" y="130"/>
                  </a:lnTo>
                  <a:lnTo>
                    <a:pt x="81" y="117"/>
                  </a:lnTo>
                  <a:lnTo>
                    <a:pt x="87" y="89"/>
                  </a:lnTo>
                  <a:lnTo>
                    <a:pt x="113" y="68"/>
                  </a:lnTo>
                  <a:lnTo>
                    <a:pt x="129" y="0"/>
                  </a:lnTo>
                  <a:lnTo>
                    <a:pt x="99" y="0"/>
                  </a:lnTo>
                  <a:lnTo>
                    <a:pt x="84" y="12"/>
                  </a:lnTo>
                  <a:lnTo>
                    <a:pt x="81" y="32"/>
                  </a:lnTo>
                  <a:lnTo>
                    <a:pt x="36" y="23"/>
                  </a:lnTo>
                  <a:lnTo>
                    <a:pt x="35" y="38"/>
                  </a:lnTo>
                  <a:lnTo>
                    <a:pt x="53" y="39"/>
                  </a:lnTo>
                  <a:lnTo>
                    <a:pt x="47" y="92"/>
                  </a:lnTo>
                  <a:lnTo>
                    <a:pt x="24" y="86"/>
                  </a:lnTo>
                  <a:lnTo>
                    <a:pt x="0" y="118"/>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91" name="Freeform 13">
              <a:extLst>
                <a:ext uri="{FF2B5EF4-FFF2-40B4-BE49-F238E27FC236}">
                  <a16:creationId xmlns:a16="http://schemas.microsoft.com/office/drawing/2014/main" id="{6F8CBC6A-63C8-4204-B933-DB9AF1965BAA}"/>
                </a:ext>
              </a:extLst>
            </p:cNvPr>
            <p:cNvSpPr>
              <a:spLocks noChangeAspect="1"/>
            </p:cNvSpPr>
            <p:nvPr/>
          </p:nvSpPr>
          <p:spPr bwMode="gray">
            <a:xfrm>
              <a:off x="2625" y="2468"/>
              <a:ext cx="1123" cy="855"/>
            </a:xfrm>
            <a:custGeom>
              <a:avLst/>
              <a:gdLst>
                <a:gd name="T0" fmla="*/ 0 w 325"/>
                <a:gd name="T1" fmla="*/ 1501 h 286"/>
                <a:gd name="T2" fmla="*/ 0 w 325"/>
                <a:gd name="T3" fmla="*/ 1501 h 286"/>
                <a:gd name="T4" fmla="*/ 10 w 325"/>
                <a:gd name="T5" fmla="*/ 1572 h 286"/>
                <a:gd name="T6" fmla="*/ 788 w 325"/>
                <a:gd name="T7" fmla="*/ 1501 h 286"/>
                <a:gd name="T8" fmla="*/ 1123 w 325"/>
                <a:gd name="T9" fmla="*/ 1824 h 286"/>
                <a:gd name="T10" fmla="*/ 1410 w 325"/>
                <a:gd name="T11" fmla="*/ 1806 h 286"/>
                <a:gd name="T12" fmla="*/ 1469 w 325"/>
                <a:gd name="T13" fmla="*/ 1671 h 286"/>
                <a:gd name="T14" fmla="*/ 1731 w 325"/>
                <a:gd name="T15" fmla="*/ 1653 h 286"/>
                <a:gd name="T16" fmla="*/ 1935 w 325"/>
                <a:gd name="T17" fmla="*/ 1743 h 286"/>
                <a:gd name="T18" fmla="*/ 1970 w 325"/>
                <a:gd name="T19" fmla="*/ 2251 h 286"/>
                <a:gd name="T20" fmla="*/ 2388 w 325"/>
                <a:gd name="T21" fmla="*/ 2215 h 286"/>
                <a:gd name="T22" fmla="*/ 3559 w 325"/>
                <a:gd name="T23" fmla="*/ 2547 h 286"/>
                <a:gd name="T24" fmla="*/ 3545 w 325"/>
                <a:gd name="T25" fmla="*/ 2395 h 286"/>
                <a:gd name="T26" fmla="*/ 3307 w 325"/>
                <a:gd name="T27" fmla="*/ 2332 h 286"/>
                <a:gd name="T28" fmla="*/ 3366 w 325"/>
                <a:gd name="T29" fmla="*/ 1967 h 286"/>
                <a:gd name="T30" fmla="*/ 3725 w 325"/>
                <a:gd name="T31" fmla="*/ 1833 h 286"/>
                <a:gd name="T32" fmla="*/ 3497 w 325"/>
                <a:gd name="T33" fmla="*/ 1599 h 286"/>
                <a:gd name="T34" fmla="*/ 3462 w 325"/>
                <a:gd name="T35" fmla="*/ 1172 h 286"/>
                <a:gd name="T36" fmla="*/ 3414 w 325"/>
                <a:gd name="T37" fmla="*/ 1073 h 286"/>
                <a:gd name="T38" fmla="*/ 3559 w 325"/>
                <a:gd name="T39" fmla="*/ 885 h 286"/>
                <a:gd name="T40" fmla="*/ 3725 w 325"/>
                <a:gd name="T41" fmla="*/ 535 h 286"/>
                <a:gd name="T42" fmla="*/ 3870 w 325"/>
                <a:gd name="T43" fmla="*/ 404 h 286"/>
                <a:gd name="T44" fmla="*/ 3784 w 325"/>
                <a:gd name="T45" fmla="*/ 197 h 286"/>
                <a:gd name="T46" fmla="*/ 3117 w 325"/>
                <a:gd name="T47" fmla="*/ 0 h 286"/>
                <a:gd name="T48" fmla="*/ 1873 w 325"/>
                <a:gd name="T49" fmla="*/ 108 h 286"/>
                <a:gd name="T50" fmla="*/ 1469 w 325"/>
                <a:gd name="T51" fmla="*/ 0 h 286"/>
                <a:gd name="T52" fmla="*/ 1303 w 325"/>
                <a:gd name="T53" fmla="*/ 197 h 286"/>
                <a:gd name="T54" fmla="*/ 1109 w 325"/>
                <a:gd name="T55" fmla="*/ 804 h 286"/>
                <a:gd name="T56" fmla="*/ 802 w 325"/>
                <a:gd name="T57" fmla="*/ 1001 h 286"/>
                <a:gd name="T58" fmla="*/ 729 w 325"/>
                <a:gd name="T59" fmla="*/ 1244 h 286"/>
                <a:gd name="T60" fmla="*/ 442 w 325"/>
                <a:gd name="T61" fmla="*/ 1366 h 286"/>
                <a:gd name="T62" fmla="*/ 131 w 325"/>
                <a:gd name="T63" fmla="*/ 1357 h 286"/>
                <a:gd name="T64" fmla="*/ 0 w 325"/>
                <a:gd name="T65" fmla="*/ 1501 h 286"/>
                <a:gd name="T66" fmla="*/ 0 w 325"/>
                <a:gd name="T67" fmla="*/ 1501 h 28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25"/>
                <a:gd name="T103" fmla="*/ 0 h 286"/>
                <a:gd name="T104" fmla="*/ 325 w 325"/>
                <a:gd name="T105" fmla="*/ 286 h 28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25" h="286">
                  <a:moveTo>
                    <a:pt x="0" y="168"/>
                  </a:moveTo>
                  <a:lnTo>
                    <a:pt x="0" y="168"/>
                  </a:lnTo>
                  <a:lnTo>
                    <a:pt x="1" y="176"/>
                  </a:lnTo>
                  <a:lnTo>
                    <a:pt x="66" y="168"/>
                  </a:lnTo>
                  <a:lnTo>
                    <a:pt x="94" y="204"/>
                  </a:lnTo>
                  <a:lnTo>
                    <a:pt x="118" y="202"/>
                  </a:lnTo>
                  <a:lnTo>
                    <a:pt x="123" y="187"/>
                  </a:lnTo>
                  <a:lnTo>
                    <a:pt x="145" y="185"/>
                  </a:lnTo>
                  <a:lnTo>
                    <a:pt x="162" y="195"/>
                  </a:lnTo>
                  <a:lnTo>
                    <a:pt x="165" y="252"/>
                  </a:lnTo>
                  <a:lnTo>
                    <a:pt x="200" y="248"/>
                  </a:lnTo>
                  <a:lnTo>
                    <a:pt x="298" y="285"/>
                  </a:lnTo>
                  <a:lnTo>
                    <a:pt x="297" y="268"/>
                  </a:lnTo>
                  <a:lnTo>
                    <a:pt x="277" y="261"/>
                  </a:lnTo>
                  <a:lnTo>
                    <a:pt x="282" y="220"/>
                  </a:lnTo>
                  <a:lnTo>
                    <a:pt x="312" y="205"/>
                  </a:lnTo>
                  <a:lnTo>
                    <a:pt x="293" y="179"/>
                  </a:lnTo>
                  <a:lnTo>
                    <a:pt x="290" y="131"/>
                  </a:lnTo>
                  <a:lnTo>
                    <a:pt x="286" y="120"/>
                  </a:lnTo>
                  <a:lnTo>
                    <a:pt x="298" y="99"/>
                  </a:lnTo>
                  <a:lnTo>
                    <a:pt x="312" y="60"/>
                  </a:lnTo>
                  <a:lnTo>
                    <a:pt x="324" y="45"/>
                  </a:lnTo>
                  <a:lnTo>
                    <a:pt x="317" y="22"/>
                  </a:lnTo>
                  <a:lnTo>
                    <a:pt x="261" y="0"/>
                  </a:lnTo>
                  <a:lnTo>
                    <a:pt x="157" y="12"/>
                  </a:lnTo>
                  <a:lnTo>
                    <a:pt x="123" y="0"/>
                  </a:lnTo>
                  <a:lnTo>
                    <a:pt x="109" y="22"/>
                  </a:lnTo>
                  <a:lnTo>
                    <a:pt x="93" y="90"/>
                  </a:lnTo>
                  <a:lnTo>
                    <a:pt x="67" y="112"/>
                  </a:lnTo>
                  <a:lnTo>
                    <a:pt x="61" y="139"/>
                  </a:lnTo>
                  <a:lnTo>
                    <a:pt x="37" y="153"/>
                  </a:lnTo>
                  <a:lnTo>
                    <a:pt x="11" y="152"/>
                  </a:lnTo>
                  <a:lnTo>
                    <a:pt x="0" y="168"/>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92" name="Freeform 14">
              <a:extLst>
                <a:ext uri="{FF2B5EF4-FFF2-40B4-BE49-F238E27FC236}">
                  <a16:creationId xmlns:a16="http://schemas.microsoft.com/office/drawing/2014/main" id="{D0C5C1E7-A40B-4ACE-A81A-B30FEA47A80A}"/>
                </a:ext>
              </a:extLst>
            </p:cNvPr>
            <p:cNvSpPr>
              <a:spLocks noChangeAspect="1"/>
            </p:cNvSpPr>
            <p:nvPr/>
          </p:nvSpPr>
          <p:spPr bwMode="gray">
            <a:xfrm>
              <a:off x="1958" y="2131"/>
              <a:ext cx="165" cy="286"/>
            </a:xfrm>
            <a:custGeom>
              <a:avLst/>
              <a:gdLst>
                <a:gd name="T0" fmla="*/ 0 w 48"/>
                <a:gd name="T1" fmla="*/ 197 h 96"/>
                <a:gd name="T2" fmla="*/ 0 w 48"/>
                <a:gd name="T3" fmla="*/ 197 h 96"/>
                <a:gd name="T4" fmla="*/ 223 w 48"/>
                <a:gd name="T5" fmla="*/ 843 h 96"/>
                <a:gd name="T6" fmla="*/ 388 w 48"/>
                <a:gd name="T7" fmla="*/ 825 h 96"/>
                <a:gd name="T8" fmla="*/ 557 w 48"/>
                <a:gd name="T9" fmla="*/ 89 h 96"/>
                <a:gd name="T10" fmla="*/ 388 w 48"/>
                <a:gd name="T11" fmla="*/ 0 h 96"/>
                <a:gd name="T12" fmla="*/ 285 w 48"/>
                <a:gd name="T13" fmla="*/ 54 h 96"/>
                <a:gd name="T14" fmla="*/ 0 w 48"/>
                <a:gd name="T15" fmla="*/ 197 h 96"/>
                <a:gd name="T16" fmla="*/ 0 w 48"/>
                <a:gd name="T17" fmla="*/ 197 h 9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8"/>
                <a:gd name="T28" fmla="*/ 0 h 96"/>
                <a:gd name="T29" fmla="*/ 48 w 48"/>
                <a:gd name="T30" fmla="*/ 96 h 9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8" h="96">
                  <a:moveTo>
                    <a:pt x="0" y="22"/>
                  </a:moveTo>
                  <a:lnTo>
                    <a:pt x="0" y="22"/>
                  </a:lnTo>
                  <a:lnTo>
                    <a:pt x="19" y="95"/>
                  </a:lnTo>
                  <a:lnTo>
                    <a:pt x="33" y="93"/>
                  </a:lnTo>
                  <a:lnTo>
                    <a:pt x="47" y="10"/>
                  </a:lnTo>
                  <a:lnTo>
                    <a:pt x="33" y="0"/>
                  </a:lnTo>
                  <a:lnTo>
                    <a:pt x="24" y="6"/>
                  </a:lnTo>
                  <a:lnTo>
                    <a:pt x="0" y="22"/>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93" name="Freeform 15">
              <a:extLst>
                <a:ext uri="{FF2B5EF4-FFF2-40B4-BE49-F238E27FC236}">
                  <a16:creationId xmlns:a16="http://schemas.microsoft.com/office/drawing/2014/main" id="{D1855B88-846B-4133-937D-69014CEAB146}"/>
                </a:ext>
              </a:extLst>
            </p:cNvPr>
            <p:cNvSpPr>
              <a:spLocks noChangeAspect="1"/>
            </p:cNvSpPr>
            <p:nvPr/>
          </p:nvSpPr>
          <p:spPr bwMode="gray">
            <a:xfrm>
              <a:off x="2463" y="2603"/>
              <a:ext cx="114" cy="59"/>
            </a:xfrm>
            <a:custGeom>
              <a:avLst/>
              <a:gdLst>
                <a:gd name="T0" fmla="*/ 0 w 33"/>
                <a:gd name="T1" fmla="*/ 165 h 20"/>
                <a:gd name="T2" fmla="*/ 0 w 33"/>
                <a:gd name="T3" fmla="*/ 165 h 20"/>
                <a:gd name="T4" fmla="*/ 35 w 33"/>
                <a:gd name="T5" fmla="*/ 9 h 20"/>
                <a:gd name="T6" fmla="*/ 383 w 33"/>
                <a:gd name="T7" fmla="*/ 0 h 20"/>
                <a:gd name="T8" fmla="*/ 383 w 33"/>
                <a:gd name="T9" fmla="*/ 147 h 20"/>
                <a:gd name="T10" fmla="*/ 0 w 33"/>
                <a:gd name="T11" fmla="*/ 165 h 20"/>
                <a:gd name="T12" fmla="*/ 0 w 33"/>
                <a:gd name="T13" fmla="*/ 165 h 20"/>
                <a:gd name="T14" fmla="*/ 0 60000 65536"/>
                <a:gd name="T15" fmla="*/ 0 60000 65536"/>
                <a:gd name="T16" fmla="*/ 0 60000 65536"/>
                <a:gd name="T17" fmla="*/ 0 60000 65536"/>
                <a:gd name="T18" fmla="*/ 0 60000 65536"/>
                <a:gd name="T19" fmla="*/ 0 60000 65536"/>
                <a:gd name="T20" fmla="*/ 0 60000 65536"/>
                <a:gd name="T21" fmla="*/ 0 w 33"/>
                <a:gd name="T22" fmla="*/ 0 h 20"/>
                <a:gd name="T23" fmla="*/ 33 w 33"/>
                <a:gd name="T24" fmla="*/ 20 h 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20">
                  <a:moveTo>
                    <a:pt x="0" y="19"/>
                  </a:moveTo>
                  <a:lnTo>
                    <a:pt x="0" y="19"/>
                  </a:lnTo>
                  <a:lnTo>
                    <a:pt x="3" y="1"/>
                  </a:lnTo>
                  <a:lnTo>
                    <a:pt x="32" y="0"/>
                  </a:lnTo>
                  <a:lnTo>
                    <a:pt x="32" y="17"/>
                  </a:lnTo>
                  <a:lnTo>
                    <a:pt x="0" y="19"/>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94" name="Freeform 16">
              <a:extLst>
                <a:ext uri="{FF2B5EF4-FFF2-40B4-BE49-F238E27FC236}">
                  <a16:creationId xmlns:a16="http://schemas.microsoft.com/office/drawing/2014/main" id="{4C24C25C-2B36-4C28-B3A0-522559BF1379}"/>
                </a:ext>
              </a:extLst>
            </p:cNvPr>
            <p:cNvSpPr>
              <a:spLocks noChangeAspect="1"/>
            </p:cNvSpPr>
            <p:nvPr/>
          </p:nvSpPr>
          <p:spPr bwMode="gray">
            <a:xfrm>
              <a:off x="3842" y="1861"/>
              <a:ext cx="895" cy="685"/>
            </a:xfrm>
            <a:custGeom>
              <a:avLst/>
              <a:gdLst>
                <a:gd name="T0" fmla="*/ 0 w 259"/>
                <a:gd name="T1" fmla="*/ 1424 h 229"/>
                <a:gd name="T2" fmla="*/ 0 w 259"/>
                <a:gd name="T3" fmla="*/ 1424 h 229"/>
                <a:gd name="T4" fmla="*/ 238 w 259"/>
                <a:gd name="T5" fmla="*/ 1307 h 229"/>
                <a:gd name="T6" fmla="*/ 263 w 259"/>
                <a:gd name="T7" fmla="*/ 1065 h 229"/>
                <a:gd name="T8" fmla="*/ 670 w 259"/>
                <a:gd name="T9" fmla="*/ 724 h 229"/>
                <a:gd name="T10" fmla="*/ 822 w 259"/>
                <a:gd name="T11" fmla="*/ 126 h 229"/>
                <a:gd name="T12" fmla="*/ 1133 w 259"/>
                <a:gd name="T13" fmla="*/ 0 h 229"/>
                <a:gd name="T14" fmla="*/ 1362 w 259"/>
                <a:gd name="T15" fmla="*/ 404 h 229"/>
                <a:gd name="T16" fmla="*/ 2042 w 259"/>
                <a:gd name="T17" fmla="*/ 751 h 229"/>
                <a:gd name="T18" fmla="*/ 1804 w 259"/>
                <a:gd name="T19" fmla="*/ 957 h 229"/>
                <a:gd name="T20" fmla="*/ 2018 w 259"/>
                <a:gd name="T21" fmla="*/ 1002 h 229"/>
                <a:gd name="T22" fmla="*/ 2270 w 259"/>
                <a:gd name="T23" fmla="*/ 1262 h 229"/>
                <a:gd name="T24" fmla="*/ 3082 w 259"/>
                <a:gd name="T25" fmla="*/ 1406 h 229"/>
                <a:gd name="T26" fmla="*/ 2447 w 259"/>
                <a:gd name="T27" fmla="*/ 1816 h 229"/>
                <a:gd name="T28" fmla="*/ 1814 w 259"/>
                <a:gd name="T29" fmla="*/ 1968 h 229"/>
                <a:gd name="T30" fmla="*/ 1230 w 259"/>
                <a:gd name="T31" fmla="*/ 2040 h 229"/>
                <a:gd name="T32" fmla="*/ 584 w 259"/>
                <a:gd name="T33" fmla="*/ 1879 h 229"/>
                <a:gd name="T34" fmla="*/ 359 w 259"/>
                <a:gd name="T35" fmla="*/ 1582 h 229"/>
                <a:gd name="T36" fmla="*/ 0 w 259"/>
                <a:gd name="T37" fmla="*/ 1424 h 229"/>
                <a:gd name="T38" fmla="*/ 0 w 259"/>
                <a:gd name="T39" fmla="*/ 1424 h 22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59"/>
                <a:gd name="T61" fmla="*/ 0 h 229"/>
                <a:gd name="T62" fmla="*/ 259 w 259"/>
                <a:gd name="T63" fmla="*/ 229 h 22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59" h="229">
                  <a:moveTo>
                    <a:pt x="0" y="159"/>
                  </a:moveTo>
                  <a:lnTo>
                    <a:pt x="0" y="159"/>
                  </a:lnTo>
                  <a:lnTo>
                    <a:pt x="20" y="146"/>
                  </a:lnTo>
                  <a:lnTo>
                    <a:pt x="22" y="119"/>
                  </a:lnTo>
                  <a:lnTo>
                    <a:pt x="56" y="81"/>
                  </a:lnTo>
                  <a:lnTo>
                    <a:pt x="69" y="14"/>
                  </a:lnTo>
                  <a:lnTo>
                    <a:pt x="95" y="0"/>
                  </a:lnTo>
                  <a:lnTo>
                    <a:pt x="114" y="45"/>
                  </a:lnTo>
                  <a:lnTo>
                    <a:pt x="171" y="84"/>
                  </a:lnTo>
                  <a:lnTo>
                    <a:pt x="151" y="107"/>
                  </a:lnTo>
                  <a:lnTo>
                    <a:pt x="169" y="112"/>
                  </a:lnTo>
                  <a:lnTo>
                    <a:pt x="190" y="141"/>
                  </a:lnTo>
                  <a:lnTo>
                    <a:pt x="258" y="157"/>
                  </a:lnTo>
                  <a:lnTo>
                    <a:pt x="205" y="203"/>
                  </a:lnTo>
                  <a:lnTo>
                    <a:pt x="152" y="220"/>
                  </a:lnTo>
                  <a:lnTo>
                    <a:pt x="103" y="228"/>
                  </a:lnTo>
                  <a:lnTo>
                    <a:pt x="49" y="210"/>
                  </a:lnTo>
                  <a:lnTo>
                    <a:pt x="30" y="177"/>
                  </a:lnTo>
                  <a:lnTo>
                    <a:pt x="0" y="159"/>
                  </a:lnTo>
                </a:path>
              </a:pathLst>
            </a:custGeom>
            <a:solidFill>
              <a:srgbClr val="FFFFFF"/>
            </a:solidFill>
            <a:ln w="18415">
              <a:solidFill>
                <a:srgbClr val="777777"/>
              </a:solidFill>
              <a:round/>
              <a:headEnd/>
              <a:tailEnd/>
            </a:ln>
          </p:spPr>
          <p:txBody>
            <a:bodyPr/>
            <a:lstStyle/>
            <a:p>
              <a:pPr defTabSz="685720">
                <a:defRPr/>
              </a:pPr>
              <a:endParaRPr lang="en-US" sz="1350" kern="0">
                <a:solidFill>
                  <a:srgbClr val="000000"/>
                </a:solidFill>
              </a:endParaRPr>
            </a:p>
          </p:txBody>
        </p:sp>
        <p:sp>
          <p:nvSpPr>
            <p:cNvPr id="95" name="Freeform 17">
              <a:extLst>
                <a:ext uri="{FF2B5EF4-FFF2-40B4-BE49-F238E27FC236}">
                  <a16:creationId xmlns:a16="http://schemas.microsoft.com/office/drawing/2014/main" id="{4A9EBBA7-07AD-46A6-9A4B-0AFAA5CB5423}"/>
                </a:ext>
              </a:extLst>
            </p:cNvPr>
            <p:cNvSpPr>
              <a:spLocks noChangeAspect="1"/>
            </p:cNvSpPr>
            <p:nvPr/>
          </p:nvSpPr>
          <p:spPr bwMode="gray">
            <a:xfrm>
              <a:off x="4364" y="2113"/>
              <a:ext cx="89" cy="89"/>
            </a:xfrm>
            <a:custGeom>
              <a:avLst/>
              <a:gdLst>
                <a:gd name="T0" fmla="*/ 0 w 26"/>
                <a:gd name="T1" fmla="*/ 202 h 30"/>
                <a:gd name="T2" fmla="*/ 0 w 26"/>
                <a:gd name="T3" fmla="*/ 202 h 30"/>
                <a:gd name="T4" fmla="*/ 199 w 26"/>
                <a:gd name="T5" fmla="*/ 255 h 30"/>
                <a:gd name="T6" fmla="*/ 294 w 26"/>
                <a:gd name="T7" fmla="*/ 175 h 30"/>
                <a:gd name="T8" fmla="*/ 130 w 26"/>
                <a:gd name="T9" fmla="*/ 157 h 30"/>
                <a:gd name="T10" fmla="*/ 294 w 26"/>
                <a:gd name="T11" fmla="*/ 98 h 30"/>
                <a:gd name="T12" fmla="*/ 223 w 26"/>
                <a:gd name="T13" fmla="*/ 0 h 30"/>
                <a:gd name="T14" fmla="*/ 0 w 26"/>
                <a:gd name="T15" fmla="*/ 202 h 30"/>
                <a:gd name="T16" fmla="*/ 0 w 26"/>
                <a:gd name="T17" fmla="*/ 202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
                <a:gd name="T28" fmla="*/ 0 h 30"/>
                <a:gd name="T29" fmla="*/ 26 w 26"/>
                <a:gd name="T30" fmla="*/ 30 h 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 h="30">
                  <a:moveTo>
                    <a:pt x="0" y="23"/>
                  </a:moveTo>
                  <a:lnTo>
                    <a:pt x="0" y="23"/>
                  </a:lnTo>
                  <a:lnTo>
                    <a:pt x="17" y="29"/>
                  </a:lnTo>
                  <a:lnTo>
                    <a:pt x="25" y="20"/>
                  </a:lnTo>
                  <a:lnTo>
                    <a:pt x="11" y="18"/>
                  </a:lnTo>
                  <a:lnTo>
                    <a:pt x="25" y="11"/>
                  </a:lnTo>
                  <a:lnTo>
                    <a:pt x="19" y="0"/>
                  </a:lnTo>
                  <a:lnTo>
                    <a:pt x="0" y="23"/>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96" name="Freeform 18">
              <a:extLst>
                <a:ext uri="{FF2B5EF4-FFF2-40B4-BE49-F238E27FC236}">
                  <a16:creationId xmlns:a16="http://schemas.microsoft.com/office/drawing/2014/main" id="{278B0B53-7B4A-4D80-B72E-C206DB993BB2}"/>
                </a:ext>
              </a:extLst>
            </p:cNvPr>
            <p:cNvSpPr>
              <a:spLocks noChangeAspect="1"/>
            </p:cNvSpPr>
            <p:nvPr/>
          </p:nvSpPr>
          <p:spPr bwMode="gray">
            <a:xfrm>
              <a:off x="2418" y="2603"/>
              <a:ext cx="324" cy="289"/>
            </a:xfrm>
            <a:custGeom>
              <a:avLst/>
              <a:gdLst>
                <a:gd name="T0" fmla="*/ 0 w 94"/>
                <a:gd name="T1" fmla="*/ 399 h 97"/>
                <a:gd name="T2" fmla="*/ 0 w 94"/>
                <a:gd name="T3" fmla="*/ 399 h 97"/>
                <a:gd name="T4" fmla="*/ 107 w 94"/>
                <a:gd name="T5" fmla="*/ 265 h 97"/>
                <a:gd name="T6" fmla="*/ 190 w 94"/>
                <a:gd name="T7" fmla="*/ 283 h 97"/>
                <a:gd name="T8" fmla="*/ 141 w 94"/>
                <a:gd name="T9" fmla="*/ 170 h 97"/>
                <a:gd name="T10" fmla="*/ 510 w 94"/>
                <a:gd name="T11" fmla="*/ 152 h 97"/>
                <a:gd name="T12" fmla="*/ 510 w 94"/>
                <a:gd name="T13" fmla="*/ 0 h 97"/>
                <a:gd name="T14" fmla="*/ 903 w 94"/>
                <a:gd name="T15" fmla="*/ 9 h 97"/>
                <a:gd name="T16" fmla="*/ 893 w 94"/>
                <a:gd name="T17" fmla="*/ 134 h 97"/>
                <a:gd name="T18" fmla="*/ 1106 w 94"/>
                <a:gd name="T19" fmla="*/ 143 h 97"/>
                <a:gd name="T20" fmla="*/ 1034 w 94"/>
                <a:gd name="T21" fmla="*/ 623 h 97"/>
                <a:gd name="T22" fmla="*/ 772 w 94"/>
                <a:gd name="T23" fmla="*/ 569 h 97"/>
                <a:gd name="T24" fmla="*/ 476 w 94"/>
                <a:gd name="T25" fmla="*/ 852 h 97"/>
                <a:gd name="T26" fmla="*/ 0 w 94"/>
                <a:gd name="T27" fmla="*/ 399 h 97"/>
                <a:gd name="T28" fmla="*/ 0 w 94"/>
                <a:gd name="T29" fmla="*/ 399 h 9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4"/>
                <a:gd name="T46" fmla="*/ 0 h 97"/>
                <a:gd name="T47" fmla="*/ 94 w 94"/>
                <a:gd name="T48" fmla="*/ 97 h 9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4" h="97">
                  <a:moveTo>
                    <a:pt x="0" y="45"/>
                  </a:moveTo>
                  <a:lnTo>
                    <a:pt x="0" y="45"/>
                  </a:lnTo>
                  <a:lnTo>
                    <a:pt x="9" y="30"/>
                  </a:lnTo>
                  <a:lnTo>
                    <a:pt x="16" y="32"/>
                  </a:lnTo>
                  <a:lnTo>
                    <a:pt x="12" y="19"/>
                  </a:lnTo>
                  <a:lnTo>
                    <a:pt x="43" y="17"/>
                  </a:lnTo>
                  <a:lnTo>
                    <a:pt x="43" y="0"/>
                  </a:lnTo>
                  <a:lnTo>
                    <a:pt x="76" y="1"/>
                  </a:lnTo>
                  <a:lnTo>
                    <a:pt x="75" y="15"/>
                  </a:lnTo>
                  <a:lnTo>
                    <a:pt x="93" y="16"/>
                  </a:lnTo>
                  <a:lnTo>
                    <a:pt x="87" y="70"/>
                  </a:lnTo>
                  <a:lnTo>
                    <a:pt x="65" y="64"/>
                  </a:lnTo>
                  <a:lnTo>
                    <a:pt x="40" y="96"/>
                  </a:lnTo>
                  <a:lnTo>
                    <a:pt x="0" y="45"/>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97" name="Freeform 19">
              <a:extLst>
                <a:ext uri="{FF2B5EF4-FFF2-40B4-BE49-F238E27FC236}">
                  <a16:creationId xmlns:a16="http://schemas.microsoft.com/office/drawing/2014/main" id="{D1E3D927-57B0-471B-91D9-5558616D2387}"/>
                </a:ext>
              </a:extLst>
            </p:cNvPr>
            <p:cNvSpPr>
              <a:spLocks noChangeAspect="1"/>
            </p:cNvSpPr>
            <p:nvPr/>
          </p:nvSpPr>
          <p:spPr bwMode="gray">
            <a:xfrm>
              <a:off x="917" y="2070"/>
              <a:ext cx="184" cy="57"/>
            </a:xfrm>
            <a:custGeom>
              <a:avLst/>
              <a:gdLst>
                <a:gd name="T0" fmla="*/ 0 w 53"/>
                <a:gd name="T1" fmla="*/ 162 h 19"/>
                <a:gd name="T2" fmla="*/ 0 w 53"/>
                <a:gd name="T3" fmla="*/ 162 h 19"/>
                <a:gd name="T4" fmla="*/ 24 w 53"/>
                <a:gd name="T5" fmla="*/ 0 h 19"/>
                <a:gd name="T6" fmla="*/ 628 w 53"/>
                <a:gd name="T7" fmla="*/ 54 h 19"/>
                <a:gd name="T8" fmla="*/ 0 w 53"/>
                <a:gd name="T9" fmla="*/ 162 h 19"/>
                <a:gd name="T10" fmla="*/ 0 w 53"/>
                <a:gd name="T11" fmla="*/ 162 h 19"/>
                <a:gd name="T12" fmla="*/ 0 60000 65536"/>
                <a:gd name="T13" fmla="*/ 0 60000 65536"/>
                <a:gd name="T14" fmla="*/ 0 60000 65536"/>
                <a:gd name="T15" fmla="*/ 0 60000 65536"/>
                <a:gd name="T16" fmla="*/ 0 60000 65536"/>
                <a:gd name="T17" fmla="*/ 0 60000 65536"/>
                <a:gd name="T18" fmla="*/ 0 w 53"/>
                <a:gd name="T19" fmla="*/ 0 h 19"/>
                <a:gd name="T20" fmla="*/ 53 w 5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53" h="19">
                  <a:moveTo>
                    <a:pt x="0" y="18"/>
                  </a:moveTo>
                  <a:lnTo>
                    <a:pt x="0" y="18"/>
                  </a:lnTo>
                  <a:lnTo>
                    <a:pt x="2" y="0"/>
                  </a:lnTo>
                  <a:lnTo>
                    <a:pt x="52" y="6"/>
                  </a:lnTo>
                  <a:lnTo>
                    <a:pt x="0" y="18"/>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98" name="Freeform 20">
              <a:extLst>
                <a:ext uri="{FF2B5EF4-FFF2-40B4-BE49-F238E27FC236}">
                  <a16:creationId xmlns:a16="http://schemas.microsoft.com/office/drawing/2014/main" id="{578A1D0F-8EC2-4A0A-A470-7DECB7BEDF81}"/>
                </a:ext>
              </a:extLst>
            </p:cNvPr>
            <p:cNvSpPr>
              <a:spLocks noChangeAspect="1"/>
            </p:cNvSpPr>
            <p:nvPr/>
          </p:nvSpPr>
          <p:spPr bwMode="gray">
            <a:xfrm>
              <a:off x="1723" y="2184"/>
              <a:ext cx="259" cy="305"/>
            </a:xfrm>
            <a:custGeom>
              <a:avLst/>
              <a:gdLst>
                <a:gd name="T0" fmla="*/ 0 w 75"/>
                <a:gd name="T1" fmla="*/ 849 h 102"/>
                <a:gd name="T2" fmla="*/ 0 w 75"/>
                <a:gd name="T3" fmla="*/ 849 h 102"/>
                <a:gd name="T4" fmla="*/ 83 w 75"/>
                <a:gd name="T5" fmla="*/ 224 h 102"/>
                <a:gd name="T6" fmla="*/ 48 w 75"/>
                <a:gd name="T7" fmla="*/ 36 h 102"/>
                <a:gd name="T8" fmla="*/ 597 w 75"/>
                <a:gd name="T9" fmla="*/ 0 h 102"/>
                <a:gd name="T10" fmla="*/ 884 w 75"/>
                <a:gd name="T11" fmla="*/ 715 h 102"/>
                <a:gd name="T12" fmla="*/ 228 w 75"/>
                <a:gd name="T13" fmla="*/ 903 h 102"/>
                <a:gd name="T14" fmla="*/ 0 w 75"/>
                <a:gd name="T15" fmla="*/ 849 h 102"/>
                <a:gd name="T16" fmla="*/ 0 w 75"/>
                <a:gd name="T17" fmla="*/ 849 h 1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5"/>
                <a:gd name="T28" fmla="*/ 0 h 102"/>
                <a:gd name="T29" fmla="*/ 75 w 75"/>
                <a:gd name="T30" fmla="*/ 102 h 1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5" h="102">
                  <a:moveTo>
                    <a:pt x="0" y="95"/>
                  </a:moveTo>
                  <a:lnTo>
                    <a:pt x="0" y="95"/>
                  </a:lnTo>
                  <a:lnTo>
                    <a:pt x="7" y="25"/>
                  </a:lnTo>
                  <a:lnTo>
                    <a:pt x="4" y="4"/>
                  </a:lnTo>
                  <a:lnTo>
                    <a:pt x="50" y="0"/>
                  </a:lnTo>
                  <a:lnTo>
                    <a:pt x="74" y="80"/>
                  </a:lnTo>
                  <a:lnTo>
                    <a:pt x="19" y="101"/>
                  </a:lnTo>
                  <a:lnTo>
                    <a:pt x="0" y="95"/>
                  </a:lnTo>
                </a:path>
              </a:pathLst>
            </a:custGeom>
            <a:solidFill>
              <a:srgbClr val="FFFFFF"/>
            </a:solidFill>
            <a:ln w="18415">
              <a:solidFill>
                <a:srgbClr val="777777"/>
              </a:solidFill>
              <a:round/>
              <a:headEnd/>
              <a:tailEnd/>
            </a:ln>
          </p:spPr>
          <p:txBody>
            <a:bodyPr/>
            <a:lstStyle/>
            <a:p>
              <a:pPr defTabSz="685720">
                <a:defRPr/>
              </a:pPr>
              <a:endParaRPr lang="en-US" sz="1350" kern="0">
                <a:solidFill>
                  <a:srgbClr val="000000"/>
                </a:solidFill>
              </a:endParaRPr>
            </a:p>
          </p:txBody>
        </p:sp>
        <p:sp>
          <p:nvSpPr>
            <p:cNvPr id="99" name="Freeform 21">
              <a:extLst>
                <a:ext uri="{FF2B5EF4-FFF2-40B4-BE49-F238E27FC236}">
                  <a16:creationId xmlns:a16="http://schemas.microsoft.com/office/drawing/2014/main" id="{E3F07CF1-6B98-4CC9-8BCA-8DA28C8F311B}"/>
                </a:ext>
              </a:extLst>
            </p:cNvPr>
            <p:cNvSpPr>
              <a:spLocks noChangeAspect="1"/>
            </p:cNvSpPr>
            <p:nvPr/>
          </p:nvSpPr>
          <p:spPr bwMode="gray">
            <a:xfrm>
              <a:off x="1028" y="2113"/>
              <a:ext cx="432" cy="253"/>
            </a:xfrm>
            <a:custGeom>
              <a:avLst/>
              <a:gdLst>
                <a:gd name="T0" fmla="*/ 0 w 125"/>
                <a:gd name="T1" fmla="*/ 247 h 85"/>
                <a:gd name="T2" fmla="*/ 0 w 125"/>
                <a:gd name="T3" fmla="*/ 247 h 85"/>
                <a:gd name="T4" fmla="*/ 238 w 125"/>
                <a:gd name="T5" fmla="*/ 134 h 85"/>
                <a:gd name="T6" fmla="*/ 252 w 125"/>
                <a:gd name="T7" fmla="*/ 0 h 85"/>
                <a:gd name="T8" fmla="*/ 729 w 125"/>
                <a:gd name="T9" fmla="*/ 27 h 85"/>
                <a:gd name="T10" fmla="*/ 861 w 125"/>
                <a:gd name="T11" fmla="*/ 98 h 85"/>
                <a:gd name="T12" fmla="*/ 1206 w 125"/>
                <a:gd name="T13" fmla="*/ 18 h 85"/>
                <a:gd name="T14" fmla="*/ 1410 w 125"/>
                <a:gd name="T15" fmla="*/ 345 h 85"/>
                <a:gd name="T16" fmla="*/ 1483 w 125"/>
                <a:gd name="T17" fmla="*/ 601 h 85"/>
                <a:gd name="T18" fmla="*/ 1337 w 125"/>
                <a:gd name="T19" fmla="*/ 583 h 85"/>
                <a:gd name="T20" fmla="*/ 1313 w 125"/>
                <a:gd name="T21" fmla="*/ 717 h 85"/>
                <a:gd name="T22" fmla="*/ 1085 w 125"/>
                <a:gd name="T23" fmla="*/ 744 h 85"/>
                <a:gd name="T24" fmla="*/ 1085 w 125"/>
                <a:gd name="T25" fmla="*/ 601 h 85"/>
                <a:gd name="T26" fmla="*/ 954 w 125"/>
                <a:gd name="T27" fmla="*/ 592 h 85"/>
                <a:gd name="T28" fmla="*/ 764 w 125"/>
                <a:gd name="T29" fmla="*/ 381 h 85"/>
                <a:gd name="T30" fmla="*/ 346 w 125"/>
                <a:gd name="T31" fmla="*/ 506 h 85"/>
                <a:gd name="T32" fmla="*/ 0 w 125"/>
                <a:gd name="T33" fmla="*/ 247 h 85"/>
                <a:gd name="T34" fmla="*/ 0 w 125"/>
                <a:gd name="T35" fmla="*/ 247 h 8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5"/>
                <a:gd name="T55" fmla="*/ 0 h 85"/>
                <a:gd name="T56" fmla="*/ 125 w 125"/>
                <a:gd name="T57" fmla="*/ 85 h 8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5" h="85">
                  <a:moveTo>
                    <a:pt x="0" y="28"/>
                  </a:moveTo>
                  <a:lnTo>
                    <a:pt x="0" y="28"/>
                  </a:lnTo>
                  <a:lnTo>
                    <a:pt x="20" y="15"/>
                  </a:lnTo>
                  <a:lnTo>
                    <a:pt x="21" y="0"/>
                  </a:lnTo>
                  <a:lnTo>
                    <a:pt x="61" y="3"/>
                  </a:lnTo>
                  <a:lnTo>
                    <a:pt x="72" y="11"/>
                  </a:lnTo>
                  <a:lnTo>
                    <a:pt x="101" y="2"/>
                  </a:lnTo>
                  <a:lnTo>
                    <a:pt x="118" y="39"/>
                  </a:lnTo>
                  <a:lnTo>
                    <a:pt x="124" y="68"/>
                  </a:lnTo>
                  <a:lnTo>
                    <a:pt x="112" y="66"/>
                  </a:lnTo>
                  <a:lnTo>
                    <a:pt x="110" y="81"/>
                  </a:lnTo>
                  <a:lnTo>
                    <a:pt x="91" y="84"/>
                  </a:lnTo>
                  <a:lnTo>
                    <a:pt x="91" y="68"/>
                  </a:lnTo>
                  <a:lnTo>
                    <a:pt x="80" y="67"/>
                  </a:lnTo>
                  <a:lnTo>
                    <a:pt x="64" y="43"/>
                  </a:lnTo>
                  <a:lnTo>
                    <a:pt x="29" y="57"/>
                  </a:lnTo>
                  <a:lnTo>
                    <a:pt x="0" y="28"/>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100" name="Freeform 22">
              <a:extLst>
                <a:ext uri="{FF2B5EF4-FFF2-40B4-BE49-F238E27FC236}">
                  <a16:creationId xmlns:a16="http://schemas.microsoft.com/office/drawing/2014/main" id="{7303860E-7909-44F8-8E60-B4CC481F93C6}"/>
                </a:ext>
              </a:extLst>
            </p:cNvPr>
            <p:cNvSpPr>
              <a:spLocks noChangeAspect="1"/>
            </p:cNvSpPr>
            <p:nvPr/>
          </p:nvSpPr>
          <p:spPr bwMode="gray">
            <a:xfrm>
              <a:off x="3900" y="1111"/>
              <a:ext cx="101" cy="197"/>
            </a:xfrm>
            <a:custGeom>
              <a:avLst/>
              <a:gdLst>
                <a:gd name="T0" fmla="*/ 0 w 29"/>
                <a:gd name="T1" fmla="*/ 287 h 66"/>
                <a:gd name="T2" fmla="*/ 0 w 29"/>
                <a:gd name="T3" fmla="*/ 287 h 66"/>
                <a:gd name="T4" fmla="*/ 171 w 29"/>
                <a:gd name="T5" fmla="*/ 579 h 66"/>
                <a:gd name="T6" fmla="*/ 195 w 29"/>
                <a:gd name="T7" fmla="*/ 561 h 66"/>
                <a:gd name="T8" fmla="*/ 293 w 29"/>
                <a:gd name="T9" fmla="*/ 260 h 66"/>
                <a:gd name="T10" fmla="*/ 171 w 29"/>
                <a:gd name="T11" fmla="*/ 278 h 66"/>
                <a:gd name="T12" fmla="*/ 195 w 29"/>
                <a:gd name="T13" fmla="*/ 143 h 66"/>
                <a:gd name="T14" fmla="*/ 303 w 29"/>
                <a:gd name="T15" fmla="*/ 81 h 66"/>
                <a:gd name="T16" fmla="*/ 341 w 29"/>
                <a:gd name="T17" fmla="*/ 0 h 66"/>
                <a:gd name="T18" fmla="*/ 219 w 29"/>
                <a:gd name="T19" fmla="*/ 9 h 66"/>
                <a:gd name="T20" fmla="*/ 0 w 29"/>
                <a:gd name="T21" fmla="*/ 287 h 66"/>
                <a:gd name="T22" fmla="*/ 0 w 29"/>
                <a:gd name="T23" fmla="*/ 287 h 6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9"/>
                <a:gd name="T37" fmla="*/ 0 h 66"/>
                <a:gd name="T38" fmla="*/ 29 w 29"/>
                <a:gd name="T39" fmla="*/ 66 h 6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9" h="66">
                  <a:moveTo>
                    <a:pt x="0" y="32"/>
                  </a:moveTo>
                  <a:lnTo>
                    <a:pt x="0" y="32"/>
                  </a:lnTo>
                  <a:lnTo>
                    <a:pt x="14" y="65"/>
                  </a:lnTo>
                  <a:lnTo>
                    <a:pt x="16" y="63"/>
                  </a:lnTo>
                  <a:lnTo>
                    <a:pt x="24" y="29"/>
                  </a:lnTo>
                  <a:lnTo>
                    <a:pt x="14" y="31"/>
                  </a:lnTo>
                  <a:lnTo>
                    <a:pt x="16" y="16"/>
                  </a:lnTo>
                  <a:lnTo>
                    <a:pt x="25" y="9"/>
                  </a:lnTo>
                  <a:lnTo>
                    <a:pt x="28" y="0"/>
                  </a:lnTo>
                  <a:lnTo>
                    <a:pt x="18" y="1"/>
                  </a:lnTo>
                  <a:lnTo>
                    <a:pt x="0" y="32"/>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101" name="Freeform 23">
              <a:extLst>
                <a:ext uri="{FF2B5EF4-FFF2-40B4-BE49-F238E27FC236}">
                  <a16:creationId xmlns:a16="http://schemas.microsoft.com/office/drawing/2014/main" id="{DAB6255C-A052-494D-86F8-B862D6CFAF6E}"/>
                </a:ext>
              </a:extLst>
            </p:cNvPr>
            <p:cNvSpPr>
              <a:spLocks noChangeAspect="1"/>
            </p:cNvSpPr>
            <p:nvPr/>
          </p:nvSpPr>
          <p:spPr bwMode="gray">
            <a:xfrm>
              <a:off x="1411" y="2205"/>
              <a:ext cx="343" cy="299"/>
            </a:xfrm>
            <a:custGeom>
              <a:avLst/>
              <a:gdLst>
                <a:gd name="T0" fmla="*/ 0 w 99"/>
                <a:gd name="T1" fmla="*/ 571 h 100"/>
                <a:gd name="T2" fmla="*/ 0 w 99"/>
                <a:gd name="T3" fmla="*/ 571 h 100"/>
                <a:gd name="T4" fmla="*/ 10 w 99"/>
                <a:gd name="T5" fmla="*/ 449 h 100"/>
                <a:gd name="T6" fmla="*/ 35 w 99"/>
                <a:gd name="T7" fmla="*/ 314 h 100"/>
                <a:gd name="T8" fmla="*/ 170 w 99"/>
                <a:gd name="T9" fmla="*/ 332 h 100"/>
                <a:gd name="T10" fmla="*/ 97 w 99"/>
                <a:gd name="T11" fmla="*/ 72 h 100"/>
                <a:gd name="T12" fmla="*/ 443 w 99"/>
                <a:gd name="T13" fmla="*/ 0 h 100"/>
                <a:gd name="T14" fmla="*/ 662 w 99"/>
                <a:gd name="T15" fmla="*/ 54 h 100"/>
                <a:gd name="T16" fmla="*/ 755 w 99"/>
                <a:gd name="T17" fmla="*/ 135 h 100"/>
                <a:gd name="T18" fmla="*/ 1178 w 99"/>
                <a:gd name="T19" fmla="*/ 161 h 100"/>
                <a:gd name="T20" fmla="*/ 1081 w 99"/>
                <a:gd name="T21" fmla="*/ 786 h 100"/>
                <a:gd name="T22" fmla="*/ 180 w 99"/>
                <a:gd name="T23" fmla="*/ 885 h 100"/>
                <a:gd name="T24" fmla="*/ 204 w 99"/>
                <a:gd name="T25" fmla="*/ 679 h 100"/>
                <a:gd name="T26" fmla="*/ 0 w 99"/>
                <a:gd name="T27" fmla="*/ 571 h 100"/>
                <a:gd name="T28" fmla="*/ 0 w 99"/>
                <a:gd name="T29" fmla="*/ 571 h 1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9"/>
                <a:gd name="T46" fmla="*/ 0 h 100"/>
                <a:gd name="T47" fmla="*/ 99 w 99"/>
                <a:gd name="T48" fmla="*/ 100 h 10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9" h="100">
                  <a:moveTo>
                    <a:pt x="0" y="64"/>
                  </a:moveTo>
                  <a:lnTo>
                    <a:pt x="0" y="64"/>
                  </a:lnTo>
                  <a:lnTo>
                    <a:pt x="1" y="50"/>
                  </a:lnTo>
                  <a:lnTo>
                    <a:pt x="3" y="35"/>
                  </a:lnTo>
                  <a:lnTo>
                    <a:pt x="14" y="37"/>
                  </a:lnTo>
                  <a:lnTo>
                    <a:pt x="8" y="8"/>
                  </a:lnTo>
                  <a:lnTo>
                    <a:pt x="37" y="0"/>
                  </a:lnTo>
                  <a:lnTo>
                    <a:pt x="55" y="6"/>
                  </a:lnTo>
                  <a:lnTo>
                    <a:pt x="63" y="15"/>
                  </a:lnTo>
                  <a:lnTo>
                    <a:pt x="98" y="18"/>
                  </a:lnTo>
                  <a:lnTo>
                    <a:pt x="90" y="88"/>
                  </a:lnTo>
                  <a:lnTo>
                    <a:pt x="15" y="99"/>
                  </a:lnTo>
                  <a:lnTo>
                    <a:pt x="17" y="76"/>
                  </a:lnTo>
                  <a:lnTo>
                    <a:pt x="0" y="64"/>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102" name="Freeform 24">
              <a:extLst>
                <a:ext uri="{FF2B5EF4-FFF2-40B4-BE49-F238E27FC236}">
                  <a16:creationId xmlns:a16="http://schemas.microsoft.com/office/drawing/2014/main" id="{49B496B8-31E3-48F8-948A-ADAC248C1BE2}"/>
                </a:ext>
              </a:extLst>
            </p:cNvPr>
            <p:cNvSpPr>
              <a:spLocks noChangeAspect="1"/>
            </p:cNvSpPr>
            <p:nvPr/>
          </p:nvSpPr>
          <p:spPr bwMode="gray">
            <a:xfrm>
              <a:off x="3900" y="2491"/>
              <a:ext cx="470" cy="431"/>
            </a:xfrm>
            <a:custGeom>
              <a:avLst/>
              <a:gdLst>
                <a:gd name="T0" fmla="*/ 0 w 136"/>
                <a:gd name="T1" fmla="*/ 81 h 144"/>
                <a:gd name="T2" fmla="*/ 0 w 136"/>
                <a:gd name="T3" fmla="*/ 81 h 144"/>
                <a:gd name="T4" fmla="*/ 214 w 136"/>
                <a:gd name="T5" fmla="*/ 350 h 144"/>
                <a:gd name="T6" fmla="*/ 0 w 136"/>
                <a:gd name="T7" fmla="*/ 602 h 144"/>
                <a:gd name="T8" fmla="*/ 156 w 136"/>
                <a:gd name="T9" fmla="*/ 670 h 144"/>
                <a:gd name="T10" fmla="*/ 48 w 136"/>
                <a:gd name="T11" fmla="*/ 760 h 144"/>
                <a:gd name="T12" fmla="*/ 1099 w 136"/>
                <a:gd name="T13" fmla="*/ 1281 h 144"/>
                <a:gd name="T14" fmla="*/ 1541 w 136"/>
                <a:gd name="T15" fmla="*/ 859 h 144"/>
                <a:gd name="T16" fmla="*/ 1445 w 136"/>
                <a:gd name="T17" fmla="*/ 751 h 144"/>
                <a:gd name="T18" fmla="*/ 1445 w 136"/>
                <a:gd name="T19" fmla="*/ 233 h 144"/>
                <a:gd name="T20" fmla="*/ 1614 w 136"/>
                <a:gd name="T21" fmla="*/ 90 h 144"/>
                <a:gd name="T22" fmla="*/ 1016 w 136"/>
                <a:gd name="T23" fmla="*/ 153 h 144"/>
                <a:gd name="T24" fmla="*/ 370 w 136"/>
                <a:gd name="T25" fmla="*/ 0 h 144"/>
                <a:gd name="T26" fmla="*/ 0 w 136"/>
                <a:gd name="T27" fmla="*/ 81 h 144"/>
                <a:gd name="T28" fmla="*/ 0 w 136"/>
                <a:gd name="T29" fmla="*/ 81 h 14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6"/>
                <a:gd name="T46" fmla="*/ 0 h 144"/>
                <a:gd name="T47" fmla="*/ 136 w 136"/>
                <a:gd name="T48" fmla="*/ 144 h 14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6" h="144">
                  <a:moveTo>
                    <a:pt x="0" y="9"/>
                  </a:moveTo>
                  <a:lnTo>
                    <a:pt x="0" y="9"/>
                  </a:lnTo>
                  <a:lnTo>
                    <a:pt x="18" y="39"/>
                  </a:lnTo>
                  <a:lnTo>
                    <a:pt x="0" y="67"/>
                  </a:lnTo>
                  <a:lnTo>
                    <a:pt x="13" y="75"/>
                  </a:lnTo>
                  <a:lnTo>
                    <a:pt x="4" y="85"/>
                  </a:lnTo>
                  <a:lnTo>
                    <a:pt x="92" y="143"/>
                  </a:lnTo>
                  <a:lnTo>
                    <a:pt x="129" y="96"/>
                  </a:lnTo>
                  <a:lnTo>
                    <a:pt x="121" y="84"/>
                  </a:lnTo>
                  <a:lnTo>
                    <a:pt x="121" y="26"/>
                  </a:lnTo>
                  <a:lnTo>
                    <a:pt x="135" y="10"/>
                  </a:lnTo>
                  <a:lnTo>
                    <a:pt x="85" y="17"/>
                  </a:lnTo>
                  <a:lnTo>
                    <a:pt x="31" y="0"/>
                  </a:lnTo>
                  <a:lnTo>
                    <a:pt x="0" y="9"/>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103" name="Freeform 25">
              <a:extLst>
                <a:ext uri="{FF2B5EF4-FFF2-40B4-BE49-F238E27FC236}">
                  <a16:creationId xmlns:a16="http://schemas.microsoft.com/office/drawing/2014/main" id="{D9BA9931-4165-428F-9B37-1F629E4E8A75}"/>
                </a:ext>
              </a:extLst>
            </p:cNvPr>
            <p:cNvSpPr>
              <a:spLocks noChangeAspect="1"/>
            </p:cNvSpPr>
            <p:nvPr/>
          </p:nvSpPr>
          <p:spPr bwMode="gray">
            <a:xfrm>
              <a:off x="1238" y="2313"/>
              <a:ext cx="236" cy="191"/>
            </a:xfrm>
            <a:custGeom>
              <a:avLst/>
              <a:gdLst>
                <a:gd name="T0" fmla="*/ 0 w 68"/>
                <a:gd name="T1" fmla="*/ 206 h 64"/>
                <a:gd name="T2" fmla="*/ 0 w 68"/>
                <a:gd name="T3" fmla="*/ 206 h 64"/>
                <a:gd name="T4" fmla="*/ 239 w 68"/>
                <a:gd name="T5" fmla="*/ 0 h 64"/>
                <a:gd name="T6" fmla="*/ 375 w 68"/>
                <a:gd name="T7" fmla="*/ 9 h 64"/>
                <a:gd name="T8" fmla="*/ 375 w 68"/>
                <a:gd name="T9" fmla="*/ 143 h 64"/>
                <a:gd name="T10" fmla="*/ 604 w 68"/>
                <a:gd name="T11" fmla="*/ 125 h 64"/>
                <a:gd name="T12" fmla="*/ 590 w 68"/>
                <a:gd name="T13" fmla="*/ 251 h 64"/>
                <a:gd name="T14" fmla="*/ 809 w 68"/>
                <a:gd name="T15" fmla="*/ 355 h 64"/>
                <a:gd name="T16" fmla="*/ 770 w 68"/>
                <a:gd name="T17" fmla="*/ 561 h 64"/>
                <a:gd name="T18" fmla="*/ 0 w 68"/>
                <a:gd name="T19" fmla="*/ 206 h 64"/>
                <a:gd name="T20" fmla="*/ 0 w 68"/>
                <a:gd name="T21" fmla="*/ 206 h 6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8"/>
                <a:gd name="T34" fmla="*/ 0 h 64"/>
                <a:gd name="T35" fmla="*/ 68 w 68"/>
                <a:gd name="T36" fmla="*/ 64 h 6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8" h="64">
                  <a:moveTo>
                    <a:pt x="0" y="23"/>
                  </a:moveTo>
                  <a:lnTo>
                    <a:pt x="0" y="23"/>
                  </a:lnTo>
                  <a:lnTo>
                    <a:pt x="20" y="0"/>
                  </a:lnTo>
                  <a:lnTo>
                    <a:pt x="31" y="1"/>
                  </a:lnTo>
                  <a:lnTo>
                    <a:pt x="31" y="16"/>
                  </a:lnTo>
                  <a:lnTo>
                    <a:pt x="50" y="14"/>
                  </a:lnTo>
                  <a:lnTo>
                    <a:pt x="49" y="28"/>
                  </a:lnTo>
                  <a:lnTo>
                    <a:pt x="67" y="40"/>
                  </a:lnTo>
                  <a:lnTo>
                    <a:pt x="64" y="63"/>
                  </a:lnTo>
                  <a:lnTo>
                    <a:pt x="0" y="23"/>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104" name="Freeform 26">
              <a:extLst>
                <a:ext uri="{FF2B5EF4-FFF2-40B4-BE49-F238E27FC236}">
                  <a16:creationId xmlns:a16="http://schemas.microsoft.com/office/drawing/2014/main" id="{7A65B5A2-1B31-47E5-8F64-4A0A568B312C}"/>
                </a:ext>
              </a:extLst>
            </p:cNvPr>
            <p:cNvSpPr>
              <a:spLocks noChangeAspect="1"/>
            </p:cNvSpPr>
            <p:nvPr/>
          </p:nvSpPr>
          <p:spPr bwMode="gray">
            <a:xfrm>
              <a:off x="2451" y="1114"/>
              <a:ext cx="930" cy="678"/>
            </a:xfrm>
            <a:custGeom>
              <a:avLst/>
              <a:gdLst>
                <a:gd name="T0" fmla="*/ 0 w 269"/>
                <a:gd name="T1" fmla="*/ 1051 h 227"/>
                <a:gd name="T2" fmla="*/ 0 w 269"/>
                <a:gd name="T3" fmla="*/ 1051 h 227"/>
                <a:gd name="T4" fmla="*/ 10 w 269"/>
                <a:gd name="T5" fmla="*/ 436 h 227"/>
                <a:gd name="T6" fmla="*/ 408 w 269"/>
                <a:gd name="T7" fmla="*/ 0 h 227"/>
                <a:gd name="T8" fmla="*/ 1158 w 269"/>
                <a:gd name="T9" fmla="*/ 125 h 227"/>
                <a:gd name="T10" fmla="*/ 1314 w 269"/>
                <a:gd name="T11" fmla="*/ 269 h 227"/>
                <a:gd name="T12" fmla="*/ 1936 w 269"/>
                <a:gd name="T13" fmla="*/ 436 h 227"/>
                <a:gd name="T14" fmla="*/ 2140 w 269"/>
                <a:gd name="T15" fmla="*/ 373 h 227"/>
                <a:gd name="T16" fmla="*/ 2150 w 269"/>
                <a:gd name="T17" fmla="*/ 161 h 227"/>
                <a:gd name="T18" fmla="*/ 2354 w 269"/>
                <a:gd name="T19" fmla="*/ 54 h 227"/>
                <a:gd name="T20" fmla="*/ 3205 w 269"/>
                <a:gd name="T21" fmla="*/ 224 h 227"/>
                <a:gd name="T22" fmla="*/ 3084 w 269"/>
                <a:gd name="T23" fmla="*/ 463 h 227"/>
                <a:gd name="T24" fmla="*/ 3205 w 269"/>
                <a:gd name="T25" fmla="*/ 1643 h 227"/>
                <a:gd name="T26" fmla="*/ 3205 w 269"/>
                <a:gd name="T27" fmla="*/ 1926 h 227"/>
                <a:gd name="T28" fmla="*/ 3011 w 269"/>
                <a:gd name="T29" fmla="*/ 1935 h 227"/>
                <a:gd name="T30" fmla="*/ 3011 w 269"/>
                <a:gd name="T31" fmla="*/ 2016 h 227"/>
                <a:gd name="T32" fmla="*/ 1362 w 269"/>
                <a:gd name="T33" fmla="*/ 1446 h 227"/>
                <a:gd name="T34" fmla="*/ 1148 w 269"/>
                <a:gd name="T35" fmla="*/ 1499 h 227"/>
                <a:gd name="T36" fmla="*/ 477 w 269"/>
                <a:gd name="T37" fmla="*/ 1437 h 227"/>
                <a:gd name="T38" fmla="*/ 0 w 269"/>
                <a:gd name="T39" fmla="*/ 1051 h 227"/>
                <a:gd name="T40" fmla="*/ 0 w 269"/>
                <a:gd name="T41" fmla="*/ 1051 h 22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69"/>
                <a:gd name="T64" fmla="*/ 0 h 227"/>
                <a:gd name="T65" fmla="*/ 269 w 269"/>
                <a:gd name="T66" fmla="*/ 227 h 22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69" h="227">
                  <a:moveTo>
                    <a:pt x="0" y="118"/>
                  </a:moveTo>
                  <a:lnTo>
                    <a:pt x="0" y="118"/>
                  </a:lnTo>
                  <a:lnTo>
                    <a:pt x="1" y="49"/>
                  </a:lnTo>
                  <a:lnTo>
                    <a:pt x="34" y="0"/>
                  </a:lnTo>
                  <a:lnTo>
                    <a:pt x="97" y="14"/>
                  </a:lnTo>
                  <a:lnTo>
                    <a:pt x="110" y="30"/>
                  </a:lnTo>
                  <a:lnTo>
                    <a:pt x="162" y="49"/>
                  </a:lnTo>
                  <a:lnTo>
                    <a:pt x="179" y="42"/>
                  </a:lnTo>
                  <a:lnTo>
                    <a:pt x="180" y="18"/>
                  </a:lnTo>
                  <a:lnTo>
                    <a:pt x="197" y="6"/>
                  </a:lnTo>
                  <a:lnTo>
                    <a:pt x="268" y="25"/>
                  </a:lnTo>
                  <a:lnTo>
                    <a:pt x="258" y="52"/>
                  </a:lnTo>
                  <a:lnTo>
                    <a:pt x="268" y="184"/>
                  </a:lnTo>
                  <a:lnTo>
                    <a:pt x="268" y="216"/>
                  </a:lnTo>
                  <a:lnTo>
                    <a:pt x="252" y="217"/>
                  </a:lnTo>
                  <a:lnTo>
                    <a:pt x="252" y="226"/>
                  </a:lnTo>
                  <a:lnTo>
                    <a:pt x="114" y="162"/>
                  </a:lnTo>
                  <a:lnTo>
                    <a:pt x="96" y="168"/>
                  </a:lnTo>
                  <a:lnTo>
                    <a:pt x="40" y="161"/>
                  </a:lnTo>
                  <a:lnTo>
                    <a:pt x="0" y="118"/>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105" name="Freeform 27">
              <a:extLst>
                <a:ext uri="{FF2B5EF4-FFF2-40B4-BE49-F238E27FC236}">
                  <a16:creationId xmlns:a16="http://schemas.microsoft.com/office/drawing/2014/main" id="{B59E775D-B780-452F-8E10-D3B790503F36}"/>
                </a:ext>
              </a:extLst>
            </p:cNvPr>
            <p:cNvSpPr>
              <a:spLocks noChangeAspect="1"/>
            </p:cNvSpPr>
            <p:nvPr/>
          </p:nvSpPr>
          <p:spPr bwMode="gray">
            <a:xfrm>
              <a:off x="4437" y="3269"/>
              <a:ext cx="420" cy="649"/>
            </a:xfrm>
            <a:custGeom>
              <a:avLst/>
              <a:gdLst>
                <a:gd name="T0" fmla="*/ 0 w 122"/>
                <a:gd name="T1" fmla="*/ 1379 h 217"/>
                <a:gd name="T2" fmla="*/ 0 w 122"/>
                <a:gd name="T3" fmla="*/ 1379 h 217"/>
                <a:gd name="T4" fmla="*/ 117 w 122"/>
                <a:gd name="T5" fmla="*/ 1771 h 217"/>
                <a:gd name="T6" fmla="*/ 379 w 122"/>
                <a:gd name="T7" fmla="*/ 1932 h 217"/>
                <a:gd name="T8" fmla="*/ 830 w 122"/>
                <a:gd name="T9" fmla="*/ 1771 h 217"/>
                <a:gd name="T10" fmla="*/ 1339 w 122"/>
                <a:gd name="T11" fmla="*/ 449 h 217"/>
                <a:gd name="T12" fmla="*/ 1436 w 122"/>
                <a:gd name="T13" fmla="*/ 490 h 217"/>
                <a:gd name="T14" fmla="*/ 1198 w 122"/>
                <a:gd name="T15" fmla="*/ 0 h 217"/>
                <a:gd name="T16" fmla="*/ 947 w 122"/>
                <a:gd name="T17" fmla="*/ 197 h 217"/>
                <a:gd name="T18" fmla="*/ 960 w 122"/>
                <a:gd name="T19" fmla="*/ 359 h 217"/>
                <a:gd name="T20" fmla="*/ 640 w 122"/>
                <a:gd name="T21" fmla="*/ 499 h 217"/>
                <a:gd name="T22" fmla="*/ 248 w 122"/>
                <a:gd name="T23" fmla="*/ 571 h 217"/>
                <a:gd name="T24" fmla="*/ 141 w 122"/>
                <a:gd name="T25" fmla="*/ 751 h 217"/>
                <a:gd name="T26" fmla="*/ 248 w 122"/>
                <a:gd name="T27" fmla="*/ 1092 h 217"/>
                <a:gd name="T28" fmla="*/ 0 w 122"/>
                <a:gd name="T29" fmla="*/ 1379 h 217"/>
                <a:gd name="T30" fmla="*/ 0 w 122"/>
                <a:gd name="T31" fmla="*/ 1379 h 21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2"/>
                <a:gd name="T49" fmla="*/ 0 h 217"/>
                <a:gd name="T50" fmla="*/ 122 w 122"/>
                <a:gd name="T51" fmla="*/ 217 h 21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2" h="217">
                  <a:moveTo>
                    <a:pt x="0" y="154"/>
                  </a:moveTo>
                  <a:lnTo>
                    <a:pt x="0" y="154"/>
                  </a:lnTo>
                  <a:lnTo>
                    <a:pt x="10" y="198"/>
                  </a:lnTo>
                  <a:lnTo>
                    <a:pt x="32" y="216"/>
                  </a:lnTo>
                  <a:lnTo>
                    <a:pt x="70" y="198"/>
                  </a:lnTo>
                  <a:lnTo>
                    <a:pt x="113" y="50"/>
                  </a:lnTo>
                  <a:lnTo>
                    <a:pt x="121" y="55"/>
                  </a:lnTo>
                  <a:lnTo>
                    <a:pt x="101" y="0"/>
                  </a:lnTo>
                  <a:lnTo>
                    <a:pt x="80" y="22"/>
                  </a:lnTo>
                  <a:lnTo>
                    <a:pt x="81" y="40"/>
                  </a:lnTo>
                  <a:lnTo>
                    <a:pt x="54" y="56"/>
                  </a:lnTo>
                  <a:lnTo>
                    <a:pt x="21" y="64"/>
                  </a:lnTo>
                  <a:lnTo>
                    <a:pt x="12" y="84"/>
                  </a:lnTo>
                  <a:lnTo>
                    <a:pt x="21" y="122"/>
                  </a:lnTo>
                  <a:lnTo>
                    <a:pt x="0" y="154"/>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107" name="Freeform 29">
              <a:extLst>
                <a:ext uri="{FF2B5EF4-FFF2-40B4-BE49-F238E27FC236}">
                  <a16:creationId xmlns:a16="http://schemas.microsoft.com/office/drawing/2014/main" id="{298FEBD5-790E-42EF-9699-0C8E36726ADE}"/>
                </a:ext>
              </a:extLst>
            </p:cNvPr>
            <p:cNvSpPr>
              <a:spLocks noChangeAspect="1"/>
            </p:cNvSpPr>
            <p:nvPr/>
          </p:nvSpPr>
          <p:spPr bwMode="gray">
            <a:xfrm>
              <a:off x="1193" y="1526"/>
              <a:ext cx="958" cy="706"/>
            </a:xfrm>
            <a:custGeom>
              <a:avLst/>
              <a:gdLst>
                <a:gd name="T0" fmla="*/ 0 w 277"/>
                <a:gd name="T1" fmla="*/ 1460 h 236"/>
                <a:gd name="T2" fmla="*/ 0 w 277"/>
                <a:gd name="T3" fmla="*/ 1460 h 236"/>
                <a:gd name="T4" fmla="*/ 131 w 277"/>
                <a:gd name="T5" fmla="*/ 1307 h 236"/>
                <a:gd name="T6" fmla="*/ 287 w 277"/>
                <a:gd name="T7" fmla="*/ 1406 h 236"/>
                <a:gd name="T8" fmla="*/ 1328 w 277"/>
                <a:gd name="T9" fmla="*/ 1352 h 236"/>
                <a:gd name="T10" fmla="*/ 1114 w 277"/>
                <a:gd name="T11" fmla="*/ 0 h 236"/>
                <a:gd name="T12" fmla="*/ 1470 w 277"/>
                <a:gd name="T13" fmla="*/ 0 h 236"/>
                <a:gd name="T14" fmla="*/ 3109 w 277"/>
                <a:gd name="T15" fmla="*/ 733 h 236"/>
                <a:gd name="T16" fmla="*/ 3123 w 277"/>
                <a:gd name="T17" fmla="*/ 859 h 236"/>
                <a:gd name="T18" fmla="*/ 3279 w 277"/>
                <a:gd name="T19" fmla="*/ 841 h 236"/>
                <a:gd name="T20" fmla="*/ 3303 w 277"/>
                <a:gd name="T21" fmla="*/ 1280 h 236"/>
                <a:gd name="T22" fmla="*/ 3158 w 277"/>
                <a:gd name="T23" fmla="*/ 1370 h 236"/>
                <a:gd name="T24" fmla="*/ 2500 w 277"/>
                <a:gd name="T25" fmla="*/ 1433 h 236"/>
                <a:gd name="T26" fmla="*/ 1650 w 277"/>
                <a:gd name="T27" fmla="*/ 1672 h 236"/>
                <a:gd name="T28" fmla="*/ 1401 w 277"/>
                <a:gd name="T29" fmla="*/ 2076 h 236"/>
                <a:gd name="T30" fmla="*/ 1183 w 277"/>
                <a:gd name="T31" fmla="*/ 2022 h 236"/>
                <a:gd name="T32" fmla="*/ 827 w 277"/>
                <a:gd name="T33" fmla="*/ 2103 h 236"/>
                <a:gd name="T34" fmla="*/ 623 w 277"/>
                <a:gd name="T35" fmla="*/ 1771 h 236"/>
                <a:gd name="T36" fmla="*/ 277 w 277"/>
                <a:gd name="T37" fmla="*/ 1852 h 236"/>
                <a:gd name="T38" fmla="*/ 145 w 277"/>
                <a:gd name="T39" fmla="*/ 1780 h 236"/>
                <a:gd name="T40" fmla="*/ 0 w 277"/>
                <a:gd name="T41" fmla="*/ 1460 h 236"/>
                <a:gd name="T42" fmla="*/ 0 w 277"/>
                <a:gd name="T43" fmla="*/ 1460 h 2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77"/>
                <a:gd name="T67" fmla="*/ 0 h 236"/>
                <a:gd name="T68" fmla="*/ 277 w 277"/>
                <a:gd name="T69" fmla="*/ 236 h 2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77" h="236">
                  <a:moveTo>
                    <a:pt x="0" y="163"/>
                  </a:moveTo>
                  <a:lnTo>
                    <a:pt x="0" y="163"/>
                  </a:lnTo>
                  <a:lnTo>
                    <a:pt x="11" y="146"/>
                  </a:lnTo>
                  <a:lnTo>
                    <a:pt x="24" y="157"/>
                  </a:lnTo>
                  <a:lnTo>
                    <a:pt x="111" y="151"/>
                  </a:lnTo>
                  <a:lnTo>
                    <a:pt x="93" y="0"/>
                  </a:lnTo>
                  <a:lnTo>
                    <a:pt x="123" y="0"/>
                  </a:lnTo>
                  <a:lnTo>
                    <a:pt x="260" y="82"/>
                  </a:lnTo>
                  <a:lnTo>
                    <a:pt x="261" y="96"/>
                  </a:lnTo>
                  <a:lnTo>
                    <a:pt x="274" y="94"/>
                  </a:lnTo>
                  <a:lnTo>
                    <a:pt x="276" y="143"/>
                  </a:lnTo>
                  <a:lnTo>
                    <a:pt x="264" y="153"/>
                  </a:lnTo>
                  <a:lnTo>
                    <a:pt x="209" y="160"/>
                  </a:lnTo>
                  <a:lnTo>
                    <a:pt x="138" y="187"/>
                  </a:lnTo>
                  <a:lnTo>
                    <a:pt x="117" y="232"/>
                  </a:lnTo>
                  <a:lnTo>
                    <a:pt x="99" y="226"/>
                  </a:lnTo>
                  <a:lnTo>
                    <a:pt x="69" y="235"/>
                  </a:lnTo>
                  <a:lnTo>
                    <a:pt x="52" y="198"/>
                  </a:lnTo>
                  <a:lnTo>
                    <a:pt x="23" y="207"/>
                  </a:lnTo>
                  <a:lnTo>
                    <a:pt x="12" y="199"/>
                  </a:lnTo>
                  <a:lnTo>
                    <a:pt x="0" y="163"/>
                  </a:lnTo>
                </a:path>
              </a:pathLst>
            </a:custGeom>
            <a:solidFill>
              <a:srgbClr val="FFFFFF"/>
            </a:solidFill>
            <a:ln w="18415">
              <a:solidFill>
                <a:srgbClr val="777777"/>
              </a:solidFill>
              <a:round/>
              <a:headEnd/>
              <a:tailEnd/>
            </a:ln>
          </p:spPr>
          <p:txBody>
            <a:bodyPr/>
            <a:lstStyle/>
            <a:p>
              <a:pPr defTabSz="685720">
                <a:defRPr/>
              </a:pPr>
              <a:endParaRPr lang="en-US" sz="1350" kern="0">
                <a:solidFill>
                  <a:srgbClr val="000000"/>
                </a:solidFill>
              </a:endParaRPr>
            </a:p>
          </p:txBody>
        </p:sp>
        <p:sp>
          <p:nvSpPr>
            <p:cNvPr id="108" name="Freeform 30">
              <a:extLst>
                <a:ext uri="{FF2B5EF4-FFF2-40B4-BE49-F238E27FC236}">
                  <a16:creationId xmlns:a16="http://schemas.microsoft.com/office/drawing/2014/main" id="{9D8E9316-75FB-4A6E-96D7-BB0BE1D88A1B}"/>
                </a:ext>
              </a:extLst>
            </p:cNvPr>
            <p:cNvSpPr>
              <a:spLocks noChangeAspect="1"/>
            </p:cNvSpPr>
            <p:nvPr/>
          </p:nvSpPr>
          <p:spPr bwMode="gray">
            <a:xfrm>
              <a:off x="910" y="1410"/>
              <a:ext cx="713" cy="607"/>
            </a:xfrm>
            <a:custGeom>
              <a:avLst/>
              <a:gdLst>
                <a:gd name="T0" fmla="*/ 0 w 206"/>
                <a:gd name="T1" fmla="*/ 912 h 203"/>
                <a:gd name="T2" fmla="*/ 0 w 206"/>
                <a:gd name="T3" fmla="*/ 912 h 203"/>
                <a:gd name="T4" fmla="*/ 156 w 206"/>
                <a:gd name="T5" fmla="*/ 1011 h 203"/>
                <a:gd name="T6" fmla="*/ 180 w 206"/>
                <a:gd name="T7" fmla="*/ 1280 h 203"/>
                <a:gd name="T8" fmla="*/ 59 w 206"/>
                <a:gd name="T9" fmla="*/ 1618 h 203"/>
                <a:gd name="T10" fmla="*/ 526 w 206"/>
                <a:gd name="T11" fmla="*/ 1546 h 203"/>
                <a:gd name="T12" fmla="*/ 983 w 206"/>
                <a:gd name="T13" fmla="*/ 1806 h 203"/>
                <a:gd name="T14" fmla="*/ 1114 w 206"/>
                <a:gd name="T15" fmla="*/ 1654 h 203"/>
                <a:gd name="T16" fmla="*/ 1270 w 206"/>
                <a:gd name="T17" fmla="*/ 1743 h 203"/>
                <a:gd name="T18" fmla="*/ 2302 w 206"/>
                <a:gd name="T19" fmla="*/ 1698 h 203"/>
                <a:gd name="T20" fmla="*/ 2084 w 206"/>
                <a:gd name="T21" fmla="*/ 341 h 203"/>
                <a:gd name="T22" fmla="*/ 2457 w 206"/>
                <a:gd name="T23" fmla="*/ 341 h 203"/>
                <a:gd name="T24" fmla="*/ 1699 w 206"/>
                <a:gd name="T25" fmla="*/ 0 h 203"/>
                <a:gd name="T26" fmla="*/ 1679 w 206"/>
                <a:gd name="T27" fmla="*/ 179 h 203"/>
                <a:gd name="T28" fmla="*/ 1031 w 206"/>
                <a:gd name="T29" fmla="*/ 170 h 203"/>
                <a:gd name="T30" fmla="*/ 1018 w 206"/>
                <a:gd name="T31" fmla="*/ 544 h 203"/>
                <a:gd name="T32" fmla="*/ 789 w 206"/>
                <a:gd name="T33" fmla="*/ 616 h 203"/>
                <a:gd name="T34" fmla="*/ 803 w 206"/>
                <a:gd name="T35" fmla="*/ 840 h 203"/>
                <a:gd name="T36" fmla="*/ 0 w 206"/>
                <a:gd name="T37" fmla="*/ 912 h 203"/>
                <a:gd name="T38" fmla="*/ 0 w 206"/>
                <a:gd name="T39" fmla="*/ 912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06"/>
                <a:gd name="T61" fmla="*/ 0 h 203"/>
                <a:gd name="T62" fmla="*/ 206 w 206"/>
                <a:gd name="T63" fmla="*/ 203 h 20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06" h="203">
                  <a:moveTo>
                    <a:pt x="0" y="102"/>
                  </a:moveTo>
                  <a:lnTo>
                    <a:pt x="0" y="102"/>
                  </a:lnTo>
                  <a:lnTo>
                    <a:pt x="13" y="113"/>
                  </a:lnTo>
                  <a:lnTo>
                    <a:pt x="15" y="143"/>
                  </a:lnTo>
                  <a:lnTo>
                    <a:pt x="5" y="181"/>
                  </a:lnTo>
                  <a:lnTo>
                    <a:pt x="44" y="173"/>
                  </a:lnTo>
                  <a:lnTo>
                    <a:pt x="82" y="202"/>
                  </a:lnTo>
                  <a:lnTo>
                    <a:pt x="93" y="185"/>
                  </a:lnTo>
                  <a:lnTo>
                    <a:pt x="106" y="195"/>
                  </a:lnTo>
                  <a:lnTo>
                    <a:pt x="192" y="190"/>
                  </a:lnTo>
                  <a:lnTo>
                    <a:pt x="174" y="38"/>
                  </a:lnTo>
                  <a:lnTo>
                    <a:pt x="205" y="38"/>
                  </a:lnTo>
                  <a:lnTo>
                    <a:pt x="142" y="0"/>
                  </a:lnTo>
                  <a:lnTo>
                    <a:pt x="140" y="20"/>
                  </a:lnTo>
                  <a:lnTo>
                    <a:pt x="86" y="19"/>
                  </a:lnTo>
                  <a:lnTo>
                    <a:pt x="85" y="61"/>
                  </a:lnTo>
                  <a:lnTo>
                    <a:pt x="66" y="69"/>
                  </a:lnTo>
                  <a:lnTo>
                    <a:pt x="67" y="94"/>
                  </a:lnTo>
                  <a:lnTo>
                    <a:pt x="0" y="102"/>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109" name="Freeform 31">
              <a:extLst>
                <a:ext uri="{FF2B5EF4-FFF2-40B4-BE49-F238E27FC236}">
                  <a16:creationId xmlns:a16="http://schemas.microsoft.com/office/drawing/2014/main" id="{217B0D26-CD70-4E64-9479-84EC537D5860}"/>
                </a:ext>
              </a:extLst>
            </p:cNvPr>
            <p:cNvSpPr>
              <a:spLocks noChangeAspect="1"/>
            </p:cNvSpPr>
            <p:nvPr/>
          </p:nvSpPr>
          <p:spPr bwMode="gray">
            <a:xfrm>
              <a:off x="1142" y="979"/>
              <a:ext cx="695" cy="416"/>
            </a:xfrm>
            <a:custGeom>
              <a:avLst/>
              <a:gdLst>
                <a:gd name="T0" fmla="*/ 0 w 201"/>
                <a:gd name="T1" fmla="*/ 1218 h 139"/>
                <a:gd name="T2" fmla="*/ 0 w 201"/>
                <a:gd name="T3" fmla="*/ 1218 h 139"/>
                <a:gd name="T4" fmla="*/ 584 w 201"/>
                <a:gd name="T5" fmla="*/ 985 h 139"/>
                <a:gd name="T6" fmla="*/ 788 w 201"/>
                <a:gd name="T7" fmla="*/ 494 h 139"/>
                <a:gd name="T8" fmla="*/ 1290 w 201"/>
                <a:gd name="T9" fmla="*/ 242 h 139"/>
                <a:gd name="T10" fmla="*/ 1459 w 201"/>
                <a:gd name="T11" fmla="*/ 0 h 139"/>
                <a:gd name="T12" fmla="*/ 2199 w 201"/>
                <a:gd name="T13" fmla="*/ 81 h 139"/>
                <a:gd name="T14" fmla="*/ 2393 w 201"/>
                <a:gd name="T15" fmla="*/ 539 h 139"/>
                <a:gd name="T16" fmla="*/ 2068 w 201"/>
                <a:gd name="T17" fmla="*/ 548 h 139"/>
                <a:gd name="T18" fmla="*/ 1878 w 201"/>
                <a:gd name="T19" fmla="*/ 602 h 139"/>
                <a:gd name="T20" fmla="*/ 1912 w 201"/>
                <a:gd name="T21" fmla="*/ 724 h 139"/>
                <a:gd name="T22" fmla="*/ 992 w 201"/>
                <a:gd name="T23" fmla="*/ 1003 h 139"/>
                <a:gd name="T24" fmla="*/ 885 w 201"/>
                <a:gd name="T25" fmla="*/ 1236 h 139"/>
                <a:gd name="T26" fmla="*/ 0 w 201"/>
                <a:gd name="T27" fmla="*/ 1218 h 139"/>
                <a:gd name="T28" fmla="*/ 0 w 201"/>
                <a:gd name="T29" fmla="*/ 1218 h 13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1"/>
                <a:gd name="T46" fmla="*/ 0 h 139"/>
                <a:gd name="T47" fmla="*/ 201 w 201"/>
                <a:gd name="T48" fmla="*/ 139 h 13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1" h="139">
                  <a:moveTo>
                    <a:pt x="0" y="136"/>
                  </a:moveTo>
                  <a:lnTo>
                    <a:pt x="0" y="136"/>
                  </a:lnTo>
                  <a:lnTo>
                    <a:pt x="49" y="110"/>
                  </a:lnTo>
                  <a:lnTo>
                    <a:pt x="66" y="55"/>
                  </a:lnTo>
                  <a:lnTo>
                    <a:pt x="108" y="27"/>
                  </a:lnTo>
                  <a:lnTo>
                    <a:pt x="122" y="0"/>
                  </a:lnTo>
                  <a:lnTo>
                    <a:pt x="184" y="9"/>
                  </a:lnTo>
                  <a:lnTo>
                    <a:pt x="200" y="60"/>
                  </a:lnTo>
                  <a:lnTo>
                    <a:pt x="173" y="61"/>
                  </a:lnTo>
                  <a:lnTo>
                    <a:pt x="157" y="67"/>
                  </a:lnTo>
                  <a:lnTo>
                    <a:pt x="160" y="81"/>
                  </a:lnTo>
                  <a:lnTo>
                    <a:pt x="83" y="112"/>
                  </a:lnTo>
                  <a:lnTo>
                    <a:pt x="74" y="138"/>
                  </a:lnTo>
                  <a:lnTo>
                    <a:pt x="0" y="136"/>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110" name="Freeform 32">
              <a:extLst>
                <a:ext uri="{FF2B5EF4-FFF2-40B4-BE49-F238E27FC236}">
                  <a16:creationId xmlns:a16="http://schemas.microsoft.com/office/drawing/2014/main" id="{1A7F77F3-2AE4-434D-AE2F-D2C3BFDA4263}"/>
                </a:ext>
              </a:extLst>
            </p:cNvPr>
            <p:cNvSpPr>
              <a:spLocks noChangeAspect="1"/>
            </p:cNvSpPr>
            <p:nvPr/>
          </p:nvSpPr>
          <p:spPr bwMode="gray">
            <a:xfrm>
              <a:off x="3662" y="3188"/>
              <a:ext cx="626" cy="787"/>
            </a:xfrm>
            <a:custGeom>
              <a:avLst/>
              <a:gdLst>
                <a:gd name="T0" fmla="*/ 0 w 181"/>
                <a:gd name="T1" fmla="*/ 652 h 263"/>
                <a:gd name="T2" fmla="*/ 0 w 181"/>
                <a:gd name="T3" fmla="*/ 652 h 263"/>
                <a:gd name="T4" fmla="*/ 48 w 181"/>
                <a:gd name="T5" fmla="*/ 724 h 263"/>
                <a:gd name="T6" fmla="*/ 564 w 181"/>
                <a:gd name="T7" fmla="*/ 841 h 263"/>
                <a:gd name="T8" fmla="*/ 598 w 181"/>
                <a:gd name="T9" fmla="*/ 984 h 263"/>
                <a:gd name="T10" fmla="*/ 584 w 181"/>
                <a:gd name="T11" fmla="*/ 1353 h 263"/>
                <a:gd name="T12" fmla="*/ 322 w 181"/>
                <a:gd name="T13" fmla="*/ 1739 h 263"/>
                <a:gd name="T14" fmla="*/ 384 w 181"/>
                <a:gd name="T15" fmla="*/ 2193 h 263"/>
                <a:gd name="T16" fmla="*/ 408 w 181"/>
                <a:gd name="T17" fmla="*/ 2346 h 263"/>
                <a:gd name="T18" fmla="*/ 574 w 181"/>
                <a:gd name="T19" fmla="*/ 2346 h 263"/>
                <a:gd name="T20" fmla="*/ 574 w 181"/>
                <a:gd name="T21" fmla="*/ 2184 h 263"/>
                <a:gd name="T22" fmla="*/ 1100 w 181"/>
                <a:gd name="T23" fmla="*/ 1978 h 263"/>
                <a:gd name="T24" fmla="*/ 944 w 181"/>
                <a:gd name="T25" fmla="*/ 1353 h 263"/>
                <a:gd name="T26" fmla="*/ 2130 w 181"/>
                <a:gd name="T27" fmla="*/ 715 h 263"/>
                <a:gd name="T28" fmla="*/ 2155 w 181"/>
                <a:gd name="T29" fmla="*/ 0 h 263"/>
                <a:gd name="T30" fmla="*/ 1843 w 181"/>
                <a:gd name="T31" fmla="*/ 126 h 263"/>
                <a:gd name="T32" fmla="*/ 1027 w 181"/>
                <a:gd name="T33" fmla="*/ 162 h 263"/>
                <a:gd name="T34" fmla="*/ 1006 w 181"/>
                <a:gd name="T35" fmla="*/ 431 h 263"/>
                <a:gd name="T36" fmla="*/ 1221 w 181"/>
                <a:gd name="T37" fmla="*/ 634 h 263"/>
                <a:gd name="T38" fmla="*/ 1100 w 181"/>
                <a:gd name="T39" fmla="*/ 949 h 263"/>
                <a:gd name="T40" fmla="*/ 872 w 181"/>
                <a:gd name="T41" fmla="*/ 787 h 263"/>
                <a:gd name="T42" fmla="*/ 910 w 181"/>
                <a:gd name="T43" fmla="*/ 575 h 263"/>
                <a:gd name="T44" fmla="*/ 657 w 181"/>
                <a:gd name="T45" fmla="*/ 512 h 263"/>
                <a:gd name="T46" fmla="*/ 0 w 181"/>
                <a:gd name="T47" fmla="*/ 652 h 263"/>
                <a:gd name="T48" fmla="*/ 0 w 181"/>
                <a:gd name="T49" fmla="*/ 652 h 26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81"/>
                <a:gd name="T76" fmla="*/ 0 h 263"/>
                <a:gd name="T77" fmla="*/ 181 w 181"/>
                <a:gd name="T78" fmla="*/ 263 h 26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81" h="263">
                  <a:moveTo>
                    <a:pt x="0" y="73"/>
                  </a:moveTo>
                  <a:lnTo>
                    <a:pt x="0" y="73"/>
                  </a:lnTo>
                  <a:lnTo>
                    <a:pt x="4" y="81"/>
                  </a:lnTo>
                  <a:lnTo>
                    <a:pt x="47" y="94"/>
                  </a:lnTo>
                  <a:lnTo>
                    <a:pt x="50" y="110"/>
                  </a:lnTo>
                  <a:lnTo>
                    <a:pt x="49" y="151"/>
                  </a:lnTo>
                  <a:lnTo>
                    <a:pt x="27" y="194"/>
                  </a:lnTo>
                  <a:lnTo>
                    <a:pt x="32" y="245"/>
                  </a:lnTo>
                  <a:lnTo>
                    <a:pt x="34" y="262"/>
                  </a:lnTo>
                  <a:lnTo>
                    <a:pt x="48" y="262"/>
                  </a:lnTo>
                  <a:lnTo>
                    <a:pt x="48" y="244"/>
                  </a:lnTo>
                  <a:lnTo>
                    <a:pt x="92" y="221"/>
                  </a:lnTo>
                  <a:lnTo>
                    <a:pt x="79" y="151"/>
                  </a:lnTo>
                  <a:lnTo>
                    <a:pt x="178" y="80"/>
                  </a:lnTo>
                  <a:lnTo>
                    <a:pt x="180" y="0"/>
                  </a:lnTo>
                  <a:lnTo>
                    <a:pt x="154" y="14"/>
                  </a:lnTo>
                  <a:lnTo>
                    <a:pt x="86" y="18"/>
                  </a:lnTo>
                  <a:lnTo>
                    <a:pt x="84" y="48"/>
                  </a:lnTo>
                  <a:lnTo>
                    <a:pt x="102" y="71"/>
                  </a:lnTo>
                  <a:lnTo>
                    <a:pt x="92" y="106"/>
                  </a:lnTo>
                  <a:lnTo>
                    <a:pt x="73" y="88"/>
                  </a:lnTo>
                  <a:lnTo>
                    <a:pt x="76" y="64"/>
                  </a:lnTo>
                  <a:lnTo>
                    <a:pt x="55" y="57"/>
                  </a:lnTo>
                  <a:lnTo>
                    <a:pt x="0" y="73"/>
                  </a:lnTo>
                </a:path>
              </a:pathLst>
            </a:custGeom>
            <a:solidFill>
              <a:schemeClr val="bg1"/>
            </a:solidFill>
            <a:ln w="18415">
              <a:solidFill>
                <a:srgbClr val="777777"/>
              </a:solidFill>
              <a:round/>
              <a:headEnd/>
              <a:tailEnd/>
            </a:ln>
          </p:spPr>
          <p:txBody>
            <a:bodyPr/>
            <a:lstStyle/>
            <a:p>
              <a:pPr defTabSz="685720">
                <a:defRPr/>
              </a:pPr>
              <a:endParaRPr lang="en-US" sz="1350" kern="0" dirty="0">
                <a:solidFill>
                  <a:srgbClr val="000000"/>
                </a:solidFill>
              </a:endParaRPr>
            </a:p>
          </p:txBody>
        </p:sp>
        <p:sp>
          <p:nvSpPr>
            <p:cNvPr id="111" name="Freeform 33">
              <a:extLst>
                <a:ext uri="{FF2B5EF4-FFF2-40B4-BE49-F238E27FC236}">
                  <a16:creationId xmlns:a16="http://schemas.microsoft.com/office/drawing/2014/main" id="{F740BF57-EE6F-478A-A531-6870ED3CB236}"/>
                </a:ext>
              </a:extLst>
            </p:cNvPr>
            <p:cNvSpPr>
              <a:spLocks noChangeAspect="1"/>
            </p:cNvSpPr>
            <p:nvPr/>
          </p:nvSpPr>
          <p:spPr bwMode="gray">
            <a:xfrm>
              <a:off x="1919" y="1595"/>
              <a:ext cx="934" cy="567"/>
            </a:xfrm>
            <a:custGeom>
              <a:avLst/>
              <a:gdLst>
                <a:gd name="T0" fmla="*/ 0 w 270"/>
                <a:gd name="T1" fmla="*/ 1221 h 190"/>
                <a:gd name="T2" fmla="*/ 0 w 270"/>
                <a:gd name="T3" fmla="*/ 1221 h 190"/>
                <a:gd name="T4" fmla="*/ 35 w 270"/>
                <a:gd name="T5" fmla="*/ 1355 h 190"/>
                <a:gd name="T6" fmla="*/ 419 w 270"/>
                <a:gd name="T7" fmla="*/ 1638 h 190"/>
                <a:gd name="T8" fmla="*/ 526 w 270"/>
                <a:gd name="T9" fmla="*/ 1585 h 190"/>
                <a:gd name="T10" fmla="*/ 695 w 270"/>
                <a:gd name="T11" fmla="*/ 1683 h 190"/>
                <a:gd name="T12" fmla="*/ 934 w 270"/>
                <a:gd name="T13" fmla="*/ 1382 h 190"/>
                <a:gd name="T14" fmla="*/ 1844 w 270"/>
                <a:gd name="T15" fmla="*/ 1540 h 190"/>
                <a:gd name="T16" fmla="*/ 2643 w 270"/>
                <a:gd name="T17" fmla="*/ 1382 h 190"/>
                <a:gd name="T18" fmla="*/ 2681 w 270"/>
                <a:gd name="T19" fmla="*/ 1310 h 190"/>
                <a:gd name="T20" fmla="*/ 3086 w 270"/>
                <a:gd name="T21" fmla="*/ 943 h 190"/>
                <a:gd name="T22" fmla="*/ 3221 w 270"/>
                <a:gd name="T23" fmla="*/ 445 h 190"/>
                <a:gd name="T24" fmla="*/ 3003 w 270"/>
                <a:gd name="T25" fmla="*/ 292 h 190"/>
                <a:gd name="T26" fmla="*/ 3003 w 270"/>
                <a:gd name="T27" fmla="*/ 63 h 190"/>
                <a:gd name="T28" fmla="*/ 2335 w 270"/>
                <a:gd name="T29" fmla="*/ 0 h 190"/>
                <a:gd name="T30" fmla="*/ 1090 w 270"/>
                <a:gd name="T31" fmla="*/ 579 h 190"/>
                <a:gd name="T32" fmla="*/ 778 w 270"/>
                <a:gd name="T33" fmla="*/ 633 h 190"/>
                <a:gd name="T34" fmla="*/ 789 w 270"/>
                <a:gd name="T35" fmla="*/ 1068 h 190"/>
                <a:gd name="T36" fmla="*/ 647 w 270"/>
                <a:gd name="T37" fmla="*/ 1167 h 190"/>
                <a:gd name="T38" fmla="*/ 0 w 270"/>
                <a:gd name="T39" fmla="*/ 1221 h 190"/>
                <a:gd name="T40" fmla="*/ 0 w 270"/>
                <a:gd name="T41" fmla="*/ 1221 h 19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70"/>
                <a:gd name="T64" fmla="*/ 0 h 190"/>
                <a:gd name="T65" fmla="*/ 270 w 270"/>
                <a:gd name="T66" fmla="*/ 190 h 19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70" h="190">
                  <a:moveTo>
                    <a:pt x="0" y="137"/>
                  </a:moveTo>
                  <a:lnTo>
                    <a:pt x="0" y="137"/>
                  </a:lnTo>
                  <a:lnTo>
                    <a:pt x="3" y="152"/>
                  </a:lnTo>
                  <a:lnTo>
                    <a:pt x="35" y="184"/>
                  </a:lnTo>
                  <a:lnTo>
                    <a:pt x="44" y="178"/>
                  </a:lnTo>
                  <a:lnTo>
                    <a:pt x="58" y="189"/>
                  </a:lnTo>
                  <a:lnTo>
                    <a:pt x="78" y="155"/>
                  </a:lnTo>
                  <a:lnTo>
                    <a:pt x="154" y="173"/>
                  </a:lnTo>
                  <a:lnTo>
                    <a:pt x="221" y="155"/>
                  </a:lnTo>
                  <a:lnTo>
                    <a:pt x="224" y="147"/>
                  </a:lnTo>
                  <a:lnTo>
                    <a:pt x="258" y="106"/>
                  </a:lnTo>
                  <a:lnTo>
                    <a:pt x="269" y="50"/>
                  </a:lnTo>
                  <a:lnTo>
                    <a:pt x="251" y="33"/>
                  </a:lnTo>
                  <a:lnTo>
                    <a:pt x="251" y="7"/>
                  </a:lnTo>
                  <a:lnTo>
                    <a:pt x="195" y="0"/>
                  </a:lnTo>
                  <a:lnTo>
                    <a:pt x="91" y="65"/>
                  </a:lnTo>
                  <a:lnTo>
                    <a:pt x="65" y="71"/>
                  </a:lnTo>
                  <a:lnTo>
                    <a:pt x="66" y="120"/>
                  </a:lnTo>
                  <a:lnTo>
                    <a:pt x="54" y="131"/>
                  </a:lnTo>
                  <a:lnTo>
                    <a:pt x="0" y="137"/>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112" name="Freeform 34">
              <a:extLst>
                <a:ext uri="{FF2B5EF4-FFF2-40B4-BE49-F238E27FC236}">
                  <a16:creationId xmlns:a16="http://schemas.microsoft.com/office/drawing/2014/main" id="{094D23DE-C77C-4B5D-89AA-22733E6ED2AE}"/>
                </a:ext>
              </a:extLst>
            </p:cNvPr>
            <p:cNvSpPr>
              <a:spLocks noChangeAspect="1"/>
            </p:cNvSpPr>
            <p:nvPr/>
          </p:nvSpPr>
          <p:spPr bwMode="gray">
            <a:xfrm>
              <a:off x="2075" y="2062"/>
              <a:ext cx="684" cy="451"/>
            </a:xfrm>
            <a:custGeom>
              <a:avLst/>
              <a:gdLst>
                <a:gd name="T0" fmla="*/ 0 w 198"/>
                <a:gd name="T1" fmla="*/ 1042 h 151"/>
                <a:gd name="T2" fmla="*/ 0 w 198"/>
                <a:gd name="T3" fmla="*/ 1042 h 151"/>
                <a:gd name="T4" fmla="*/ 155 w 198"/>
                <a:gd name="T5" fmla="*/ 287 h 151"/>
                <a:gd name="T6" fmla="*/ 394 w 198"/>
                <a:gd name="T7" fmla="*/ 0 h 151"/>
                <a:gd name="T8" fmla="*/ 1302 w 198"/>
                <a:gd name="T9" fmla="*/ 152 h 151"/>
                <a:gd name="T10" fmla="*/ 2100 w 198"/>
                <a:gd name="T11" fmla="*/ 0 h 151"/>
                <a:gd name="T12" fmla="*/ 2266 w 198"/>
                <a:gd name="T13" fmla="*/ 170 h 151"/>
                <a:gd name="T14" fmla="*/ 2353 w 198"/>
                <a:gd name="T15" fmla="*/ 287 h 151"/>
                <a:gd name="T16" fmla="*/ 2135 w 198"/>
                <a:gd name="T17" fmla="*/ 400 h 151"/>
                <a:gd name="T18" fmla="*/ 1717 w 198"/>
                <a:gd name="T19" fmla="*/ 1010 h 151"/>
                <a:gd name="T20" fmla="*/ 1323 w 198"/>
                <a:gd name="T21" fmla="*/ 965 h 151"/>
                <a:gd name="T22" fmla="*/ 1123 w 198"/>
                <a:gd name="T23" fmla="*/ 1257 h 151"/>
                <a:gd name="T24" fmla="*/ 656 w 198"/>
                <a:gd name="T25" fmla="*/ 1338 h 151"/>
                <a:gd name="T26" fmla="*/ 394 w 198"/>
                <a:gd name="T27" fmla="*/ 1078 h 151"/>
                <a:gd name="T28" fmla="*/ 0 w 198"/>
                <a:gd name="T29" fmla="*/ 1042 h 151"/>
                <a:gd name="T30" fmla="*/ 0 w 198"/>
                <a:gd name="T31" fmla="*/ 1042 h 15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98"/>
                <a:gd name="T49" fmla="*/ 0 h 151"/>
                <a:gd name="T50" fmla="*/ 198 w 198"/>
                <a:gd name="T51" fmla="*/ 151 h 15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98" h="151">
                  <a:moveTo>
                    <a:pt x="0" y="117"/>
                  </a:moveTo>
                  <a:lnTo>
                    <a:pt x="0" y="117"/>
                  </a:lnTo>
                  <a:lnTo>
                    <a:pt x="13" y="32"/>
                  </a:lnTo>
                  <a:lnTo>
                    <a:pt x="33" y="0"/>
                  </a:lnTo>
                  <a:lnTo>
                    <a:pt x="109" y="17"/>
                  </a:lnTo>
                  <a:lnTo>
                    <a:pt x="176" y="0"/>
                  </a:lnTo>
                  <a:lnTo>
                    <a:pt x="190" y="19"/>
                  </a:lnTo>
                  <a:lnTo>
                    <a:pt x="197" y="32"/>
                  </a:lnTo>
                  <a:lnTo>
                    <a:pt x="179" y="45"/>
                  </a:lnTo>
                  <a:lnTo>
                    <a:pt x="144" y="113"/>
                  </a:lnTo>
                  <a:lnTo>
                    <a:pt x="111" y="108"/>
                  </a:lnTo>
                  <a:lnTo>
                    <a:pt x="94" y="141"/>
                  </a:lnTo>
                  <a:lnTo>
                    <a:pt x="55" y="150"/>
                  </a:lnTo>
                  <a:lnTo>
                    <a:pt x="33" y="121"/>
                  </a:lnTo>
                  <a:lnTo>
                    <a:pt x="0" y="117"/>
                  </a:lnTo>
                </a:path>
              </a:pathLst>
            </a:custGeom>
            <a:solidFill>
              <a:srgbClr val="FFFFFF"/>
            </a:solidFill>
            <a:ln w="18415">
              <a:solidFill>
                <a:srgbClr val="777777"/>
              </a:solidFill>
              <a:round/>
              <a:headEnd/>
              <a:tailEnd/>
            </a:ln>
          </p:spPr>
          <p:txBody>
            <a:bodyPr/>
            <a:lstStyle/>
            <a:p>
              <a:pPr defTabSz="685720">
                <a:defRPr/>
              </a:pPr>
              <a:endParaRPr lang="en-US" sz="1350" kern="0" dirty="0">
                <a:solidFill>
                  <a:srgbClr val="000000"/>
                </a:solidFill>
              </a:endParaRPr>
            </a:p>
          </p:txBody>
        </p:sp>
        <p:sp>
          <p:nvSpPr>
            <p:cNvPr id="113" name="Freeform 35">
              <a:extLst>
                <a:ext uri="{FF2B5EF4-FFF2-40B4-BE49-F238E27FC236}">
                  <a16:creationId xmlns:a16="http://schemas.microsoft.com/office/drawing/2014/main" id="{38DF611F-5A9D-48B6-9D0E-2F6C6D38F45E}"/>
                </a:ext>
              </a:extLst>
            </p:cNvPr>
            <p:cNvSpPr>
              <a:spLocks noChangeAspect="1"/>
            </p:cNvSpPr>
            <p:nvPr/>
          </p:nvSpPr>
          <p:spPr bwMode="gray">
            <a:xfrm>
              <a:off x="917" y="2113"/>
              <a:ext cx="186" cy="86"/>
            </a:xfrm>
            <a:custGeom>
              <a:avLst/>
              <a:gdLst>
                <a:gd name="T0" fmla="*/ 0 w 54"/>
                <a:gd name="T1" fmla="*/ 27 h 29"/>
                <a:gd name="T2" fmla="*/ 0 w 54"/>
                <a:gd name="T3" fmla="*/ 27 h 29"/>
                <a:gd name="T4" fmla="*/ 165 w 54"/>
                <a:gd name="T5" fmla="*/ 130 h 29"/>
                <a:gd name="T6" fmla="*/ 393 w 54"/>
                <a:gd name="T7" fmla="*/ 98 h 29"/>
                <a:gd name="T8" fmla="*/ 272 w 54"/>
                <a:gd name="T9" fmla="*/ 130 h 29"/>
                <a:gd name="T10" fmla="*/ 369 w 54"/>
                <a:gd name="T11" fmla="*/ 246 h 29"/>
                <a:gd name="T12" fmla="*/ 606 w 54"/>
                <a:gd name="T13" fmla="*/ 130 h 29"/>
                <a:gd name="T14" fmla="*/ 630 w 54"/>
                <a:gd name="T15" fmla="*/ 0 h 29"/>
                <a:gd name="T16" fmla="*/ 0 w 54"/>
                <a:gd name="T17" fmla="*/ 27 h 29"/>
                <a:gd name="T18" fmla="*/ 0 w 54"/>
                <a:gd name="T19" fmla="*/ 27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4"/>
                <a:gd name="T31" fmla="*/ 0 h 29"/>
                <a:gd name="T32" fmla="*/ 54 w 54"/>
                <a:gd name="T33" fmla="*/ 29 h 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4" h="29">
                  <a:moveTo>
                    <a:pt x="0" y="3"/>
                  </a:moveTo>
                  <a:lnTo>
                    <a:pt x="0" y="3"/>
                  </a:lnTo>
                  <a:lnTo>
                    <a:pt x="14" y="15"/>
                  </a:lnTo>
                  <a:lnTo>
                    <a:pt x="33" y="11"/>
                  </a:lnTo>
                  <a:lnTo>
                    <a:pt x="23" y="15"/>
                  </a:lnTo>
                  <a:lnTo>
                    <a:pt x="31" y="28"/>
                  </a:lnTo>
                  <a:lnTo>
                    <a:pt x="51" y="15"/>
                  </a:lnTo>
                  <a:lnTo>
                    <a:pt x="53" y="0"/>
                  </a:lnTo>
                  <a:lnTo>
                    <a:pt x="0" y="3"/>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114" name="Freeform 36">
              <a:extLst>
                <a:ext uri="{FF2B5EF4-FFF2-40B4-BE49-F238E27FC236}">
                  <a16:creationId xmlns:a16="http://schemas.microsoft.com/office/drawing/2014/main" id="{A6F960E7-2EEC-4C60-842C-F7B9D1EE59A6}"/>
                </a:ext>
              </a:extLst>
            </p:cNvPr>
            <p:cNvSpPr>
              <a:spLocks noChangeAspect="1"/>
            </p:cNvSpPr>
            <p:nvPr/>
          </p:nvSpPr>
          <p:spPr bwMode="gray">
            <a:xfrm>
              <a:off x="3617" y="2749"/>
              <a:ext cx="100" cy="81"/>
            </a:xfrm>
            <a:custGeom>
              <a:avLst/>
              <a:gdLst>
                <a:gd name="T0" fmla="*/ 0 w 29"/>
                <a:gd name="T1" fmla="*/ 234 h 27"/>
                <a:gd name="T2" fmla="*/ 0 w 29"/>
                <a:gd name="T3" fmla="*/ 234 h 27"/>
                <a:gd name="T4" fmla="*/ 131 w 29"/>
                <a:gd name="T5" fmla="*/ 45 h 27"/>
                <a:gd name="T6" fmla="*/ 286 w 29"/>
                <a:gd name="T7" fmla="*/ 0 h 27"/>
                <a:gd name="T8" fmla="*/ 334 w 29"/>
                <a:gd name="T9" fmla="*/ 180 h 27"/>
                <a:gd name="T10" fmla="*/ 0 w 29"/>
                <a:gd name="T11" fmla="*/ 234 h 27"/>
                <a:gd name="T12" fmla="*/ 0 w 29"/>
                <a:gd name="T13" fmla="*/ 234 h 27"/>
                <a:gd name="T14" fmla="*/ 0 60000 65536"/>
                <a:gd name="T15" fmla="*/ 0 60000 65536"/>
                <a:gd name="T16" fmla="*/ 0 60000 65536"/>
                <a:gd name="T17" fmla="*/ 0 60000 65536"/>
                <a:gd name="T18" fmla="*/ 0 60000 65536"/>
                <a:gd name="T19" fmla="*/ 0 60000 65536"/>
                <a:gd name="T20" fmla="*/ 0 60000 65536"/>
                <a:gd name="T21" fmla="*/ 0 w 29"/>
                <a:gd name="T22" fmla="*/ 0 h 27"/>
                <a:gd name="T23" fmla="*/ 29 w 29"/>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7">
                  <a:moveTo>
                    <a:pt x="0" y="26"/>
                  </a:moveTo>
                  <a:lnTo>
                    <a:pt x="0" y="26"/>
                  </a:lnTo>
                  <a:lnTo>
                    <a:pt x="11" y="5"/>
                  </a:lnTo>
                  <a:lnTo>
                    <a:pt x="24" y="0"/>
                  </a:lnTo>
                  <a:lnTo>
                    <a:pt x="28" y="20"/>
                  </a:lnTo>
                  <a:lnTo>
                    <a:pt x="0" y="26"/>
                  </a:lnTo>
                </a:path>
              </a:pathLst>
            </a:custGeom>
            <a:solidFill>
              <a:srgbClr val="E38A4B"/>
            </a:solidFill>
            <a:ln w="18415">
              <a:solidFill>
                <a:schemeClr val="accent2">
                  <a:lumMod val="75000"/>
                </a:schemeClr>
              </a:solidFill>
              <a:round/>
              <a:headEnd/>
              <a:tailEnd/>
            </a:ln>
          </p:spPr>
          <p:txBody>
            <a:bodyPr/>
            <a:lstStyle/>
            <a:p>
              <a:pPr defTabSz="685720">
                <a:defRPr/>
              </a:pPr>
              <a:endParaRPr lang="en-US" sz="1350" kern="0">
                <a:solidFill>
                  <a:srgbClr val="000000"/>
                </a:solidFill>
              </a:endParaRPr>
            </a:p>
          </p:txBody>
        </p:sp>
        <p:sp>
          <p:nvSpPr>
            <p:cNvPr id="115" name="Freeform 37">
              <a:extLst>
                <a:ext uri="{FF2B5EF4-FFF2-40B4-BE49-F238E27FC236}">
                  <a16:creationId xmlns:a16="http://schemas.microsoft.com/office/drawing/2014/main" id="{F9968B97-AF49-4741-8C31-5CD461853474}"/>
                </a:ext>
              </a:extLst>
            </p:cNvPr>
            <p:cNvSpPr>
              <a:spLocks noChangeAspect="1"/>
            </p:cNvSpPr>
            <p:nvPr/>
          </p:nvSpPr>
          <p:spPr bwMode="gray">
            <a:xfrm>
              <a:off x="879" y="1927"/>
              <a:ext cx="367" cy="198"/>
            </a:xfrm>
            <a:custGeom>
              <a:avLst/>
              <a:gdLst>
                <a:gd name="T0" fmla="*/ 0 w 106"/>
                <a:gd name="T1" fmla="*/ 252 h 66"/>
                <a:gd name="T2" fmla="*/ 0 w 106"/>
                <a:gd name="T3" fmla="*/ 252 h 66"/>
                <a:gd name="T4" fmla="*/ 166 w 106"/>
                <a:gd name="T5" fmla="*/ 423 h 66"/>
                <a:gd name="T6" fmla="*/ 755 w 106"/>
                <a:gd name="T7" fmla="*/ 450 h 66"/>
                <a:gd name="T8" fmla="*/ 145 w 106"/>
                <a:gd name="T9" fmla="*/ 504 h 66"/>
                <a:gd name="T10" fmla="*/ 145 w 106"/>
                <a:gd name="T11" fmla="*/ 585 h 66"/>
                <a:gd name="T12" fmla="*/ 769 w 106"/>
                <a:gd name="T13" fmla="*/ 549 h 66"/>
                <a:gd name="T14" fmla="*/ 1260 w 106"/>
                <a:gd name="T15" fmla="*/ 585 h 66"/>
                <a:gd name="T16" fmla="*/ 1104 w 106"/>
                <a:gd name="T17" fmla="*/ 252 h 66"/>
                <a:gd name="T18" fmla="*/ 647 w 106"/>
                <a:gd name="T19" fmla="*/ 0 h 66"/>
                <a:gd name="T20" fmla="*/ 166 w 106"/>
                <a:gd name="T21" fmla="*/ 72 h 66"/>
                <a:gd name="T22" fmla="*/ 0 w 106"/>
                <a:gd name="T23" fmla="*/ 252 h 66"/>
                <a:gd name="T24" fmla="*/ 0 w 106"/>
                <a:gd name="T25" fmla="*/ 252 h 6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6"/>
                <a:gd name="T40" fmla="*/ 0 h 66"/>
                <a:gd name="T41" fmla="*/ 106 w 106"/>
                <a:gd name="T42" fmla="*/ 66 h 6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6" h="66">
                  <a:moveTo>
                    <a:pt x="0" y="28"/>
                  </a:moveTo>
                  <a:lnTo>
                    <a:pt x="0" y="28"/>
                  </a:lnTo>
                  <a:lnTo>
                    <a:pt x="14" y="47"/>
                  </a:lnTo>
                  <a:lnTo>
                    <a:pt x="63" y="50"/>
                  </a:lnTo>
                  <a:lnTo>
                    <a:pt x="12" y="56"/>
                  </a:lnTo>
                  <a:lnTo>
                    <a:pt x="12" y="65"/>
                  </a:lnTo>
                  <a:lnTo>
                    <a:pt x="64" y="61"/>
                  </a:lnTo>
                  <a:lnTo>
                    <a:pt x="105" y="65"/>
                  </a:lnTo>
                  <a:lnTo>
                    <a:pt x="92" y="28"/>
                  </a:lnTo>
                  <a:lnTo>
                    <a:pt x="54" y="0"/>
                  </a:lnTo>
                  <a:lnTo>
                    <a:pt x="14" y="8"/>
                  </a:lnTo>
                  <a:lnTo>
                    <a:pt x="0" y="28"/>
                  </a:lnTo>
                </a:path>
              </a:pathLst>
            </a:custGeom>
            <a:solidFill>
              <a:srgbClr val="FFFFFF"/>
            </a:solidFill>
            <a:ln w="18415">
              <a:solidFill>
                <a:srgbClr val="777777"/>
              </a:solidFill>
              <a:round/>
              <a:headEnd/>
              <a:tailEnd/>
            </a:ln>
          </p:spPr>
          <p:txBody>
            <a:bodyPr/>
            <a:lstStyle/>
            <a:p>
              <a:pPr defTabSz="685720">
                <a:defRPr/>
              </a:pPr>
              <a:endParaRPr lang="en-US" sz="1350" kern="0">
                <a:solidFill>
                  <a:srgbClr val="000000"/>
                </a:solidFill>
              </a:endParaRPr>
            </a:p>
          </p:txBody>
        </p:sp>
        <p:sp>
          <p:nvSpPr>
            <p:cNvPr id="116" name="Freeform 38">
              <a:extLst>
                <a:ext uri="{FF2B5EF4-FFF2-40B4-BE49-F238E27FC236}">
                  <a16:creationId xmlns:a16="http://schemas.microsoft.com/office/drawing/2014/main" id="{BEA86660-DE0C-499D-8361-C20DE9EE3167}"/>
                </a:ext>
              </a:extLst>
            </p:cNvPr>
            <p:cNvSpPr>
              <a:spLocks noChangeAspect="1"/>
            </p:cNvSpPr>
            <p:nvPr/>
          </p:nvSpPr>
          <p:spPr bwMode="gray">
            <a:xfrm>
              <a:off x="1128" y="2241"/>
              <a:ext cx="179" cy="146"/>
            </a:xfrm>
            <a:custGeom>
              <a:avLst/>
              <a:gdLst>
                <a:gd name="T0" fmla="*/ 0 w 52"/>
                <a:gd name="T1" fmla="*/ 116 h 49"/>
                <a:gd name="T2" fmla="*/ 0 w 52"/>
                <a:gd name="T3" fmla="*/ 116 h 49"/>
                <a:gd name="T4" fmla="*/ 59 w 52"/>
                <a:gd name="T5" fmla="*/ 283 h 49"/>
                <a:gd name="T6" fmla="*/ 368 w 52"/>
                <a:gd name="T7" fmla="*/ 426 h 49"/>
                <a:gd name="T8" fmla="*/ 606 w 52"/>
                <a:gd name="T9" fmla="*/ 215 h 49"/>
                <a:gd name="T10" fmla="*/ 413 w 52"/>
                <a:gd name="T11" fmla="*/ 0 h 49"/>
                <a:gd name="T12" fmla="*/ 0 w 52"/>
                <a:gd name="T13" fmla="*/ 116 h 49"/>
                <a:gd name="T14" fmla="*/ 0 w 52"/>
                <a:gd name="T15" fmla="*/ 116 h 49"/>
                <a:gd name="T16" fmla="*/ 0 60000 65536"/>
                <a:gd name="T17" fmla="*/ 0 60000 65536"/>
                <a:gd name="T18" fmla="*/ 0 60000 65536"/>
                <a:gd name="T19" fmla="*/ 0 60000 65536"/>
                <a:gd name="T20" fmla="*/ 0 60000 65536"/>
                <a:gd name="T21" fmla="*/ 0 60000 65536"/>
                <a:gd name="T22" fmla="*/ 0 60000 65536"/>
                <a:gd name="T23" fmla="*/ 0 60000 65536"/>
                <a:gd name="T24" fmla="*/ 0 w 52"/>
                <a:gd name="T25" fmla="*/ 0 h 49"/>
                <a:gd name="T26" fmla="*/ 52 w 52"/>
                <a:gd name="T27" fmla="*/ 49 h 4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2" h="49">
                  <a:moveTo>
                    <a:pt x="0" y="13"/>
                  </a:moveTo>
                  <a:lnTo>
                    <a:pt x="0" y="13"/>
                  </a:lnTo>
                  <a:lnTo>
                    <a:pt x="5" y="32"/>
                  </a:lnTo>
                  <a:lnTo>
                    <a:pt x="31" y="48"/>
                  </a:lnTo>
                  <a:lnTo>
                    <a:pt x="51" y="24"/>
                  </a:lnTo>
                  <a:lnTo>
                    <a:pt x="35" y="0"/>
                  </a:lnTo>
                  <a:lnTo>
                    <a:pt x="0" y="13"/>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117" name="Freeform 39">
              <a:extLst>
                <a:ext uri="{FF2B5EF4-FFF2-40B4-BE49-F238E27FC236}">
                  <a16:creationId xmlns:a16="http://schemas.microsoft.com/office/drawing/2014/main" id="{E68BFE03-E464-4C23-A0CC-214241F56B27}"/>
                </a:ext>
              </a:extLst>
            </p:cNvPr>
            <p:cNvSpPr>
              <a:spLocks noChangeAspect="1"/>
            </p:cNvSpPr>
            <p:nvPr/>
          </p:nvSpPr>
          <p:spPr bwMode="gray">
            <a:xfrm>
              <a:off x="4319" y="2151"/>
              <a:ext cx="601" cy="634"/>
            </a:xfrm>
            <a:custGeom>
              <a:avLst/>
              <a:gdLst>
                <a:gd name="T0" fmla="*/ 0 w 174"/>
                <a:gd name="T1" fmla="*/ 1770 h 212"/>
                <a:gd name="T2" fmla="*/ 0 w 174"/>
                <a:gd name="T3" fmla="*/ 1770 h 212"/>
                <a:gd name="T4" fmla="*/ 0 w 174"/>
                <a:gd name="T5" fmla="*/ 1262 h 212"/>
                <a:gd name="T6" fmla="*/ 155 w 174"/>
                <a:gd name="T7" fmla="*/ 1110 h 212"/>
                <a:gd name="T8" fmla="*/ 788 w 174"/>
                <a:gd name="T9" fmla="*/ 957 h 212"/>
                <a:gd name="T10" fmla="*/ 1420 w 174"/>
                <a:gd name="T11" fmla="*/ 535 h 212"/>
                <a:gd name="T12" fmla="*/ 608 w 174"/>
                <a:gd name="T13" fmla="*/ 404 h 212"/>
                <a:gd name="T14" fmla="*/ 359 w 174"/>
                <a:gd name="T15" fmla="*/ 144 h 212"/>
                <a:gd name="T16" fmla="*/ 452 w 174"/>
                <a:gd name="T17" fmla="*/ 72 h 212"/>
                <a:gd name="T18" fmla="*/ 777 w 174"/>
                <a:gd name="T19" fmla="*/ 215 h 212"/>
                <a:gd name="T20" fmla="*/ 1969 w 174"/>
                <a:gd name="T21" fmla="*/ 0 h 212"/>
                <a:gd name="T22" fmla="*/ 2066 w 174"/>
                <a:gd name="T23" fmla="*/ 215 h 212"/>
                <a:gd name="T24" fmla="*/ 1337 w 174"/>
                <a:gd name="T25" fmla="*/ 1101 h 212"/>
                <a:gd name="T26" fmla="*/ 83 w 174"/>
                <a:gd name="T27" fmla="*/ 1887 h 212"/>
                <a:gd name="T28" fmla="*/ 0 w 174"/>
                <a:gd name="T29" fmla="*/ 1770 h 212"/>
                <a:gd name="T30" fmla="*/ 0 w 174"/>
                <a:gd name="T31" fmla="*/ 1770 h 21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74"/>
                <a:gd name="T49" fmla="*/ 0 h 212"/>
                <a:gd name="T50" fmla="*/ 174 w 174"/>
                <a:gd name="T51" fmla="*/ 212 h 21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74" h="212">
                  <a:moveTo>
                    <a:pt x="0" y="198"/>
                  </a:moveTo>
                  <a:lnTo>
                    <a:pt x="0" y="198"/>
                  </a:lnTo>
                  <a:lnTo>
                    <a:pt x="0" y="141"/>
                  </a:lnTo>
                  <a:lnTo>
                    <a:pt x="13" y="124"/>
                  </a:lnTo>
                  <a:lnTo>
                    <a:pt x="66" y="107"/>
                  </a:lnTo>
                  <a:lnTo>
                    <a:pt x="119" y="60"/>
                  </a:lnTo>
                  <a:lnTo>
                    <a:pt x="51" y="45"/>
                  </a:lnTo>
                  <a:lnTo>
                    <a:pt x="30" y="16"/>
                  </a:lnTo>
                  <a:lnTo>
                    <a:pt x="38" y="8"/>
                  </a:lnTo>
                  <a:lnTo>
                    <a:pt x="65" y="24"/>
                  </a:lnTo>
                  <a:lnTo>
                    <a:pt x="165" y="0"/>
                  </a:lnTo>
                  <a:lnTo>
                    <a:pt x="173" y="24"/>
                  </a:lnTo>
                  <a:lnTo>
                    <a:pt x="112" y="123"/>
                  </a:lnTo>
                  <a:lnTo>
                    <a:pt x="7" y="211"/>
                  </a:lnTo>
                  <a:lnTo>
                    <a:pt x="0" y="198"/>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118" name="Freeform 40">
              <a:extLst>
                <a:ext uri="{FF2B5EF4-FFF2-40B4-BE49-F238E27FC236}">
                  <a16:creationId xmlns:a16="http://schemas.microsoft.com/office/drawing/2014/main" id="{C3BC6EC9-50C4-49AB-9E74-9BF38DC97945}"/>
                </a:ext>
              </a:extLst>
            </p:cNvPr>
            <p:cNvSpPr>
              <a:spLocks noChangeAspect="1"/>
            </p:cNvSpPr>
            <p:nvPr/>
          </p:nvSpPr>
          <p:spPr bwMode="gray">
            <a:xfrm>
              <a:off x="3379" y="3433"/>
              <a:ext cx="466" cy="338"/>
            </a:xfrm>
            <a:custGeom>
              <a:avLst/>
              <a:gdLst>
                <a:gd name="T0" fmla="*/ 0 w 135"/>
                <a:gd name="T1" fmla="*/ 305 h 113"/>
                <a:gd name="T2" fmla="*/ 0 w 135"/>
                <a:gd name="T3" fmla="*/ 305 h 113"/>
                <a:gd name="T4" fmla="*/ 0 w 135"/>
                <a:gd name="T5" fmla="*/ 305 h 113"/>
                <a:gd name="T6" fmla="*/ 359 w 135"/>
                <a:gd name="T7" fmla="*/ 305 h 113"/>
                <a:gd name="T8" fmla="*/ 715 w 135"/>
                <a:gd name="T9" fmla="*/ 126 h 113"/>
                <a:gd name="T10" fmla="*/ 728 w 135"/>
                <a:gd name="T11" fmla="*/ 54 h 113"/>
                <a:gd name="T12" fmla="*/ 1036 w 135"/>
                <a:gd name="T13" fmla="*/ 0 h 113"/>
                <a:gd name="T14" fmla="*/ 1550 w 135"/>
                <a:gd name="T15" fmla="*/ 108 h 113"/>
                <a:gd name="T16" fmla="*/ 1598 w 135"/>
                <a:gd name="T17" fmla="*/ 251 h 113"/>
                <a:gd name="T18" fmla="*/ 1574 w 135"/>
                <a:gd name="T19" fmla="*/ 607 h 113"/>
                <a:gd name="T20" fmla="*/ 1312 w 135"/>
                <a:gd name="T21" fmla="*/ 1002 h 113"/>
                <a:gd name="T22" fmla="*/ 835 w 135"/>
                <a:gd name="T23" fmla="*/ 930 h 113"/>
                <a:gd name="T24" fmla="*/ 573 w 135"/>
                <a:gd name="T25" fmla="*/ 841 h 113"/>
                <a:gd name="T26" fmla="*/ 0 w 135"/>
                <a:gd name="T27" fmla="*/ 305 h 113"/>
                <a:gd name="T28" fmla="*/ 0 w 135"/>
                <a:gd name="T29" fmla="*/ 305 h 11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5"/>
                <a:gd name="T46" fmla="*/ 0 h 113"/>
                <a:gd name="T47" fmla="*/ 135 w 135"/>
                <a:gd name="T48" fmla="*/ 113 h 11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5" h="113">
                  <a:moveTo>
                    <a:pt x="0" y="34"/>
                  </a:moveTo>
                  <a:lnTo>
                    <a:pt x="0" y="34"/>
                  </a:lnTo>
                  <a:lnTo>
                    <a:pt x="30" y="34"/>
                  </a:lnTo>
                  <a:lnTo>
                    <a:pt x="60" y="14"/>
                  </a:lnTo>
                  <a:lnTo>
                    <a:pt x="61" y="6"/>
                  </a:lnTo>
                  <a:lnTo>
                    <a:pt x="87" y="0"/>
                  </a:lnTo>
                  <a:lnTo>
                    <a:pt x="130" y="12"/>
                  </a:lnTo>
                  <a:lnTo>
                    <a:pt x="134" y="28"/>
                  </a:lnTo>
                  <a:lnTo>
                    <a:pt x="132" y="68"/>
                  </a:lnTo>
                  <a:lnTo>
                    <a:pt x="110" y="112"/>
                  </a:lnTo>
                  <a:lnTo>
                    <a:pt x="70" y="104"/>
                  </a:lnTo>
                  <a:lnTo>
                    <a:pt x="48" y="94"/>
                  </a:lnTo>
                  <a:lnTo>
                    <a:pt x="0" y="34"/>
                  </a:lnTo>
                </a:path>
              </a:pathLst>
            </a:custGeom>
            <a:solidFill>
              <a:srgbClr val="E38A4B"/>
            </a:solidFill>
            <a:ln w="18415">
              <a:solidFill>
                <a:schemeClr val="accent2">
                  <a:lumMod val="75000"/>
                </a:schemeClr>
              </a:solidFill>
              <a:round/>
              <a:headEnd/>
              <a:tailEnd/>
            </a:ln>
          </p:spPr>
          <p:txBody>
            <a:bodyPr/>
            <a:lstStyle/>
            <a:p>
              <a:pPr defTabSz="685720">
                <a:defRPr/>
              </a:pPr>
              <a:endParaRPr lang="en-US" sz="1350" kern="0">
                <a:solidFill>
                  <a:srgbClr val="000000"/>
                </a:solidFill>
              </a:endParaRPr>
            </a:p>
          </p:txBody>
        </p:sp>
        <p:sp>
          <p:nvSpPr>
            <p:cNvPr id="119" name="Freeform 41">
              <a:extLst>
                <a:ext uri="{FF2B5EF4-FFF2-40B4-BE49-F238E27FC236}">
                  <a16:creationId xmlns:a16="http://schemas.microsoft.com/office/drawing/2014/main" id="{A7C91301-4627-4213-919A-1C4A2A5E59F9}"/>
                </a:ext>
              </a:extLst>
            </p:cNvPr>
            <p:cNvSpPr>
              <a:spLocks noChangeAspect="1"/>
            </p:cNvSpPr>
            <p:nvPr/>
          </p:nvSpPr>
          <p:spPr bwMode="gray">
            <a:xfrm>
              <a:off x="2583" y="3493"/>
              <a:ext cx="798" cy="598"/>
            </a:xfrm>
            <a:custGeom>
              <a:avLst/>
              <a:gdLst>
                <a:gd name="T0" fmla="*/ 0 w 231"/>
                <a:gd name="T1" fmla="*/ 54 h 200"/>
                <a:gd name="T2" fmla="*/ 0 w 231"/>
                <a:gd name="T3" fmla="*/ 54 h 200"/>
                <a:gd name="T4" fmla="*/ 335 w 231"/>
                <a:gd name="T5" fmla="*/ 0 h 200"/>
                <a:gd name="T6" fmla="*/ 1979 w 231"/>
                <a:gd name="T7" fmla="*/ 161 h 200"/>
                <a:gd name="T8" fmla="*/ 2363 w 231"/>
                <a:gd name="T9" fmla="*/ 90 h 200"/>
                <a:gd name="T10" fmla="*/ 2746 w 231"/>
                <a:gd name="T11" fmla="*/ 126 h 200"/>
                <a:gd name="T12" fmla="*/ 2746 w 231"/>
                <a:gd name="T13" fmla="*/ 126 h 200"/>
                <a:gd name="T14" fmla="*/ 2397 w 231"/>
                <a:gd name="T15" fmla="*/ 242 h 200"/>
                <a:gd name="T16" fmla="*/ 2280 w 231"/>
                <a:gd name="T17" fmla="*/ 161 h 200"/>
                <a:gd name="T18" fmla="*/ 1897 w 231"/>
                <a:gd name="T19" fmla="*/ 215 h 200"/>
                <a:gd name="T20" fmla="*/ 1897 w 231"/>
                <a:gd name="T21" fmla="*/ 715 h 200"/>
                <a:gd name="T22" fmla="*/ 1682 w 231"/>
                <a:gd name="T23" fmla="*/ 724 h 200"/>
                <a:gd name="T24" fmla="*/ 1682 w 231"/>
                <a:gd name="T25" fmla="*/ 1118 h 200"/>
                <a:gd name="T26" fmla="*/ 1682 w 231"/>
                <a:gd name="T27" fmla="*/ 1680 h 200"/>
                <a:gd name="T28" fmla="*/ 1503 w 231"/>
                <a:gd name="T29" fmla="*/ 1779 h 200"/>
                <a:gd name="T30" fmla="*/ 1254 w 231"/>
                <a:gd name="T31" fmla="*/ 1779 h 200"/>
                <a:gd name="T32" fmla="*/ 1109 w 231"/>
                <a:gd name="T33" fmla="*/ 1653 h 200"/>
                <a:gd name="T34" fmla="*/ 991 w 231"/>
                <a:gd name="T35" fmla="*/ 1707 h 200"/>
                <a:gd name="T36" fmla="*/ 715 w 231"/>
                <a:gd name="T37" fmla="*/ 1519 h 200"/>
                <a:gd name="T38" fmla="*/ 584 w 231"/>
                <a:gd name="T39" fmla="*/ 903 h 200"/>
                <a:gd name="T40" fmla="*/ 584 w 231"/>
                <a:gd name="T41" fmla="*/ 822 h 200"/>
                <a:gd name="T42" fmla="*/ 0 w 231"/>
                <a:gd name="T43" fmla="*/ 54 h 200"/>
                <a:gd name="T44" fmla="*/ 0 w 231"/>
                <a:gd name="T45" fmla="*/ 54 h 20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31"/>
                <a:gd name="T70" fmla="*/ 0 h 200"/>
                <a:gd name="T71" fmla="*/ 231 w 231"/>
                <a:gd name="T72" fmla="*/ 200 h 20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31" h="200">
                  <a:moveTo>
                    <a:pt x="0" y="6"/>
                  </a:moveTo>
                  <a:lnTo>
                    <a:pt x="0" y="6"/>
                  </a:lnTo>
                  <a:lnTo>
                    <a:pt x="28" y="0"/>
                  </a:lnTo>
                  <a:lnTo>
                    <a:pt x="166" y="18"/>
                  </a:lnTo>
                  <a:lnTo>
                    <a:pt x="198" y="10"/>
                  </a:lnTo>
                  <a:lnTo>
                    <a:pt x="230" y="14"/>
                  </a:lnTo>
                  <a:lnTo>
                    <a:pt x="201" y="27"/>
                  </a:lnTo>
                  <a:lnTo>
                    <a:pt x="191" y="18"/>
                  </a:lnTo>
                  <a:lnTo>
                    <a:pt x="159" y="24"/>
                  </a:lnTo>
                  <a:lnTo>
                    <a:pt x="159" y="80"/>
                  </a:lnTo>
                  <a:lnTo>
                    <a:pt x="141" y="81"/>
                  </a:lnTo>
                  <a:lnTo>
                    <a:pt x="141" y="125"/>
                  </a:lnTo>
                  <a:lnTo>
                    <a:pt x="141" y="188"/>
                  </a:lnTo>
                  <a:lnTo>
                    <a:pt x="126" y="199"/>
                  </a:lnTo>
                  <a:lnTo>
                    <a:pt x="105" y="199"/>
                  </a:lnTo>
                  <a:lnTo>
                    <a:pt x="93" y="185"/>
                  </a:lnTo>
                  <a:lnTo>
                    <a:pt x="83" y="191"/>
                  </a:lnTo>
                  <a:lnTo>
                    <a:pt x="60" y="170"/>
                  </a:lnTo>
                  <a:lnTo>
                    <a:pt x="49" y="101"/>
                  </a:lnTo>
                  <a:lnTo>
                    <a:pt x="49" y="92"/>
                  </a:lnTo>
                  <a:lnTo>
                    <a:pt x="0" y="6"/>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120" name="Freeform 42">
              <a:extLst>
                <a:ext uri="{FF2B5EF4-FFF2-40B4-BE49-F238E27FC236}">
                  <a16:creationId xmlns:a16="http://schemas.microsoft.com/office/drawing/2014/main" id="{D09EAB15-4C32-49A2-9209-68C205F16C1F}"/>
                </a:ext>
              </a:extLst>
            </p:cNvPr>
            <p:cNvSpPr>
              <a:spLocks noChangeAspect="1"/>
            </p:cNvSpPr>
            <p:nvPr/>
          </p:nvSpPr>
          <p:spPr bwMode="gray">
            <a:xfrm>
              <a:off x="910" y="1389"/>
              <a:ext cx="505" cy="329"/>
            </a:xfrm>
            <a:custGeom>
              <a:avLst/>
              <a:gdLst>
                <a:gd name="T0" fmla="*/ 0 w 146"/>
                <a:gd name="T1" fmla="*/ 975 h 110"/>
                <a:gd name="T2" fmla="*/ 0 w 146"/>
                <a:gd name="T3" fmla="*/ 975 h 110"/>
                <a:gd name="T4" fmla="*/ 802 w 146"/>
                <a:gd name="T5" fmla="*/ 0 h 110"/>
                <a:gd name="T6" fmla="*/ 1698 w 146"/>
                <a:gd name="T7" fmla="*/ 9 h 110"/>
                <a:gd name="T8" fmla="*/ 1736 w 146"/>
                <a:gd name="T9" fmla="*/ 63 h 110"/>
                <a:gd name="T10" fmla="*/ 1698 w 146"/>
                <a:gd name="T11" fmla="*/ 242 h 110"/>
                <a:gd name="T12" fmla="*/ 1052 w 146"/>
                <a:gd name="T13" fmla="*/ 233 h 110"/>
                <a:gd name="T14" fmla="*/ 1041 w 146"/>
                <a:gd name="T15" fmla="*/ 607 h 110"/>
                <a:gd name="T16" fmla="*/ 802 w 146"/>
                <a:gd name="T17" fmla="*/ 679 h 110"/>
                <a:gd name="T18" fmla="*/ 827 w 146"/>
                <a:gd name="T19" fmla="*/ 903 h 110"/>
                <a:gd name="T20" fmla="*/ 0 w 146"/>
                <a:gd name="T21" fmla="*/ 975 h 110"/>
                <a:gd name="T22" fmla="*/ 0 w 146"/>
                <a:gd name="T23" fmla="*/ 975 h 1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6"/>
                <a:gd name="T37" fmla="*/ 0 h 110"/>
                <a:gd name="T38" fmla="*/ 146 w 146"/>
                <a:gd name="T39" fmla="*/ 110 h 11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6" h="110">
                  <a:moveTo>
                    <a:pt x="0" y="109"/>
                  </a:moveTo>
                  <a:lnTo>
                    <a:pt x="0" y="109"/>
                  </a:lnTo>
                  <a:lnTo>
                    <a:pt x="67" y="0"/>
                  </a:lnTo>
                  <a:lnTo>
                    <a:pt x="142" y="1"/>
                  </a:lnTo>
                  <a:lnTo>
                    <a:pt x="145" y="7"/>
                  </a:lnTo>
                  <a:lnTo>
                    <a:pt x="142" y="27"/>
                  </a:lnTo>
                  <a:lnTo>
                    <a:pt x="88" y="26"/>
                  </a:lnTo>
                  <a:lnTo>
                    <a:pt x="87" y="68"/>
                  </a:lnTo>
                  <a:lnTo>
                    <a:pt x="67" y="76"/>
                  </a:lnTo>
                  <a:lnTo>
                    <a:pt x="69" y="101"/>
                  </a:lnTo>
                  <a:lnTo>
                    <a:pt x="0" y="109"/>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121" name="Freeform 43">
              <a:extLst>
                <a:ext uri="{FF2B5EF4-FFF2-40B4-BE49-F238E27FC236}">
                  <a16:creationId xmlns:a16="http://schemas.microsoft.com/office/drawing/2014/main" id="{585C0A5A-B027-4186-999E-C034B143DA01}"/>
                </a:ext>
              </a:extLst>
            </p:cNvPr>
            <p:cNvSpPr>
              <a:spLocks noChangeAspect="1"/>
            </p:cNvSpPr>
            <p:nvPr/>
          </p:nvSpPr>
          <p:spPr bwMode="gray">
            <a:xfrm>
              <a:off x="3191" y="1616"/>
              <a:ext cx="985" cy="920"/>
            </a:xfrm>
            <a:custGeom>
              <a:avLst/>
              <a:gdLst>
                <a:gd name="T0" fmla="*/ 0 w 285"/>
                <a:gd name="T1" fmla="*/ 1446 h 308"/>
                <a:gd name="T2" fmla="*/ 0 w 285"/>
                <a:gd name="T3" fmla="*/ 1446 h 308"/>
                <a:gd name="T4" fmla="*/ 156 w 285"/>
                <a:gd name="T5" fmla="*/ 1721 h 308"/>
                <a:gd name="T6" fmla="*/ 297 w 285"/>
                <a:gd name="T7" fmla="*/ 2016 h 308"/>
                <a:gd name="T8" fmla="*/ 657 w 285"/>
                <a:gd name="T9" fmla="*/ 2133 h 308"/>
                <a:gd name="T10" fmla="*/ 1147 w 285"/>
                <a:gd name="T11" fmla="*/ 2533 h 308"/>
                <a:gd name="T12" fmla="*/ 1828 w 285"/>
                <a:gd name="T13" fmla="*/ 2739 h 308"/>
                <a:gd name="T14" fmla="*/ 2461 w 285"/>
                <a:gd name="T15" fmla="*/ 2685 h 308"/>
                <a:gd name="T16" fmla="*/ 2831 w 285"/>
                <a:gd name="T17" fmla="*/ 2605 h 308"/>
                <a:gd name="T18" fmla="*/ 2602 w 285"/>
                <a:gd name="T19" fmla="*/ 2312 h 308"/>
                <a:gd name="T20" fmla="*/ 2246 w 285"/>
                <a:gd name="T21" fmla="*/ 2151 h 308"/>
                <a:gd name="T22" fmla="*/ 2485 w 285"/>
                <a:gd name="T23" fmla="*/ 2034 h 308"/>
                <a:gd name="T24" fmla="*/ 2509 w 285"/>
                <a:gd name="T25" fmla="*/ 1783 h 308"/>
                <a:gd name="T26" fmla="*/ 2914 w 285"/>
                <a:gd name="T27" fmla="*/ 1446 h 308"/>
                <a:gd name="T28" fmla="*/ 3083 w 285"/>
                <a:gd name="T29" fmla="*/ 848 h 308"/>
                <a:gd name="T30" fmla="*/ 3394 w 285"/>
                <a:gd name="T31" fmla="*/ 723 h 308"/>
                <a:gd name="T32" fmla="*/ 3142 w 285"/>
                <a:gd name="T33" fmla="*/ 588 h 308"/>
                <a:gd name="T34" fmla="*/ 3045 w 285"/>
                <a:gd name="T35" fmla="*/ 152 h 308"/>
                <a:gd name="T36" fmla="*/ 2782 w 285"/>
                <a:gd name="T37" fmla="*/ 0 h 308"/>
                <a:gd name="T38" fmla="*/ 2461 w 285"/>
                <a:gd name="T39" fmla="*/ 179 h 308"/>
                <a:gd name="T40" fmla="*/ 622 w 285"/>
                <a:gd name="T41" fmla="*/ 143 h 308"/>
                <a:gd name="T42" fmla="*/ 622 w 285"/>
                <a:gd name="T43" fmla="*/ 427 h 308"/>
                <a:gd name="T44" fmla="*/ 442 w 285"/>
                <a:gd name="T45" fmla="*/ 436 h 308"/>
                <a:gd name="T46" fmla="*/ 442 w 285"/>
                <a:gd name="T47" fmla="*/ 508 h 308"/>
                <a:gd name="T48" fmla="*/ 429 w 285"/>
                <a:gd name="T49" fmla="*/ 1042 h 308"/>
                <a:gd name="T50" fmla="*/ 228 w 285"/>
                <a:gd name="T51" fmla="*/ 1069 h 308"/>
                <a:gd name="T52" fmla="*/ 0 w 285"/>
                <a:gd name="T53" fmla="*/ 1446 h 308"/>
                <a:gd name="T54" fmla="*/ 0 w 285"/>
                <a:gd name="T55" fmla="*/ 1446 h 30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85"/>
                <a:gd name="T85" fmla="*/ 0 h 308"/>
                <a:gd name="T86" fmla="*/ 285 w 285"/>
                <a:gd name="T87" fmla="*/ 308 h 30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85" h="308">
                  <a:moveTo>
                    <a:pt x="0" y="162"/>
                  </a:moveTo>
                  <a:lnTo>
                    <a:pt x="0" y="162"/>
                  </a:lnTo>
                  <a:lnTo>
                    <a:pt x="13" y="193"/>
                  </a:lnTo>
                  <a:lnTo>
                    <a:pt x="25" y="226"/>
                  </a:lnTo>
                  <a:lnTo>
                    <a:pt x="55" y="239"/>
                  </a:lnTo>
                  <a:lnTo>
                    <a:pt x="96" y="284"/>
                  </a:lnTo>
                  <a:lnTo>
                    <a:pt x="153" y="307"/>
                  </a:lnTo>
                  <a:lnTo>
                    <a:pt x="206" y="301"/>
                  </a:lnTo>
                  <a:lnTo>
                    <a:pt x="237" y="292"/>
                  </a:lnTo>
                  <a:lnTo>
                    <a:pt x="218" y="259"/>
                  </a:lnTo>
                  <a:lnTo>
                    <a:pt x="188" y="241"/>
                  </a:lnTo>
                  <a:lnTo>
                    <a:pt x="208" y="228"/>
                  </a:lnTo>
                  <a:lnTo>
                    <a:pt x="210" y="200"/>
                  </a:lnTo>
                  <a:lnTo>
                    <a:pt x="244" y="162"/>
                  </a:lnTo>
                  <a:lnTo>
                    <a:pt x="258" y="95"/>
                  </a:lnTo>
                  <a:lnTo>
                    <a:pt x="284" y="81"/>
                  </a:lnTo>
                  <a:lnTo>
                    <a:pt x="263" y="66"/>
                  </a:lnTo>
                  <a:lnTo>
                    <a:pt x="255" y="17"/>
                  </a:lnTo>
                  <a:lnTo>
                    <a:pt x="233" y="0"/>
                  </a:lnTo>
                  <a:lnTo>
                    <a:pt x="206" y="20"/>
                  </a:lnTo>
                  <a:lnTo>
                    <a:pt x="52" y="16"/>
                  </a:lnTo>
                  <a:lnTo>
                    <a:pt x="52" y="48"/>
                  </a:lnTo>
                  <a:lnTo>
                    <a:pt x="37" y="49"/>
                  </a:lnTo>
                  <a:lnTo>
                    <a:pt x="37" y="57"/>
                  </a:lnTo>
                  <a:lnTo>
                    <a:pt x="36" y="117"/>
                  </a:lnTo>
                  <a:lnTo>
                    <a:pt x="19" y="120"/>
                  </a:lnTo>
                  <a:lnTo>
                    <a:pt x="0" y="162"/>
                  </a:lnTo>
                </a:path>
              </a:pathLst>
            </a:custGeom>
            <a:grpFill/>
            <a:ln w="18415">
              <a:solidFill>
                <a:srgbClr val="777777"/>
              </a:solidFill>
              <a:round/>
              <a:headEnd/>
              <a:tailEnd/>
            </a:ln>
          </p:spPr>
          <p:txBody>
            <a:bodyPr/>
            <a:lstStyle/>
            <a:p>
              <a:pPr defTabSz="685720">
                <a:defRPr/>
              </a:pPr>
              <a:endParaRPr lang="en-US" sz="1350" kern="0" dirty="0">
                <a:solidFill>
                  <a:srgbClr val="000000"/>
                </a:solidFill>
              </a:endParaRPr>
            </a:p>
          </p:txBody>
        </p:sp>
        <p:sp>
          <p:nvSpPr>
            <p:cNvPr id="122" name="Freeform 44">
              <a:extLst>
                <a:ext uri="{FF2B5EF4-FFF2-40B4-BE49-F238E27FC236}">
                  <a16:creationId xmlns:a16="http://schemas.microsoft.com/office/drawing/2014/main" id="{9AA74AA6-A33C-481E-85D2-1299064A4CD6}"/>
                </a:ext>
              </a:extLst>
            </p:cNvPr>
            <p:cNvSpPr>
              <a:spLocks noChangeAspect="1"/>
            </p:cNvSpPr>
            <p:nvPr/>
          </p:nvSpPr>
          <p:spPr bwMode="gray">
            <a:xfrm>
              <a:off x="3721" y="3918"/>
              <a:ext cx="69" cy="81"/>
            </a:xfrm>
            <a:custGeom>
              <a:avLst/>
              <a:gdLst>
                <a:gd name="T0" fmla="*/ 0 w 20"/>
                <a:gd name="T1" fmla="*/ 126 h 27"/>
                <a:gd name="T2" fmla="*/ 0 w 20"/>
                <a:gd name="T3" fmla="*/ 126 h 27"/>
                <a:gd name="T4" fmla="*/ 121 w 20"/>
                <a:gd name="T5" fmla="*/ 234 h 27"/>
                <a:gd name="T6" fmla="*/ 228 w 20"/>
                <a:gd name="T7" fmla="*/ 144 h 27"/>
                <a:gd name="T8" fmla="*/ 190 w 20"/>
                <a:gd name="T9" fmla="*/ 0 h 27"/>
                <a:gd name="T10" fmla="*/ 0 w 20"/>
                <a:gd name="T11" fmla="*/ 126 h 27"/>
                <a:gd name="T12" fmla="*/ 0 w 20"/>
                <a:gd name="T13" fmla="*/ 126 h 27"/>
                <a:gd name="T14" fmla="*/ 0 60000 65536"/>
                <a:gd name="T15" fmla="*/ 0 60000 65536"/>
                <a:gd name="T16" fmla="*/ 0 60000 65536"/>
                <a:gd name="T17" fmla="*/ 0 60000 65536"/>
                <a:gd name="T18" fmla="*/ 0 60000 65536"/>
                <a:gd name="T19" fmla="*/ 0 60000 65536"/>
                <a:gd name="T20" fmla="*/ 0 60000 65536"/>
                <a:gd name="T21" fmla="*/ 0 w 20"/>
                <a:gd name="T22" fmla="*/ 0 h 27"/>
                <a:gd name="T23" fmla="*/ 20 w 20"/>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27">
                  <a:moveTo>
                    <a:pt x="0" y="14"/>
                  </a:moveTo>
                  <a:lnTo>
                    <a:pt x="0" y="14"/>
                  </a:lnTo>
                  <a:lnTo>
                    <a:pt x="10" y="26"/>
                  </a:lnTo>
                  <a:lnTo>
                    <a:pt x="19" y="16"/>
                  </a:lnTo>
                  <a:lnTo>
                    <a:pt x="16" y="0"/>
                  </a:lnTo>
                  <a:lnTo>
                    <a:pt x="0" y="14"/>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123" name="Freeform 45">
              <a:extLst>
                <a:ext uri="{FF2B5EF4-FFF2-40B4-BE49-F238E27FC236}">
                  <a16:creationId xmlns:a16="http://schemas.microsoft.com/office/drawing/2014/main" id="{2F2832E6-2DCE-488F-B71D-4F44B1F76DF7}"/>
                </a:ext>
              </a:extLst>
            </p:cNvPr>
            <p:cNvSpPr>
              <a:spLocks noChangeAspect="1"/>
            </p:cNvSpPr>
            <p:nvPr/>
          </p:nvSpPr>
          <p:spPr bwMode="gray">
            <a:xfrm>
              <a:off x="3648" y="2746"/>
              <a:ext cx="640" cy="503"/>
            </a:xfrm>
            <a:custGeom>
              <a:avLst/>
              <a:gdLst>
                <a:gd name="T0" fmla="*/ 0 w 185"/>
                <a:gd name="T1" fmla="*/ 467 h 168"/>
                <a:gd name="T2" fmla="*/ 0 w 185"/>
                <a:gd name="T3" fmla="*/ 467 h 168"/>
                <a:gd name="T4" fmla="*/ 10 w 185"/>
                <a:gd name="T5" fmla="*/ 760 h 168"/>
                <a:gd name="T6" fmla="*/ 277 w 185"/>
                <a:gd name="T7" fmla="*/ 1048 h 168"/>
                <a:gd name="T8" fmla="*/ 647 w 185"/>
                <a:gd name="T9" fmla="*/ 1174 h 168"/>
                <a:gd name="T10" fmla="*/ 861 w 185"/>
                <a:gd name="T11" fmla="*/ 1210 h 168"/>
                <a:gd name="T12" fmla="*/ 1076 w 185"/>
                <a:gd name="T13" fmla="*/ 1497 h 168"/>
                <a:gd name="T14" fmla="*/ 1892 w 185"/>
                <a:gd name="T15" fmla="*/ 1452 h 168"/>
                <a:gd name="T16" fmla="*/ 2204 w 185"/>
                <a:gd name="T17" fmla="*/ 1326 h 168"/>
                <a:gd name="T18" fmla="*/ 1892 w 185"/>
                <a:gd name="T19" fmla="*/ 746 h 168"/>
                <a:gd name="T20" fmla="*/ 1962 w 185"/>
                <a:gd name="T21" fmla="*/ 512 h 168"/>
                <a:gd name="T22" fmla="*/ 920 w 185"/>
                <a:gd name="T23" fmla="*/ 0 h 168"/>
                <a:gd name="T24" fmla="*/ 633 w 185"/>
                <a:gd name="T25" fmla="*/ 252 h 168"/>
                <a:gd name="T26" fmla="*/ 515 w 185"/>
                <a:gd name="T27" fmla="*/ 189 h 168"/>
                <a:gd name="T28" fmla="*/ 443 w 185"/>
                <a:gd name="T29" fmla="*/ 243 h 168"/>
                <a:gd name="T30" fmla="*/ 443 w 185"/>
                <a:gd name="T31" fmla="*/ 0 h 168"/>
                <a:gd name="T32" fmla="*/ 166 w 185"/>
                <a:gd name="T33" fmla="*/ 9 h 168"/>
                <a:gd name="T34" fmla="*/ 204 w 185"/>
                <a:gd name="T35" fmla="*/ 189 h 168"/>
                <a:gd name="T36" fmla="*/ 228 w 185"/>
                <a:gd name="T37" fmla="*/ 314 h 168"/>
                <a:gd name="T38" fmla="*/ 0 w 185"/>
                <a:gd name="T39" fmla="*/ 467 h 168"/>
                <a:gd name="T40" fmla="*/ 0 w 185"/>
                <a:gd name="T41" fmla="*/ 467 h 16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85"/>
                <a:gd name="T64" fmla="*/ 0 h 168"/>
                <a:gd name="T65" fmla="*/ 185 w 185"/>
                <a:gd name="T66" fmla="*/ 168 h 16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85" h="168">
                  <a:moveTo>
                    <a:pt x="0" y="52"/>
                  </a:moveTo>
                  <a:lnTo>
                    <a:pt x="0" y="52"/>
                  </a:lnTo>
                  <a:lnTo>
                    <a:pt x="1" y="85"/>
                  </a:lnTo>
                  <a:lnTo>
                    <a:pt x="23" y="117"/>
                  </a:lnTo>
                  <a:lnTo>
                    <a:pt x="54" y="131"/>
                  </a:lnTo>
                  <a:lnTo>
                    <a:pt x="72" y="135"/>
                  </a:lnTo>
                  <a:lnTo>
                    <a:pt x="90" y="167"/>
                  </a:lnTo>
                  <a:lnTo>
                    <a:pt x="158" y="162"/>
                  </a:lnTo>
                  <a:lnTo>
                    <a:pt x="184" y="148"/>
                  </a:lnTo>
                  <a:lnTo>
                    <a:pt x="158" y="83"/>
                  </a:lnTo>
                  <a:lnTo>
                    <a:pt x="164" y="57"/>
                  </a:lnTo>
                  <a:lnTo>
                    <a:pt x="77" y="0"/>
                  </a:lnTo>
                  <a:lnTo>
                    <a:pt x="53" y="28"/>
                  </a:lnTo>
                  <a:lnTo>
                    <a:pt x="43" y="21"/>
                  </a:lnTo>
                  <a:lnTo>
                    <a:pt x="37" y="27"/>
                  </a:lnTo>
                  <a:lnTo>
                    <a:pt x="37" y="0"/>
                  </a:lnTo>
                  <a:lnTo>
                    <a:pt x="14" y="1"/>
                  </a:lnTo>
                  <a:lnTo>
                    <a:pt x="17" y="21"/>
                  </a:lnTo>
                  <a:lnTo>
                    <a:pt x="19" y="35"/>
                  </a:lnTo>
                  <a:lnTo>
                    <a:pt x="0" y="52"/>
                  </a:lnTo>
                </a:path>
              </a:pathLst>
            </a:custGeom>
            <a:solidFill>
              <a:srgbClr val="E38A4B"/>
            </a:solidFill>
            <a:ln w="18415">
              <a:solidFill>
                <a:schemeClr val="accent2">
                  <a:lumMod val="75000"/>
                </a:schemeClr>
              </a:solidFill>
              <a:round/>
              <a:headEnd/>
              <a:tailEnd/>
            </a:ln>
          </p:spPr>
          <p:txBody>
            <a:bodyPr/>
            <a:lstStyle/>
            <a:p>
              <a:pPr defTabSz="685720">
                <a:defRPr/>
              </a:pPr>
              <a:endParaRPr lang="en-US" sz="1350" kern="0" dirty="0">
                <a:solidFill>
                  <a:srgbClr val="000000"/>
                </a:solidFill>
              </a:endParaRPr>
            </a:p>
          </p:txBody>
        </p:sp>
        <p:sp>
          <p:nvSpPr>
            <p:cNvPr id="124" name="Freeform 46">
              <a:extLst>
                <a:ext uri="{FF2B5EF4-FFF2-40B4-BE49-F238E27FC236}">
                  <a16:creationId xmlns:a16="http://schemas.microsoft.com/office/drawing/2014/main" id="{E95380EC-E9D3-4E74-B4EE-6FDF8D9B1901}"/>
                </a:ext>
              </a:extLst>
            </p:cNvPr>
            <p:cNvSpPr>
              <a:spLocks noChangeAspect="1"/>
            </p:cNvSpPr>
            <p:nvPr/>
          </p:nvSpPr>
          <p:spPr bwMode="gray">
            <a:xfrm>
              <a:off x="1896" y="2184"/>
              <a:ext cx="127" cy="242"/>
            </a:xfrm>
            <a:custGeom>
              <a:avLst/>
              <a:gdLst>
                <a:gd name="T0" fmla="*/ 0 w 37"/>
                <a:gd name="T1" fmla="*/ 0 h 81"/>
                <a:gd name="T2" fmla="*/ 0 w 37"/>
                <a:gd name="T3" fmla="*/ 0 h 81"/>
                <a:gd name="T4" fmla="*/ 199 w 37"/>
                <a:gd name="T5" fmla="*/ 36 h 81"/>
                <a:gd name="T6" fmla="*/ 426 w 37"/>
                <a:gd name="T7" fmla="*/ 678 h 81"/>
                <a:gd name="T8" fmla="*/ 261 w 37"/>
                <a:gd name="T9" fmla="*/ 714 h 81"/>
                <a:gd name="T10" fmla="*/ 0 w 37"/>
                <a:gd name="T11" fmla="*/ 0 h 81"/>
                <a:gd name="T12" fmla="*/ 0 w 37"/>
                <a:gd name="T13" fmla="*/ 0 h 81"/>
                <a:gd name="T14" fmla="*/ 0 60000 65536"/>
                <a:gd name="T15" fmla="*/ 0 60000 65536"/>
                <a:gd name="T16" fmla="*/ 0 60000 65536"/>
                <a:gd name="T17" fmla="*/ 0 60000 65536"/>
                <a:gd name="T18" fmla="*/ 0 60000 65536"/>
                <a:gd name="T19" fmla="*/ 0 60000 65536"/>
                <a:gd name="T20" fmla="*/ 0 60000 65536"/>
                <a:gd name="T21" fmla="*/ 0 w 37"/>
                <a:gd name="T22" fmla="*/ 0 h 81"/>
                <a:gd name="T23" fmla="*/ 37 w 37"/>
                <a:gd name="T24" fmla="*/ 81 h 8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 h="81">
                  <a:moveTo>
                    <a:pt x="0" y="0"/>
                  </a:moveTo>
                  <a:lnTo>
                    <a:pt x="0" y="0"/>
                  </a:lnTo>
                  <a:lnTo>
                    <a:pt x="17" y="4"/>
                  </a:lnTo>
                  <a:lnTo>
                    <a:pt x="36" y="76"/>
                  </a:lnTo>
                  <a:lnTo>
                    <a:pt x="22" y="80"/>
                  </a:lnTo>
                  <a:lnTo>
                    <a:pt x="0" y="0"/>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125" name="Freeform 47">
              <a:extLst>
                <a:ext uri="{FF2B5EF4-FFF2-40B4-BE49-F238E27FC236}">
                  <a16:creationId xmlns:a16="http://schemas.microsoft.com/office/drawing/2014/main" id="{E131B74A-2DAA-4022-A33B-7395593B9C3C}"/>
                </a:ext>
              </a:extLst>
            </p:cNvPr>
            <p:cNvSpPr>
              <a:spLocks noChangeAspect="1"/>
            </p:cNvSpPr>
            <p:nvPr/>
          </p:nvSpPr>
          <p:spPr bwMode="gray">
            <a:xfrm>
              <a:off x="3654" y="2519"/>
              <a:ext cx="316" cy="248"/>
            </a:xfrm>
            <a:custGeom>
              <a:avLst/>
              <a:gdLst>
                <a:gd name="T0" fmla="*/ 0 w 91"/>
                <a:gd name="T1" fmla="*/ 732 h 83"/>
                <a:gd name="T2" fmla="*/ 0 w 91"/>
                <a:gd name="T3" fmla="*/ 732 h 83"/>
                <a:gd name="T4" fmla="*/ 156 w 91"/>
                <a:gd name="T5" fmla="*/ 678 h 83"/>
                <a:gd name="T6" fmla="*/ 434 w 91"/>
                <a:gd name="T7" fmla="*/ 669 h 83"/>
                <a:gd name="T8" fmla="*/ 434 w 91"/>
                <a:gd name="T9" fmla="*/ 571 h 83"/>
                <a:gd name="T10" fmla="*/ 868 w 91"/>
                <a:gd name="T11" fmla="*/ 517 h 83"/>
                <a:gd name="T12" fmla="*/ 1087 w 91"/>
                <a:gd name="T13" fmla="*/ 260 h 83"/>
                <a:gd name="T14" fmla="*/ 868 w 91"/>
                <a:gd name="T15" fmla="*/ 0 h 83"/>
                <a:gd name="T16" fmla="*/ 229 w 91"/>
                <a:gd name="T17" fmla="*/ 45 h 83"/>
                <a:gd name="T18" fmla="*/ 302 w 91"/>
                <a:gd name="T19" fmla="*/ 242 h 83"/>
                <a:gd name="T20" fmla="*/ 170 w 91"/>
                <a:gd name="T21" fmla="*/ 382 h 83"/>
                <a:gd name="T22" fmla="*/ 0 w 91"/>
                <a:gd name="T23" fmla="*/ 732 h 83"/>
                <a:gd name="T24" fmla="*/ 0 w 91"/>
                <a:gd name="T25" fmla="*/ 732 h 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1"/>
                <a:gd name="T40" fmla="*/ 0 h 83"/>
                <a:gd name="T41" fmla="*/ 91 w 91"/>
                <a:gd name="T42" fmla="*/ 83 h 8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1" h="83">
                  <a:moveTo>
                    <a:pt x="0" y="82"/>
                  </a:moveTo>
                  <a:lnTo>
                    <a:pt x="0" y="82"/>
                  </a:lnTo>
                  <a:lnTo>
                    <a:pt x="13" y="76"/>
                  </a:lnTo>
                  <a:lnTo>
                    <a:pt x="36" y="75"/>
                  </a:lnTo>
                  <a:lnTo>
                    <a:pt x="36" y="64"/>
                  </a:lnTo>
                  <a:lnTo>
                    <a:pt x="72" y="58"/>
                  </a:lnTo>
                  <a:lnTo>
                    <a:pt x="90" y="29"/>
                  </a:lnTo>
                  <a:lnTo>
                    <a:pt x="72" y="0"/>
                  </a:lnTo>
                  <a:lnTo>
                    <a:pt x="19" y="5"/>
                  </a:lnTo>
                  <a:lnTo>
                    <a:pt x="25" y="27"/>
                  </a:lnTo>
                  <a:lnTo>
                    <a:pt x="14" y="43"/>
                  </a:lnTo>
                  <a:lnTo>
                    <a:pt x="0" y="82"/>
                  </a:lnTo>
                </a:path>
              </a:pathLst>
            </a:custGeom>
            <a:solidFill>
              <a:srgbClr val="E38A4B"/>
            </a:solidFill>
            <a:ln w="18415">
              <a:solidFill>
                <a:schemeClr val="accent2">
                  <a:lumMod val="75000"/>
                </a:schemeClr>
              </a:solidFill>
              <a:round/>
              <a:headEnd/>
              <a:tailEnd/>
            </a:ln>
          </p:spPr>
          <p:txBody>
            <a:bodyPr/>
            <a:lstStyle/>
            <a:p>
              <a:pPr defTabSz="685720">
                <a:defRPr/>
              </a:pPr>
              <a:endParaRPr lang="en-US" sz="1350" kern="0" dirty="0">
                <a:solidFill>
                  <a:srgbClr val="000000"/>
                </a:solidFill>
              </a:endParaRPr>
            </a:p>
          </p:txBody>
        </p:sp>
        <p:sp>
          <p:nvSpPr>
            <p:cNvPr id="126" name="Freeform 48">
              <a:extLst>
                <a:ext uri="{FF2B5EF4-FFF2-40B4-BE49-F238E27FC236}">
                  <a16:creationId xmlns:a16="http://schemas.microsoft.com/office/drawing/2014/main" id="{B1532C49-1847-4AE0-8DC1-652B99DECE78}"/>
                </a:ext>
              </a:extLst>
            </p:cNvPr>
            <p:cNvSpPr>
              <a:spLocks noChangeAspect="1"/>
            </p:cNvSpPr>
            <p:nvPr/>
          </p:nvSpPr>
          <p:spPr bwMode="gray">
            <a:xfrm>
              <a:off x="3348" y="1189"/>
              <a:ext cx="663" cy="493"/>
            </a:xfrm>
            <a:custGeom>
              <a:avLst/>
              <a:gdLst>
                <a:gd name="T0" fmla="*/ 0 w 192"/>
                <a:gd name="T1" fmla="*/ 233 h 165"/>
                <a:gd name="T2" fmla="*/ 0 w 192"/>
                <a:gd name="T3" fmla="*/ 233 h 165"/>
                <a:gd name="T4" fmla="*/ 97 w 192"/>
                <a:gd name="T5" fmla="*/ 1419 h 165"/>
                <a:gd name="T6" fmla="*/ 1920 w 192"/>
                <a:gd name="T7" fmla="*/ 1464 h 165"/>
                <a:gd name="T8" fmla="*/ 2241 w 192"/>
                <a:gd name="T9" fmla="*/ 1276 h 165"/>
                <a:gd name="T10" fmla="*/ 2279 w 192"/>
                <a:gd name="T11" fmla="*/ 1141 h 165"/>
                <a:gd name="T12" fmla="*/ 1585 w 192"/>
                <a:gd name="T13" fmla="*/ 314 h 165"/>
                <a:gd name="T14" fmla="*/ 1920 w 192"/>
                <a:gd name="T15" fmla="*/ 571 h 165"/>
                <a:gd name="T16" fmla="*/ 2086 w 192"/>
                <a:gd name="T17" fmla="*/ 350 h 165"/>
                <a:gd name="T18" fmla="*/ 1920 w 192"/>
                <a:gd name="T19" fmla="*/ 54 h 165"/>
                <a:gd name="T20" fmla="*/ 1492 w 192"/>
                <a:gd name="T21" fmla="*/ 99 h 165"/>
                <a:gd name="T22" fmla="*/ 1492 w 192"/>
                <a:gd name="T23" fmla="*/ 18 h 165"/>
                <a:gd name="T24" fmla="*/ 1264 w 192"/>
                <a:gd name="T25" fmla="*/ 18 h 165"/>
                <a:gd name="T26" fmla="*/ 894 w 192"/>
                <a:gd name="T27" fmla="*/ 125 h 165"/>
                <a:gd name="T28" fmla="*/ 97 w 192"/>
                <a:gd name="T29" fmla="*/ 0 h 165"/>
                <a:gd name="T30" fmla="*/ 0 w 192"/>
                <a:gd name="T31" fmla="*/ 233 h 165"/>
                <a:gd name="T32" fmla="*/ 0 w 192"/>
                <a:gd name="T33" fmla="*/ 233 h 16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92"/>
                <a:gd name="T52" fmla="*/ 0 h 165"/>
                <a:gd name="T53" fmla="*/ 192 w 192"/>
                <a:gd name="T54" fmla="*/ 165 h 16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92" h="165">
                  <a:moveTo>
                    <a:pt x="0" y="26"/>
                  </a:moveTo>
                  <a:lnTo>
                    <a:pt x="0" y="26"/>
                  </a:lnTo>
                  <a:lnTo>
                    <a:pt x="8" y="159"/>
                  </a:lnTo>
                  <a:lnTo>
                    <a:pt x="161" y="164"/>
                  </a:lnTo>
                  <a:lnTo>
                    <a:pt x="188" y="143"/>
                  </a:lnTo>
                  <a:lnTo>
                    <a:pt x="191" y="128"/>
                  </a:lnTo>
                  <a:lnTo>
                    <a:pt x="133" y="35"/>
                  </a:lnTo>
                  <a:lnTo>
                    <a:pt x="161" y="64"/>
                  </a:lnTo>
                  <a:lnTo>
                    <a:pt x="175" y="39"/>
                  </a:lnTo>
                  <a:lnTo>
                    <a:pt x="161" y="6"/>
                  </a:lnTo>
                  <a:lnTo>
                    <a:pt x="125" y="11"/>
                  </a:lnTo>
                  <a:lnTo>
                    <a:pt x="125" y="2"/>
                  </a:lnTo>
                  <a:lnTo>
                    <a:pt x="106" y="2"/>
                  </a:lnTo>
                  <a:lnTo>
                    <a:pt x="75" y="14"/>
                  </a:lnTo>
                  <a:lnTo>
                    <a:pt x="8" y="0"/>
                  </a:lnTo>
                  <a:lnTo>
                    <a:pt x="0" y="26"/>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127" name="Freeform 49">
              <a:extLst>
                <a:ext uri="{FF2B5EF4-FFF2-40B4-BE49-F238E27FC236}">
                  <a16:creationId xmlns:a16="http://schemas.microsoft.com/office/drawing/2014/main" id="{31DDA857-81F1-4CC0-8F90-53AB3DE4A1EA}"/>
                </a:ext>
              </a:extLst>
            </p:cNvPr>
            <p:cNvSpPr>
              <a:spLocks noChangeAspect="1"/>
            </p:cNvSpPr>
            <p:nvPr/>
          </p:nvSpPr>
          <p:spPr bwMode="gray">
            <a:xfrm>
              <a:off x="1598" y="2002"/>
              <a:ext cx="449" cy="262"/>
            </a:xfrm>
            <a:custGeom>
              <a:avLst/>
              <a:gdLst>
                <a:gd name="T0" fmla="*/ 0 w 130"/>
                <a:gd name="T1" fmla="*/ 655 h 88"/>
                <a:gd name="T2" fmla="*/ 0 w 130"/>
                <a:gd name="T3" fmla="*/ 655 h 88"/>
                <a:gd name="T4" fmla="*/ 107 w 130"/>
                <a:gd name="T5" fmla="*/ 735 h 88"/>
                <a:gd name="T6" fmla="*/ 525 w 130"/>
                <a:gd name="T7" fmla="*/ 771 h 88"/>
                <a:gd name="T8" fmla="*/ 477 w 130"/>
                <a:gd name="T9" fmla="*/ 569 h 88"/>
                <a:gd name="T10" fmla="*/ 1026 w 130"/>
                <a:gd name="T11" fmla="*/ 533 h 88"/>
                <a:gd name="T12" fmla="*/ 1240 w 130"/>
                <a:gd name="T13" fmla="*/ 569 h 88"/>
                <a:gd name="T14" fmla="*/ 1540 w 130"/>
                <a:gd name="T15" fmla="*/ 426 h 88"/>
                <a:gd name="T16" fmla="*/ 1147 w 130"/>
                <a:gd name="T17" fmla="*/ 134 h 88"/>
                <a:gd name="T18" fmla="*/ 1098 w 130"/>
                <a:gd name="T19" fmla="*/ 0 h 88"/>
                <a:gd name="T20" fmla="*/ 252 w 130"/>
                <a:gd name="T21" fmla="*/ 247 h 88"/>
                <a:gd name="T22" fmla="*/ 0 w 130"/>
                <a:gd name="T23" fmla="*/ 655 h 88"/>
                <a:gd name="T24" fmla="*/ 0 w 130"/>
                <a:gd name="T25" fmla="*/ 655 h 8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0"/>
                <a:gd name="T40" fmla="*/ 0 h 88"/>
                <a:gd name="T41" fmla="*/ 130 w 130"/>
                <a:gd name="T42" fmla="*/ 88 h 8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0" h="88">
                  <a:moveTo>
                    <a:pt x="0" y="74"/>
                  </a:moveTo>
                  <a:lnTo>
                    <a:pt x="0" y="74"/>
                  </a:lnTo>
                  <a:lnTo>
                    <a:pt x="9" y="83"/>
                  </a:lnTo>
                  <a:lnTo>
                    <a:pt x="44" y="87"/>
                  </a:lnTo>
                  <a:lnTo>
                    <a:pt x="40" y="64"/>
                  </a:lnTo>
                  <a:lnTo>
                    <a:pt x="86" y="60"/>
                  </a:lnTo>
                  <a:lnTo>
                    <a:pt x="104" y="64"/>
                  </a:lnTo>
                  <a:lnTo>
                    <a:pt x="129" y="48"/>
                  </a:lnTo>
                  <a:lnTo>
                    <a:pt x="96" y="15"/>
                  </a:lnTo>
                  <a:lnTo>
                    <a:pt x="92" y="0"/>
                  </a:lnTo>
                  <a:lnTo>
                    <a:pt x="21" y="28"/>
                  </a:lnTo>
                  <a:lnTo>
                    <a:pt x="0" y="74"/>
                  </a:lnTo>
                </a:path>
              </a:pathLst>
            </a:custGeom>
            <a:solidFill>
              <a:srgbClr val="FFFFFF"/>
            </a:solidFill>
            <a:ln w="18415">
              <a:solidFill>
                <a:srgbClr val="777777"/>
              </a:solidFill>
              <a:round/>
              <a:headEnd/>
              <a:tailEnd/>
            </a:ln>
          </p:spPr>
          <p:txBody>
            <a:bodyPr/>
            <a:lstStyle/>
            <a:p>
              <a:pPr defTabSz="685720">
                <a:defRPr/>
              </a:pPr>
              <a:endParaRPr lang="en-US" sz="1350" kern="0">
                <a:solidFill>
                  <a:srgbClr val="000000"/>
                </a:solidFill>
              </a:endParaRPr>
            </a:p>
          </p:txBody>
        </p:sp>
        <p:sp>
          <p:nvSpPr>
            <p:cNvPr id="128" name="Freeform 50">
              <a:extLst>
                <a:ext uri="{FF2B5EF4-FFF2-40B4-BE49-F238E27FC236}">
                  <a16:creationId xmlns:a16="http://schemas.microsoft.com/office/drawing/2014/main" id="{AFC5107D-E862-42CF-BAB0-99B56D21F99E}"/>
                </a:ext>
              </a:extLst>
            </p:cNvPr>
            <p:cNvSpPr>
              <a:spLocks noChangeAspect="1"/>
            </p:cNvSpPr>
            <p:nvPr/>
          </p:nvSpPr>
          <p:spPr bwMode="gray">
            <a:xfrm>
              <a:off x="3202" y="3081"/>
              <a:ext cx="688" cy="460"/>
            </a:xfrm>
            <a:custGeom>
              <a:avLst/>
              <a:gdLst>
                <a:gd name="T0" fmla="*/ 0 w 199"/>
                <a:gd name="T1" fmla="*/ 669 h 154"/>
                <a:gd name="T2" fmla="*/ 0 w 199"/>
                <a:gd name="T3" fmla="*/ 669 h 154"/>
                <a:gd name="T4" fmla="*/ 0 w 199"/>
                <a:gd name="T5" fmla="*/ 1195 h 154"/>
                <a:gd name="T6" fmla="*/ 252 w 199"/>
                <a:gd name="T7" fmla="*/ 1320 h 154"/>
                <a:gd name="T8" fmla="*/ 622 w 199"/>
                <a:gd name="T9" fmla="*/ 1365 h 154"/>
                <a:gd name="T10" fmla="*/ 978 w 199"/>
                <a:gd name="T11" fmla="*/ 1365 h 154"/>
                <a:gd name="T12" fmla="*/ 1338 w 199"/>
                <a:gd name="T13" fmla="*/ 1177 h 154"/>
                <a:gd name="T14" fmla="*/ 1352 w 199"/>
                <a:gd name="T15" fmla="*/ 1105 h 154"/>
                <a:gd name="T16" fmla="*/ 1663 w 199"/>
                <a:gd name="T17" fmla="*/ 1042 h 154"/>
                <a:gd name="T18" fmla="*/ 1601 w 199"/>
                <a:gd name="T19" fmla="*/ 974 h 154"/>
                <a:gd name="T20" fmla="*/ 2258 w 199"/>
                <a:gd name="T21" fmla="*/ 839 h 154"/>
                <a:gd name="T22" fmla="*/ 2164 w 199"/>
                <a:gd name="T23" fmla="*/ 759 h 154"/>
                <a:gd name="T24" fmla="*/ 2368 w 199"/>
                <a:gd name="T25" fmla="*/ 346 h 154"/>
                <a:gd name="T26" fmla="*/ 2199 w 199"/>
                <a:gd name="T27" fmla="*/ 170 h 154"/>
                <a:gd name="T28" fmla="*/ 1829 w 199"/>
                <a:gd name="T29" fmla="*/ 45 h 154"/>
                <a:gd name="T30" fmla="*/ 1732 w 199"/>
                <a:gd name="T31" fmla="*/ 0 h 154"/>
                <a:gd name="T32" fmla="*/ 1376 w 199"/>
                <a:gd name="T33" fmla="*/ 125 h 154"/>
                <a:gd name="T34" fmla="*/ 1328 w 199"/>
                <a:gd name="T35" fmla="*/ 490 h 154"/>
                <a:gd name="T36" fmla="*/ 1552 w 199"/>
                <a:gd name="T37" fmla="*/ 562 h 154"/>
                <a:gd name="T38" fmla="*/ 1566 w 199"/>
                <a:gd name="T39" fmla="*/ 705 h 154"/>
                <a:gd name="T40" fmla="*/ 408 w 199"/>
                <a:gd name="T41" fmla="*/ 382 h 154"/>
                <a:gd name="T42" fmla="*/ 443 w 199"/>
                <a:gd name="T43" fmla="*/ 669 h 154"/>
                <a:gd name="T44" fmla="*/ 0 w 199"/>
                <a:gd name="T45" fmla="*/ 669 h 154"/>
                <a:gd name="T46" fmla="*/ 0 w 199"/>
                <a:gd name="T47" fmla="*/ 669 h 15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99"/>
                <a:gd name="T73" fmla="*/ 0 h 154"/>
                <a:gd name="T74" fmla="*/ 199 w 199"/>
                <a:gd name="T75" fmla="*/ 154 h 15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99" h="154">
                  <a:moveTo>
                    <a:pt x="0" y="75"/>
                  </a:moveTo>
                  <a:lnTo>
                    <a:pt x="0" y="75"/>
                  </a:lnTo>
                  <a:lnTo>
                    <a:pt x="0" y="134"/>
                  </a:lnTo>
                  <a:lnTo>
                    <a:pt x="21" y="148"/>
                  </a:lnTo>
                  <a:lnTo>
                    <a:pt x="52" y="153"/>
                  </a:lnTo>
                  <a:lnTo>
                    <a:pt x="82" y="153"/>
                  </a:lnTo>
                  <a:lnTo>
                    <a:pt x="112" y="132"/>
                  </a:lnTo>
                  <a:lnTo>
                    <a:pt x="113" y="124"/>
                  </a:lnTo>
                  <a:lnTo>
                    <a:pt x="139" y="117"/>
                  </a:lnTo>
                  <a:lnTo>
                    <a:pt x="134" y="109"/>
                  </a:lnTo>
                  <a:lnTo>
                    <a:pt x="189" y="94"/>
                  </a:lnTo>
                  <a:lnTo>
                    <a:pt x="181" y="85"/>
                  </a:lnTo>
                  <a:lnTo>
                    <a:pt x="198" y="39"/>
                  </a:lnTo>
                  <a:lnTo>
                    <a:pt x="184" y="19"/>
                  </a:lnTo>
                  <a:lnTo>
                    <a:pt x="153" y="5"/>
                  </a:lnTo>
                  <a:lnTo>
                    <a:pt x="145" y="0"/>
                  </a:lnTo>
                  <a:lnTo>
                    <a:pt x="115" y="14"/>
                  </a:lnTo>
                  <a:lnTo>
                    <a:pt x="111" y="55"/>
                  </a:lnTo>
                  <a:lnTo>
                    <a:pt x="130" y="63"/>
                  </a:lnTo>
                  <a:lnTo>
                    <a:pt x="131" y="79"/>
                  </a:lnTo>
                  <a:lnTo>
                    <a:pt x="34" y="43"/>
                  </a:lnTo>
                  <a:lnTo>
                    <a:pt x="37" y="75"/>
                  </a:lnTo>
                  <a:lnTo>
                    <a:pt x="0" y="75"/>
                  </a:lnTo>
                </a:path>
              </a:pathLst>
            </a:custGeom>
            <a:solidFill>
              <a:srgbClr val="E38A4B"/>
            </a:solidFill>
            <a:ln w="18415">
              <a:solidFill>
                <a:schemeClr val="accent2">
                  <a:lumMod val="75000"/>
                </a:schemeClr>
              </a:solidFill>
              <a:round/>
              <a:headEnd/>
              <a:tailEnd/>
            </a:ln>
          </p:spPr>
          <p:txBody>
            <a:bodyPr/>
            <a:lstStyle/>
            <a:p>
              <a:pPr defTabSz="685720">
                <a:defRPr/>
              </a:pPr>
              <a:endParaRPr lang="en-US" sz="1350" kern="0">
                <a:solidFill>
                  <a:srgbClr val="000000"/>
                </a:solidFill>
              </a:endParaRPr>
            </a:p>
          </p:txBody>
        </p:sp>
        <p:sp>
          <p:nvSpPr>
            <p:cNvPr id="129" name="Freeform 51">
              <a:extLst>
                <a:ext uri="{FF2B5EF4-FFF2-40B4-BE49-F238E27FC236}">
                  <a16:creationId xmlns:a16="http://schemas.microsoft.com/office/drawing/2014/main" id="{3B5F9F40-D688-4640-A894-C8AADAD21D49}"/>
                </a:ext>
              </a:extLst>
            </p:cNvPr>
            <p:cNvSpPr>
              <a:spLocks noChangeAspect="1"/>
            </p:cNvSpPr>
            <p:nvPr/>
          </p:nvSpPr>
          <p:spPr bwMode="gray">
            <a:xfrm>
              <a:off x="2873" y="3748"/>
              <a:ext cx="965" cy="615"/>
            </a:xfrm>
            <a:custGeom>
              <a:avLst/>
              <a:gdLst>
                <a:gd name="T0" fmla="*/ 0 w 279"/>
                <a:gd name="T1" fmla="*/ 952 h 206"/>
                <a:gd name="T2" fmla="*/ 0 w 279"/>
                <a:gd name="T3" fmla="*/ 952 h 206"/>
                <a:gd name="T4" fmla="*/ 121 w 279"/>
                <a:gd name="T5" fmla="*/ 893 h 206"/>
                <a:gd name="T6" fmla="*/ 263 w 279"/>
                <a:gd name="T7" fmla="*/ 1015 h 206"/>
                <a:gd name="T8" fmla="*/ 515 w 279"/>
                <a:gd name="T9" fmla="*/ 1015 h 206"/>
                <a:gd name="T10" fmla="*/ 695 w 279"/>
                <a:gd name="T11" fmla="*/ 925 h 206"/>
                <a:gd name="T12" fmla="*/ 695 w 279"/>
                <a:gd name="T13" fmla="*/ 364 h 206"/>
                <a:gd name="T14" fmla="*/ 861 w 279"/>
                <a:gd name="T15" fmla="*/ 499 h 206"/>
                <a:gd name="T16" fmla="*/ 851 w 279"/>
                <a:gd name="T17" fmla="*/ 660 h 206"/>
                <a:gd name="T18" fmla="*/ 1148 w 279"/>
                <a:gd name="T19" fmla="*/ 660 h 206"/>
                <a:gd name="T20" fmla="*/ 1387 w 279"/>
                <a:gd name="T21" fmla="*/ 481 h 206"/>
                <a:gd name="T22" fmla="*/ 1830 w 279"/>
                <a:gd name="T23" fmla="*/ 481 h 206"/>
                <a:gd name="T24" fmla="*/ 2598 w 279"/>
                <a:gd name="T25" fmla="*/ 0 h 206"/>
                <a:gd name="T26" fmla="*/ 3061 w 279"/>
                <a:gd name="T27" fmla="*/ 63 h 206"/>
                <a:gd name="T28" fmla="*/ 3134 w 279"/>
                <a:gd name="T29" fmla="*/ 508 h 206"/>
                <a:gd name="T30" fmla="*/ 2919 w 279"/>
                <a:gd name="T31" fmla="*/ 642 h 206"/>
                <a:gd name="T32" fmla="*/ 3051 w 279"/>
                <a:gd name="T33" fmla="*/ 740 h 206"/>
                <a:gd name="T34" fmla="*/ 3158 w 279"/>
                <a:gd name="T35" fmla="*/ 660 h 206"/>
                <a:gd name="T36" fmla="*/ 3327 w 279"/>
                <a:gd name="T37" fmla="*/ 660 h 206"/>
                <a:gd name="T38" fmla="*/ 3241 w 279"/>
                <a:gd name="T39" fmla="*/ 925 h 206"/>
                <a:gd name="T40" fmla="*/ 2753 w 279"/>
                <a:gd name="T41" fmla="*/ 1337 h 206"/>
                <a:gd name="T42" fmla="*/ 2155 w 279"/>
                <a:gd name="T43" fmla="*/ 1693 h 206"/>
                <a:gd name="T44" fmla="*/ 1698 w 279"/>
                <a:gd name="T45" fmla="*/ 1809 h 206"/>
                <a:gd name="T46" fmla="*/ 394 w 279"/>
                <a:gd name="T47" fmla="*/ 1827 h 206"/>
                <a:gd name="T48" fmla="*/ 287 w 279"/>
                <a:gd name="T49" fmla="*/ 1612 h 206"/>
                <a:gd name="T50" fmla="*/ 336 w 279"/>
                <a:gd name="T51" fmla="*/ 1454 h 206"/>
                <a:gd name="T52" fmla="*/ 0 w 279"/>
                <a:gd name="T53" fmla="*/ 952 h 206"/>
                <a:gd name="T54" fmla="*/ 0 w 279"/>
                <a:gd name="T55" fmla="*/ 952 h 20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79"/>
                <a:gd name="T85" fmla="*/ 0 h 206"/>
                <a:gd name="T86" fmla="*/ 279 w 279"/>
                <a:gd name="T87" fmla="*/ 206 h 20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79" h="206">
                  <a:moveTo>
                    <a:pt x="0" y="107"/>
                  </a:moveTo>
                  <a:lnTo>
                    <a:pt x="0" y="107"/>
                  </a:lnTo>
                  <a:lnTo>
                    <a:pt x="10" y="100"/>
                  </a:lnTo>
                  <a:lnTo>
                    <a:pt x="22" y="114"/>
                  </a:lnTo>
                  <a:lnTo>
                    <a:pt x="43" y="114"/>
                  </a:lnTo>
                  <a:lnTo>
                    <a:pt x="58" y="104"/>
                  </a:lnTo>
                  <a:lnTo>
                    <a:pt x="58" y="41"/>
                  </a:lnTo>
                  <a:lnTo>
                    <a:pt x="72" y="56"/>
                  </a:lnTo>
                  <a:lnTo>
                    <a:pt x="71" y="74"/>
                  </a:lnTo>
                  <a:lnTo>
                    <a:pt x="96" y="74"/>
                  </a:lnTo>
                  <a:lnTo>
                    <a:pt x="116" y="54"/>
                  </a:lnTo>
                  <a:lnTo>
                    <a:pt x="153" y="54"/>
                  </a:lnTo>
                  <a:lnTo>
                    <a:pt x="217" y="0"/>
                  </a:lnTo>
                  <a:lnTo>
                    <a:pt x="256" y="7"/>
                  </a:lnTo>
                  <a:lnTo>
                    <a:pt x="262" y="57"/>
                  </a:lnTo>
                  <a:lnTo>
                    <a:pt x="244" y="72"/>
                  </a:lnTo>
                  <a:lnTo>
                    <a:pt x="255" y="83"/>
                  </a:lnTo>
                  <a:lnTo>
                    <a:pt x="264" y="74"/>
                  </a:lnTo>
                  <a:lnTo>
                    <a:pt x="278" y="74"/>
                  </a:lnTo>
                  <a:lnTo>
                    <a:pt x="271" y="104"/>
                  </a:lnTo>
                  <a:lnTo>
                    <a:pt x="230" y="150"/>
                  </a:lnTo>
                  <a:lnTo>
                    <a:pt x="180" y="190"/>
                  </a:lnTo>
                  <a:lnTo>
                    <a:pt x="142" y="203"/>
                  </a:lnTo>
                  <a:lnTo>
                    <a:pt x="33" y="205"/>
                  </a:lnTo>
                  <a:lnTo>
                    <a:pt x="24" y="181"/>
                  </a:lnTo>
                  <a:lnTo>
                    <a:pt x="28" y="163"/>
                  </a:lnTo>
                  <a:lnTo>
                    <a:pt x="0" y="107"/>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130" name="Freeform 52">
              <a:extLst>
                <a:ext uri="{FF2B5EF4-FFF2-40B4-BE49-F238E27FC236}">
                  <a16:creationId xmlns:a16="http://schemas.microsoft.com/office/drawing/2014/main" id="{C755E695-E7C9-4654-B0D1-EE3EC19214AA}"/>
                </a:ext>
              </a:extLst>
            </p:cNvPr>
            <p:cNvSpPr>
              <a:spLocks noChangeAspect="1"/>
            </p:cNvSpPr>
            <p:nvPr/>
          </p:nvSpPr>
          <p:spPr bwMode="gray">
            <a:xfrm>
              <a:off x="3493" y="4076"/>
              <a:ext cx="141" cy="111"/>
            </a:xfrm>
            <a:custGeom>
              <a:avLst/>
              <a:gdLst>
                <a:gd name="T0" fmla="*/ 0 w 41"/>
                <a:gd name="T1" fmla="*/ 162 h 37"/>
                <a:gd name="T2" fmla="*/ 0 w 41"/>
                <a:gd name="T3" fmla="*/ 162 h 37"/>
                <a:gd name="T4" fmla="*/ 165 w 41"/>
                <a:gd name="T5" fmla="*/ 324 h 37"/>
                <a:gd name="T6" fmla="*/ 475 w 41"/>
                <a:gd name="T7" fmla="*/ 162 h 37"/>
                <a:gd name="T8" fmla="*/ 330 w 41"/>
                <a:gd name="T9" fmla="*/ 0 h 37"/>
                <a:gd name="T10" fmla="*/ 0 w 41"/>
                <a:gd name="T11" fmla="*/ 162 h 37"/>
                <a:gd name="T12" fmla="*/ 0 w 41"/>
                <a:gd name="T13" fmla="*/ 162 h 37"/>
                <a:gd name="T14" fmla="*/ 0 60000 65536"/>
                <a:gd name="T15" fmla="*/ 0 60000 65536"/>
                <a:gd name="T16" fmla="*/ 0 60000 65536"/>
                <a:gd name="T17" fmla="*/ 0 60000 65536"/>
                <a:gd name="T18" fmla="*/ 0 60000 65536"/>
                <a:gd name="T19" fmla="*/ 0 60000 65536"/>
                <a:gd name="T20" fmla="*/ 0 60000 65536"/>
                <a:gd name="T21" fmla="*/ 0 w 41"/>
                <a:gd name="T22" fmla="*/ 0 h 37"/>
                <a:gd name="T23" fmla="*/ 41 w 41"/>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 h="37">
                  <a:moveTo>
                    <a:pt x="0" y="18"/>
                  </a:moveTo>
                  <a:lnTo>
                    <a:pt x="0" y="18"/>
                  </a:lnTo>
                  <a:lnTo>
                    <a:pt x="14" y="36"/>
                  </a:lnTo>
                  <a:lnTo>
                    <a:pt x="40" y="18"/>
                  </a:lnTo>
                  <a:lnTo>
                    <a:pt x="28" y="0"/>
                  </a:lnTo>
                  <a:lnTo>
                    <a:pt x="0" y="18"/>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106" name="Freeform 28">
              <a:extLst>
                <a:ext uri="{FF2B5EF4-FFF2-40B4-BE49-F238E27FC236}">
                  <a16:creationId xmlns:a16="http://schemas.microsoft.com/office/drawing/2014/main" id="{A51AA7E9-F120-44DF-B64B-94315A836213}"/>
                </a:ext>
              </a:extLst>
            </p:cNvPr>
            <p:cNvSpPr>
              <a:spLocks noChangeAspect="1"/>
            </p:cNvSpPr>
            <p:nvPr/>
          </p:nvSpPr>
          <p:spPr bwMode="gray">
            <a:xfrm>
              <a:off x="3831" y="3141"/>
              <a:ext cx="190" cy="367"/>
            </a:xfrm>
            <a:custGeom>
              <a:avLst/>
              <a:gdLst>
                <a:gd name="T0" fmla="*/ 0 w 55"/>
                <a:gd name="T1" fmla="*/ 579 h 123"/>
                <a:gd name="T2" fmla="*/ 0 w 55"/>
                <a:gd name="T3" fmla="*/ 579 h 123"/>
                <a:gd name="T4" fmla="*/ 83 w 55"/>
                <a:gd name="T5" fmla="*/ 650 h 123"/>
                <a:gd name="T6" fmla="*/ 335 w 55"/>
                <a:gd name="T7" fmla="*/ 704 h 123"/>
                <a:gd name="T8" fmla="*/ 297 w 55"/>
                <a:gd name="T9" fmla="*/ 916 h 123"/>
                <a:gd name="T10" fmla="*/ 525 w 55"/>
                <a:gd name="T11" fmla="*/ 1086 h 123"/>
                <a:gd name="T12" fmla="*/ 646 w 55"/>
                <a:gd name="T13" fmla="*/ 776 h 123"/>
                <a:gd name="T14" fmla="*/ 428 w 55"/>
                <a:gd name="T15" fmla="*/ 570 h 123"/>
                <a:gd name="T16" fmla="*/ 501 w 55"/>
                <a:gd name="T17" fmla="*/ 677 h 123"/>
                <a:gd name="T18" fmla="*/ 370 w 55"/>
                <a:gd name="T19" fmla="*/ 668 h 123"/>
                <a:gd name="T20" fmla="*/ 238 w 55"/>
                <a:gd name="T21" fmla="*/ 400 h 123"/>
                <a:gd name="T22" fmla="*/ 238 w 55"/>
                <a:gd name="T23" fmla="*/ 27 h 123"/>
                <a:gd name="T24" fmla="*/ 35 w 55"/>
                <a:gd name="T25" fmla="*/ 0 h 123"/>
                <a:gd name="T26" fmla="*/ 190 w 55"/>
                <a:gd name="T27" fmla="*/ 170 h 123"/>
                <a:gd name="T28" fmla="*/ 0 w 55"/>
                <a:gd name="T29" fmla="*/ 579 h 123"/>
                <a:gd name="T30" fmla="*/ 0 w 55"/>
                <a:gd name="T31" fmla="*/ 579 h 12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5"/>
                <a:gd name="T49" fmla="*/ 0 h 123"/>
                <a:gd name="T50" fmla="*/ 55 w 55"/>
                <a:gd name="T51" fmla="*/ 123 h 12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5" h="123">
                  <a:moveTo>
                    <a:pt x="0" y="65"/>
                  </a:moveTo>
                  <a:lnTo>
                    <a:pt x="0" y="65"/>
                  </a:lnTo>
                  <a:lnTo>
                    <a:pt x="7" y="73"/>
                  </a:lnTo>
                  <a:lnTo>
                    <a:pt x="28" y="79"/>
                  </a:lnTo>
                  <a:lnTo>
                    <a:pt x="25" y="103"/>
                  </a:lnTo>
                  <a:lnTo>
                    <a:pt x="44" y="122"/>
                  </a:lnTo>
                  <a:lnTo>
                    <a:pt x="54" y="87"/>
                  </a:lnTo>
                  <a:lnTo>
                    <a:pt x="36" y="64"/>
                  </a:lnTo>
                  <a:lnTo>
                    <a:pt x="42" y="76"/>
                  </a:lnTo>
                  <a:lnTo>
                    <a:pt x="31" y="75"/>
                  </a:lnTo>
                  <a:lnTo>
                    <a:pt x="20" y="45"/>
                  </a:lnTo>
                  <a:lnTo>
                    <a:pt x="20" y="3"/>
                  </a:lnTo>
                  <a:lnTo>
                    <a:pt x="3" y="0"/>
                  </a:lnTo>
                  <a:lnTo>
                    <a:pt x="16" y="19"/>
                  </a:lnTo>
                  <a:lnTo>
                    <a:pt x="0" y="65"/>
                  </a:lnTo>
                </a:path>
              </a:pathLst>
            </a:custGeom>
            <a:solidFill>
              <a:srgbClr val="E38A4B"/>
            </a:solidFill>
            <a:ln w="18415">
              <a:solidFill>
                <a:schemeClr val="accent2">
                  <a:lumMod val="75000"/>
                </a:schemeClr>
              </a:solidFill>
              <a:round/>
              <a:headEnd/>
              <a:tailEnd/>
            </a:ln>
          </p:spPr>
          <p:txBody>
            <a:bodyPr/>
            <a:lstStyle/>
            <a:p>
              <a:pPr defTabSz="685720">
                <a:defRPr/>
              </a:pPr>
              <a:endParaRPr lang="en-US" sz="1350" kern="0" dirty="0">
                <a:solidFill>
                  <a:srgbClr val="000000"/>
                </a:solidFill>
              </a:endParaRPr>
            </a:p>
          </p:txBody>
        </p:sp>
      </p:grpSp>
      <p:sp>
        <p:nvSpPr>
          <p:cNvPr id="131" name="Line Callout 1 (Accent Bar) 55">
            <a:extLst>
              <a:ext uri="{FF2B5EF4-FFF2-40B4-BE49-F238E27FC236}">
                <a16:creationId xmlns:a16="http://schemas.microsoft.com/office/drawing/2014/main" id="{3EF9697F-0935-4523-81D8-F7836512B292}"/>
              </a:ext>
            </a:extLst>
          </p:cNvPr>
          <p:cNvSpPr/>
          <p:nvPr/>
        </p:nvSpPr>
        <p:spPr>
          <a:xfrm>
            <a:off x="2737664" y="2397258"/>
            <a:ext cx="695650" cy="902936"/>
          </a:xfrm>
          <a:prstGeom prst="accentCallout1">
            <a:avLst>
              <a:gd name="adj1" fmla="val 18750"/>
              <a:gd name="adj2" fmla="val -8333"/>
              <a:gd name="adj3" fmla="val -39404"/>
              <a:gd name="adj4" fmla="val 197858"/>
            </a:avLst>
          </a:prstGeom>
          <a:noFill/>
          <a:ln w="25400" cap="flat" cmpd="sng" algn="ctr">
            <a:noFill/>
            <a:prstDash val="solid"/>
          </a:ln>
          <a:effectLst/>
        </p:spPr>
        <p:txBody>
          <a:bodyPr rtlCol="0" anchor="ctr"/>
          <a:lstStyle/>
          <a:p>
            <a:pPr algn="ctr" defTabSz="685720">
              <a:defRPr/>
            </a:pPr>
            <a:endParaRPr lang="en-GB" sz="1350" kern="0">
              <a:solidFill>
                <a:srgbClr val="FFFFFF"/>
              </a:solidFill>
              <a:latin typeface="Calibri"/>
            </a:endParaRPr>
          </a:p>
        </p:txBody>
      </p:sp>
      <p:sp>
        <p:nvSpPr>
          <p:cNvPr id="135" name="TextBox 134">
            <a:extLst>
              <a:ext uri="{FF2B5EF4-FFF2-40B4-BE49-F238E27FC236}">
                <a16:creationId xmlns:a16="http://schemas.microsoft.com/office/drawing/2014/main" id="{55DDDFB5-FE42-4017-9A60-67A2D37915D1}"/>
              </a:ext>
            </a:extLst>
          </p:cNvPr>
          <p:cNvSpPr txBox="1"/>
          <p:nvPr/>
        </p:nvSpPr>
        <p:spPr>
          <a:xfrm>
            <a:off x="332826" y="3471743"/>
            <a:ext cx="1800000" cy="1402679"/>
          </a:xfrm>
          <a:prstGeom prst="rect">
            <a:avLst/>
          </a:prstGeom>
          <a:solidFill>
            <a:schemeClr val="accent1">
              <a:lumMod val="60000"/>
              <a:lumOff val="40000"/>
            </a:schemeClr>
          </a:solidFill>
        </p:spPr>
        <p:txBody>
          <a:bodyPr wrap="square" lIns="108000" tIns="72000" rIns="108000" bIns="72000" rtlCol="0">
            <a:noAutofit/>
          </a:bodyPr>
          <a:lstStyle/>
          <a:p>
            <a:pPr marL="173831" indent="-173831" defTabSz="685720">
              <a:defRPr/>
            </a:pPr>
            <a:r>
              <a:rPr lang="en-GB" sz="1600" b="1" kern="0" dirty="0">
                <a:latin typeface="Calibri" panose="020F0502020204030204" pitchFamily="34" charset="0"/>
                <a:cs typeface="Calibri" panose="020F0502020204030204" pitchFamily="34" charset="0"/>
              </a:rPr>
              <a:t>Zambia</a:t>
            </a:r>
          </a:p>
          <a:p>
            <a:pPr marL="171450" indent="-171450" defTabSz="685720">
              <a:buFont typeface="Arial" panose="020B0604020202020204" pitchFamily="34" charset="0"/>
              <a:buChar char="•"/>
              <a:defRPr/>
            </a:pPr>
            <a:r>
              <a:rPr lang="en-GB" sz="1200" kern="0" dirty="0">
                <a:latin typeface="Calibri Light" panose="020F0302020204030204" pitchFamily="34" charset="0"/>
                <a:cs typeface="Calibri Light" panose="020F0302020204030204" pitchFamily="34" charset="0"/>
              </a:rPr>
              <a:t>Developing loss measuring systems</a:t>
            </a:r>
          </a:p>
          <a:p>
            <a:pPr marL="171450" indent="-171450" defTabSz="685720">
              <a:buFont typeface="Arial" panose="020B0604020202020204" pitchFamily="34" charset="0"/>
              <a:buChar char="•"/>
              <a:defRPr/>
            </a:pPr>
            <a:r>
              <a:rPr lang="en-GB" sz="1200" kern="0" dirty="0">
                <a:latin typeface="Calibri Light" panose="020F0302020204030204" pitchFamily="34" charset="0"/>
                <a:cs typeface="Calibri Light" panose="020F0302020204030204" pitchFamily="34" charset="0"/>
              </a:rPr>
              <a:t>Support for BR reporting on maize, sorghum, rice, beans</a:t>
            </a:r>
          </a:p>
        </p:txBody>
      </p:sp>
      <p:cxnSp>
        <p:nvCxnSpPr>
          <p:cNvPr id="136" name="Straight Connector 135">
            <a:extLst>
              <a:ext uri="{FF2B5EF4-FFF2-40B4-BE49-F238E27FC236}">
                <a16:creationId xmlns:a16="http://schemas.microsoft.com/office/drawing/2014/main" id="{10D7552F-D798-41D1-B646-40B5B34FD00C}"/>
              </a:ext>
            </a:extLst>
          </p:cNvPr>
          <p:cNvCxnSpPr>
            <a:cxnSpLocks/>
            <a:stCxn id="135" idx="3"/>
          </p:cNvCxnSpPr>
          <p:nvPr/>
        </p:nvCxnSpPr>
        <p:spPr>
          <a:xfrm>
            <a:off x="2132826" y="4173083"/>
            <a:ext cx="3862001" cy="183259"/>
          </a:xfrm>
          <a:prstGeom prst="line">
            <a:avLst/>
          </a:prstGeom>
          <a:noFill/>
          <a:ln w="19050" cap="flat" cmpd="sng" algn="ctr">
            <a:solidFill>
              <a:schemeClr val="tx2"/>
            </a:solidFill>
            <a:prstDash val="solid"/>
            <a:tailEnd type="oval"/>
          </a:ln>
          <a:effectLst/>
        </p:spPr>
      </p:cxnSp>
      <p:sp>
        <p:nvSpPr>
          <p:cNvPr id="138" name="TextBox 137">
            <a:extLst>
              <a:ext uri="{FF2B5EF4-FFF2-40B4-BE49-F238E27FC236}">
                <a16:creationId xmlns:a16="http://schemas.microsoft.com/office/drawing/2014/main" id="{A9F42A95-688E-41BF-9774-1E5344AFE4DC}"/>
              </a:ext>
            </a:extLst>
          </p:cNvPr>
          <p:cNvSpPr txBox="1"/>
          <p:nvPr/>
        </p:nvSpPr>
        <p:spPr>
          <a:xfrm>
            <a:off x="8931522" y="3579637"/>
            <a:ext cx="1800000" cy="2187556"/>
          </a:xfrm>
          <a:prstGeom prst="rect">
            <a:avLst/>
          </a:prstGeom>
          <a:solidFill>
            <a:schemeClr val="accent1">
              <a:lumMod val="60000"/>
              <a:lumOff val="40000"/>
            </a:schemeClr>
          </a:solidFill>
        </p:spPr>
        <p:txBody>
          <a:bodyPr wrap="square" lIns="108000" tIns="72000" rIns="72000" bIns="72000" rtlCol="0">
            <a:noAutofit/>
          </a:bodyPr>
          <a:lstStyle/>
          <a:p>
            <a:pPr marL="173831" indent="-173831" defTabSz="685720">
              <a:defRPr/>
            </a:pPr>
            <a:r>
              <a:rPr lang="en-GB" sz="1600" b="1" kern="0" dirty="0">
                <a:latin typeface="Calibri" panose="020F0502020204030204" pitchFamily="34" charset="0"/>
                <a:cs typeface="Calibri" panose="020F0502020204030204" pitchFamily="34" charset="0"/>
              </a:rPr>
              <a:t>Tanzania</a:t>
            </a:r>
          </a:p>
          <a:p>
            <a:pPr marL="171450" indent="-171450" defTabSz="685720">
              <a:buFont typeface="Arial" panose="020B0604020202020204" pitchFamily="34" charset="0"/>
              <a:buChar char="•"/>
              <a:defRPr/>
            </a:pPr>
            <a:r>
              <a:rPr lang="en-GB" sz="1200" kern="0" dirty="0">
                <a:latin typeface="Calibri Light" panose="020F0302020204030204" pitchFamily="34" charset="0"/>
                <a:cs typeface="Calibri Light" panose="020F0302020204030204" pitchFamily="34" charset="0"/>
              </a:rPr>
              <a:t>Developing capacity for loss measurement</a:t>
            </a:r>
          </a:p>
          <a:p>
            <a:pPr marL="171450" indent="-171450" defTabSz="685720">
              <a:buFont typeface="Arial" panose="020B0604020202020204" pitchFamily="34" charset="0"/>
              <a:buChar char="•"/>
              <a:defRPr/>
            </a:pPr>
            <a:r>
              <a:rPr lang="en-GB" sz="1200" kern="0" dirty="0">
                <a:latin typeface="Calibri Light" panose="020F0302020204030204" pitchFamily="34" charset="0"/>
                <a:cs typeface="Calibri Light" panose="020F0302020204030204" pitchFamily="34" charset="0"/>
              </a:rPr>
              <a:t>Measuring PHL of legume, root and tuber crops</a:t>
            </a:r>
          </a:p>
          <a:p>
            <a:pPr marL="171450" indent="-171450" defTabSz="685720">
              <a:buFont typeface="Arial" panose="020B0604020202020204" pitchFamily="34" charset="0"/>
              <a:buChar char="•"/>
              <a:defRPr/>
            </a:pPr>
            <a:r>
              <a:rPr lang="en-GB" sz="1200" kern="0" dirty="0">
                <a:latin typeface="Calibri Light" panose="020F0302020204030204" pitchFamily="34" charset="0"/>
                <a:cs typeface="Calibri Light" panose="020F0302020204030204" pitchFamily="34" charset="0"/>
              </a:rPr>
              <a:t>Support for BR reporting on maize, rice, sorghum, cassava</a:t>
            </a:r>
          </a:p>
          <a:p>
            <a:pPr marL="173831" indent="-173831" defTabSz="685720">
              <a:defRPr/>
            </a:pPr>
            <a:endParaRPr lang="en-GB" sz="1200" b="1" kern="0" dirty="0">
              <a:latin typeface="Calibri" panose="020F0502020204030204" pitchFamily="34" charset="0"/>
              <a:cs typeface="Calibri" panose="020F0502020204030204" pitchFamily="34" charset="0"/>
            </a:endParaRPr>
          </a:p>
        </p:txBody>
      </p:sp>
      <p:cxnSp>
        <p:nvCxnSpPr>
          <p:cNvPr id="139" name="Straight Connector 138">
            <a:extLst>
              <a:ext uri="{FF2B5EF4-FFF2-40B4-BE49-F238E27FC236}">
                <a16:creationId xmlns:a16="http://schemas.microsoft.com/office/drawing/2014/main" id="{2908E7B5-6EAB-48AB-9ACC-DDAFA1021934}"/>
              </a:ext>
            </a:extLst>
          </p:cNvPr>
          <p:cNvCxnSpPr>
            <a:cxnSpLocks/>
            <a:stCxn id="138" idx="1"/>
          </p:cNvCxnSpPr>
          <p:nvPr/>
        </p:nvCxnSpPr>
        <p:spPr>
          <a:xfrm flipH="1" flipV="1">
            <a:off x="6511680" y="3895989"/>
            <a:ext cx="2419842" cy="777426"/>
          </a:xfrm>
          <a:prstGeom prst="line">
            <a:avLst/>
          </a:prstGeom>
          <a:noFill/>
          <a:ln w="19050" cap="flat" cmpd="sng" algn="ctr">
            <a:solidFill>
              <a:schemeClr val="tx2"/>
            </a:solidFill>
            <a:prstDash val="solid"/>
            <a:tailEnd type="oval"/>
          </a:ln>
          <a:effectLst/>
        </p:spPr>
      </p:cxnSp>
      <p:sp>
        <p:nvSpPr>
          <p:cNvPr id="141" name="TextBox 140">
            <a:extLst>
              <a:ext uri="{FF2B5EF4-FFF2-40B4-BE49-F238E27FC236}">
                <a16:creationId xmlns:a16="http://schemas.microsoft.com/office/drawing/2014/main" id="{06584CD9-56EB-4259-B019-B435C3655AB4}"/>
              </a:ext>
            </a:extLst>
          </p:cNvPr>
          <p:cNvSpPr txBox="1"/>
          <p:nvPr/>
        </p:nvSpPr>
        <p:spPr>
          <a:xfrm>
            <a:off x="6909722" y="5261690"/>
            <a:ext cx="1800000" cy="1333011"/>
          </a:xfrm>
          <a:prstGeom prst="rect">
            <a:avLst/>
          </a:prstGeom>
          <a:solidFill>
            <a:schemeClr val="accent1">
              <a:lumMod val="60000"/>
              <a:lumOff val="40000"/>
            </a:schemeClr>
          </a:solidFill>
        </p:spPr>
        <p:txBody>
          <a:bodyPr wrap="square" lIns="108000" tIns="72000" rIns="72000" bIns="72000" rtlCol="0">
            <a:noAutofit/>
          </a:bodyPr>
          <a:lstStyle/>
          <a:p>
            <a:pPr marL="173831" indent="-173831" defTabSz="685720">
              <a:defRPr/>
            </a:pPr>
            <a:r>
              <a:rPr lang="en-GB" sz="1600" b="1" kern="0" dirty="0">
                <a:latin typeface="Calibri" panose="020F0502020204030204" pitchFamily="34" charset="0"/>
                <a:cs typeface="Calibri" panose="020F0502020204030204" pitchFamily="34" charset="0"/>
              </a:rPr>
              <a:t>Malawi</a:t>
            </a:r>
          </a:p>
          <a:p>
            <a:pPr marL="171450" indent="-171450" defTabSz="685720">
              <a:buFont typeface="Arial" panose="020B0604020202020204" pitchFamily="34" charset="0"/>
              <a:buChar char="•"/>
              <a:defRPr/>
            </a:pPr>
            <a:r>
              <a:rPr lang="en-GB" sz="1200" kern="0" dirty="0">
                <a:latin typeface="Calibri Light" panose="020F0302020204030204" pitchFamily="34" charset="0"/>
                <a:cs typeface="Calibri Light" panose="020F0302020204030204" pitchFamily="34" charset="0"/>
              </a:rPr>
              <a:t>Support for strategy development</a:t>
            </a:r>
          </a:p>
          <a:p>
            <a:pPr marL="171450" indent="-171450" defTabSz="685720">
              <a:buFont typeface="Arial" panose="020B0604020202020204" pitchFamily="34" charset="0"/>
              <a:buChar char="•"/>
              <a:defRPr/>
            </a:pPr>
            <a:r>
              <a:rPr lang="en-GB" sz="1200" kern="0" dirty="0">
                <a:latin typeface="Calibri Light" panose="020F0302020204030204" pitchFamily="34" charset="0"/>
                <a:cs typeface="Calibri Light" panose="020F0302020204030204" pitchFamily="34" charset="0"/>
              </a:rPr>
              <a:t>Support for BR reporting on maize, groundnut</a:t>
            </a:r>
          </a:p>
        </p:txBody>
      </p:sp>
      <p:cxnSp>
        <p:nvCxnSpPr>
          <p:cNvPr id="142" name="Straight Connector 141">
            <a:extLst>
              <a:ext uri="{FF2B5EF4-FFF2-40B4-BE49-F238E27FC236}">
                <a16:creationId xmlns:a16="http://schemas.microsoft.com/office/drawing/2014/main" id="{86AC8B69-BC4D-4AD3-9C45-FFF907F60FAA}"/>
              </a:ext>
            </a:extLst>
          </p:cNvPr>
          <p:cNvCxnSpPr>
            <a:cxnSpLocks/>
            <a:stCxn id="141" idx="0"/>
          </p:cNvCxnSpPr>
          <p:nvPr/>
        </p:nvCxnSpPr>
        <p:spPr>
          <a:xfrm flipH="1" flipV="1">
            <a:off x="6476796" y="4341661"/>
            <a:ext cx="1332926" cy="920029"/>
          </a:xfrm>
          <a:prstGeom prst="line">
            <a:avLst/>
          </a:prstGeom>
          <a:noFill/>
          <a:ln w="19050" cap="flat" cmpd="sng" algn="ctr">
            <a:solidFill>
              <a:schemeClr val="tx2"/>
            </a:solidFill>
            <a:prstDash val="solid"/>
            <a:tailEnd type="oval"/>
          </a:ln>
          <a:effectLst/>
        </p:spPr>
      </p:cxnSp>
      <p:sp>
        <p:nvSpPr>
          <p:cNvPr id="144" name="TextBox 143">
            <a:extLst>
              <a:ext uri="{FF2B5EF4-FFF2-40B4-BE49-F238E27FC236}">
                <a16:creationId xmlns:a16="http://schemas.microsoft.com/office/drawing/2014/main" id="{6AD46CD8-1F1D-4BD6-A388-D19467EA187E}"/>
              </a:ext>
            </a:extLst>
          </p:cNvPr>
          <p:cNvSpPr txBox="1"/>
          <p:nvPr/>
        </p:nvSpPr>
        <p:spPr>
          <a:xfrm>
            <a:off x="3064413" y="4449185"/>
            <a:ext cx="1800000" cy="2145516"/>
          </a:xfrm>
          <a:prstGeom prst="rect">
            <a:avLst/>
          </a:prstGeom>
          <a:solidFill>
            <a:schemeClr val="accent1">
              <a:lumMod val="60000"/>
              <a:lumOff val="40000"/>
            </a:schemeClr>
          </a:solidFill>
        </p:spPr>
        <p:txBody>
          <a:bodyPr wrap="square" lIns="108000" tIns="72000" rIns="72000" bIns="72000" rtlCol="0">
            <a:noAutofit/>
          </a:bodyPr>
          <a:lstStyle/>
          <a:p>
            <a:pPr marL="173831" indent="-173831" defTabSz="685720">
              <a:defRPr/>
            </a:pPr>
            <a:r>
              <a:rPr lang="en-GB" sz="1600" b="1" kern="0" dirty="0">
                <a:latin typeface="Calibri" panose="020F0502020204030204" pitchFamily="34" charset="0"/>
                <a:cs typeface="Calibri" panose="020F0502020204030204" pitchFamily="34" charset="0"/>
              </a:rPr>
              <a:t>Zimbabwe</a:t>
            </a:r>
          </a:p>
          <a:p>
            <a:pPr marL="171450" indent="-171450" defTabSz="685720">
              <a:buFont typeface="Arial" panose="020B0604020202020204" pitchFamily="34" charset="0"/>
              <a:buChar char="•"/>
              <a:defRPr/>
            </a:pPr>
            <a:r>
              <a:rPr lang="en-GB" sz="1200" kern="0" dirty="0">
                <a:latin typeface="Calibri Light" panose="020F0302020204030204" pitchFamily="34" charset="0"/>
                <a:cs typeface="Calibri Light" panose="020F0302020204030204" pitchFamily="34" charset="0"/>
              </a:rPr>
              <a:t>Support for strategy development</a:t>
            </a:r>
          </a:p>
          <a:p>
            <a:pPr marL="171450" indent="-171450" defTabSz="685720">
              <a:buFont typeface="Arial" panose="020B0604020202020204" pitchFamily="34" charset="0"/>
              <a:buChar char="•"/>
              <a:defRPr/>
            </a:pPr>
            <a:r>
              <a:rPr lang="en-GB" sz="1200" kern="0" dirty="0">
                <a:latin typeface="Calibri Light" panose="020F0302020204030204" pitchFamily="34" charset="0"/>
                <a:cs typeface="Calibri Light" panose="020F0302020204030204" pitchFamily="34" charset="0"/>
              </a:rPr>
              <a:t>Measure of price discounting for cereal and legume crops due to PHL</a:t>
            </a:r>
          </a:p>
          <a:p>
            <a:pPr marL="171450" indent="-171450" defTabSz="685720">
              <a:buFont typeface="Arial" panose="020B0604020202020204" pitchFamily="34" charset="0"/>
              <a:buChar char="•"/>
              <a:defRPr/>
            </a:pPr>
            <a:r>
              <a:rPr lang="en-GB" sz="1200" kern="0" dirty="0">
                <a:latin typeface="Calibri Light" panose="020F0302020204030204" pitchFamily="34" charset="0"/>
                <a:cs typeface="Calibri Light" panose="020F0302020204030204" pitchFamily="34" charset="0"/>
              </a:rPr>
              <a:t>Support for BR reporting on maize, sorghum</a:t>
            </a:r>
          </a:p>
        </p:txBody>
      </p:sp>
      <p:sp>
        <p:nvSpPr>
          <p:cNvPr id="146" name="TextBox 145">
            <a:extLst>
              <a:ext uri="{FF2B5EF4-FFF2-40B4-BE49-F238E27FC236}">
                <a16:creationId xmlns:a16="http://schemas.microsoft.com/office/drawing/2014/main" id="{FF65DD60-8C5C-4A3C-93C7-350F04D6625B}"/>
              </a:ext>
            </a:extLst>
          </p:cNvPr>
          <p:cNvSpPr txBox="1"/>
          <p:nvPr/>
        </p:nvSpPr>
        <p:spPr>
          <a:xfrm>
            <a:off x="1637964" y="1347183"/>
            <a:ext cx="1800000" cy="1860294"/>
          </a:xfrm>
          <a:prstGeom prst="rect">
            <a:avLst/>
          </a:prstGeom>
          <a:solidFill>
            <a:schemeClr val="accent1">
              <a:lumMod val="60000"/>
              <a:lumOff val="40000"/>
            </a:schemeClr>
          </a:solidFill>
        </p:spPr>
        <p:txBody>
          <a:bodyPr wrap="square" lIns="108000" tIns="72000" rIns="72000" bIns="72000" rtlCol="0">
            <a:noAutofit/>
          </a:bodyPr>
          <a:lstStyle/>
          <a:p>
            <a:pPr marL="173831" indent="-173831" defTabSz="685720">
              <a:defRPr/>
            </a:pPr>
            <a:r>
              <a:rPr lang="en-GB" sz="1600" b="1" kern="0" dirty="0">
                <a:latin typeface="Calibri" panose="020F0502020204030204" pitchFamily="34" charset="0"/>
                <a:cs typeface="Calibri" panose="020F0502020204030204" pitchFamily="34" charset="0"/>
              </a:rPr>
              <a:t>Uganda</a:t>
            </a:r>
          </a:p>
          <a:p>
            <a:pPr marL="171450" indent="-171450" defTabSz="685720">
              <a:buFont typeface="Arial" panose="020B0604020202020204" pitchFamily="34" charset="0"/>
              <a:buChar char="•"/>
              <a:defRPr/>
            </a:pPr>
            <a:r>
              <a:rPr lang="en-GB" sz="1200" kern="0" dirty="0">
                <a:latin typeface="Calibri Light" panose="020F0302020204030204" pitchFamily="34" charset="0"/>
                <a:cs typeface="Calibri Light" panose="020F0302020204030204" pitchFamily="34" charset="0"/>
              </a:rPr>
              <a:t>Training and awareness activities</a:t>
            </a:r>
          </a:p>
          <a:p>
            <a:pPr marL="171450" indent="-171450" defTabSz="685720">
              <a:buFont typeface="Arial" panose="020B0604020202020204" pitchFamily="34" charset="0"/>
              <a:buChar char="•"/>
              <a:defRPr/>
            </a:pPr>
            <a:r>
              <a:rPr lang="en-GB" sz="1200" kern="0" dirty="0">
                <a:latin typeface="Calibri Light" panose="020F0302020204030204" pitchFamily="34" charset="0"/>
                <a:cs typeface="Calibri Light" panose="020F0302020204030204" pitchFamily="34" charset="0"/>
              </a:rPr>
              <a:t>Measuring PHL of potato and </a:t>
            </a:r>
            <a:r>
              <a:rPr lang="en-GB" sz="1200" kern="0" dirty="0" err="1">
                <a:latin typeface="Calibri Light" panose="020F0302020204030204" pitchFamily="34" charset="0"/>
                <a:cs typeface="Calibri Light" panose="020F0302020204030204" pitchFamily="34" charset="0"/>
              </a:rPr>
              <a:t>sweetpotato</a:t>
            </a:r>
            <a:endParaRPr lang="en-GB" sz="1200" kern="0" dirty="0">
              <a:latin typeface="Calibri Light" panose="020F0302020204030204" pitchFamily="34" charset="0"/>
              <a:cs typeface="Calibri Light" panose="020F0302020204030204" pitchFamily="34" charset="0"/>
            </a:endParaRPr>
          </a:p>
          <a:p>
            <a:pPr marL="171450" indent="-171450" defTabSz="685720">
              <a:buFont typeface="Arial" panose="020B0604020202020204" pitchFamily="34" charset="0"/>
              <a:buChar char="•"/>
              <a:defRPr/>
            </a:pPr>
            <a:r>
              <a:rPr lang="en-GB" sz="1200" kern="0" dirty="0">
                <a:latin typeface="Calibri Light" panose="020F0302020204030204" pitchFamily="34" charset="0"/>
                <a:cs typeface="Calibri Light" panose="020F0302020204030204" pitchFamily="34" charset="0"/>
              </a:rPr>
              <a:t>Support for BR reporting on maize, rice</a:t>
            </a:r>
          </a:p>
          <a:p>
            <a:pPr marL="173831" indent="-173831" defTabSz="685720">
              <a:defRPr/>
            </a:pPr>
            <a:endParaRPr lang="en-GB" b="1" kern="0" dirty="0">
              <a:latin typeface="Calibri" panose="020F0502020204030204" pitchFamily="34" charset="0"/>
              <a:cs typeface="Calibri" panose="020F0502020204030204" pitchFamily="34" charset="0"/>
            </a:endParaRPr>
          </a:p>
        </p:txBody>
      </p:sp>
      <p:sp>
        <p:nvSpPr>
          <p:cNvPr id="149" name="TextBox 148">
            <a:extLst>
              <a:ext uri="{FF2B5EF4-FFF2-40B4-BE49-F238E27FC236}">
                <a16:creationId xmlns:a16="http://schemas.microsoft.com/office/drawing/2014/main" id="{9B184AC7-7A72-4F43-95A0-2AB42C4EF64B}"/>
              </a:ext>
            </a:extLst>
          </p:cNvPr>
          <p:cNvSpPr txBox="1"/>
          <p:nvPr/>
        </p:nvSpPr>
        <p:spPr>
          <a:xfrm>
            <a:off x="9320395" y="1746928"/>
            <a:ext cx="1800000" cy="1586738"/>
          </a:xfrm>
          <a:prstGeom prst="rect">
            <a:avLst/>
          </a:prstGeom>
          <a:solidFill>
            <a:schemeClr val="accent1">
              <a:lumMod val="60000"/>
              <a:lumOff val="40000"/>
            </a:schemeClr>
          </a:solidFill>
        </p:spPr>
        <p:txBody>
          <a:bodyPr wrap="square" lIns="108000" tIns="72000" rIns="72000" bIns="72000" rtlCol="0">
            <a:noAutofit/>
          </a:bodyPr>
          <a:lstStyle/>
          <a:p>
            <a:pPr marL="173831" indent="-173831" defTabSz="685720">
              <a:defRPr/>
            </a:pPr>
            <a:r>
              <a:rPr lang="en-GB" sz="1600" b="1" kern="0" dirty="0">
                <a:latin typeface="Calibri" panose="020F0502020204030204" pitchFamily="34" charset="0"/>
                <a:cs typeface="Calibri" panose="020F0502020204030204" pitchFamily="34" charset="0"/>
              </a:rPr>
              <a:t>Rwanda</a:t>
            </a:r>
          </a:p>
          <a:p>
            <a:pPr marL="171450" indent="-171450" defTabSz="685720">
              <a:buFont typeface="Arial" panose="020B0604020202020204" pitchFamily="34" charset="0"/>
              <a:buChar char="•"/>
              <a:defRPr/>
            </a:pPr>
            <a:r>
              <a:rPr lang="en-GB" sz="1200" kern="0" dirty="0">
                <a:latin typeface="Calibri Light" panose="020F0302020204030204" pitchFamily="34" charset="0"/>
                <a:cs typeface="Calibri Light" panose="020F0302020204030204" pitchFamily="34" charset="0"/>
              </a:rPr>
              <a:t>Piloting loss measurement system for cereals</a:t>
            </a:r>
          </a:p>
          <a:p>
            <a:pPr marL="171450" indent="-171450" defTabSz="685720">
              <a:buFont typeface="Arial" panose="020B0604020202020204" pitchFamily="34" charset="0"/>
              <a:buChar char="•"/>
              <a:defRPr/>
            </a:pPr>
            <a:r>
              <a:rPr lang="en-GB" sz="1200" kern="0" dirty="0">
                <a:latin typeface="Calibri Light" panose="020F0302020204030204" pitchFamily="34" charset="0"/>
                <a:cs typeface="Calibri Light" panose="020F0302020204030204" pitchFamily="34" charset="0"/>
              </a:rPr>
              <a:t>Support for BR reporting on maize, rice, beans</a:t>
            </a:r>
          </a:p>
        </p:txBody>
      </p:sp>
      <p:cxnSp>
        <p:nvCxnSpPr>
          <p:cNvPr id="150" name="Straight Connector 149">
            <a:extLst>
              <a:ext uri="{FF2B5EF4-FFF2-40B4-BE49-F238E27FC236}">
                <a16:creationId xmlns:a16="http://schemas.microsoft.com/office/drawing/2014/main" id="{75EF6855-5DDD-4745-911B-80593CBF2FC9}"/>
              </a:ext>
            </a:extLst>
          </p:cNvPr>
          <p:cNvCxnSpPr>
            <a:cxnSpLocks/>
            <a:stCxn id="149" idx="1"/>
          </p:cNvCxnSpPr>
          <p:nvPr/>
        </p:nvCxnSpPr>
        <p:spPr>
          <a:xfrm flipH="1">
            <a:off x="6205124" y="2540297"/>
            <a:ext cx="3115271" cy="1110037"/>
          </a:xfrm>
          <a:prstGeom prst="line">
            <a:avLst/>
          </a:prstGeom>
          <a:noFill/>
          <a:ln w="19050" cap="flat" cmpd="sng" algn="ctr">
            <a:solidFill>
              <a:schemeClr val="tx2"/>
            </a:solidFill>
            <a:prstDash val="solid"/>
            <a:tailEnd type="oval"/>
          </a:ln>
          <a:effectLst/>
        </p:spPr>
      </p:cxnSp>
      <p:cxnSp>
        <p:nvCxnSpPr>
          <p:cNvPr id="155" name="Straight Connector 154">
            <a:extLst>
              <a:ext uri="{FF2B5EF4-FFF2-40B4-BE49-F238E27FC236}">
                <a16:creationId xmlns:a16="http://schemas.microsoft.com/office/drawing/2014/main" id="{C90FC19A-0530-4948-9F58-42B5AF30907E}"/>
              </a:ext>
            </a:extLst>
          </p:cNvPr>
          <p:cNvCxnSpPr>
            <a:cxnSpLocks/>
            <a:stCxn id="144" idx="3"/>
          </p:cNvCxnSpPr>
          <p:nvPr/>
        </p:nvCxnSpPr>
        <p:spPr>
          <a:xfrm flipV="1">
            <a:off x="4864413" y="4606873"/>
            <a:ext cx="1314022" cy="915070"/>
          </a:xfrm>
          <a:prstGeom prst="line">
            <a:avLst/>
          </a:prstGeom>
          <a:noFill/>
          <a:ln w="19050" cap="flat" cmpd="sng" algn="ctr">
            <a:solidFill>
              <a:schemeClr val="tx2"/>
            </a:solidFill>
            <a:prstDash val="solid"/>
            <a:tailEnd type="oval"/>
          </a:ln>
          <a:effectLst/>
        </p:spPr>
      </p:cxnSp>
      <p:sp>
        <p:nvSpPr>
          <p:cNvPr id="156" name="Title 3">
            <a:extLst>
              <a:ext uri="{FF2B5EF4-FFF2-40B4-BE49-F238E27FC236}">
                <a16:creationId xmlns:a16="http://schemas.microsoft.com/office/drawing/2014/main" id="{C3911CED-275F-463D-A9C0-D084F63F682A}"/>
              </a:ext>
            </a:extLst>
          </p:cNvPr>
          <p:cNvSpPr txBox="1">
            <a:spLocks/>
          </p:cNvSpPr>
          <p:nvPr/>
        </p:nvSpPr>
        <p:spPr>
          <a:xfrm>
            <a:off x="300409" y="150715"/>
            <a:ext cx="11159330" cy="1028943"/>
          </a:xfrm>
          <a:prstGeom prst="rect">
            <a:avLst/>
          </a:prstGeom>
        </p:spPr>
        <p:txBody>
          <a:bodyPr lIns="0" tIns="0" rIns="0" bIns="0" anchor="b"/>
          <a:lstStyle>
            <a:lvl1pPr algn="l" defTabSz="914293" rtl="0" eaLnBrk="1" latinLnBrk="0" hangingPunct="1">
              <a:spcBef>
                <a:spcPct val="0"/>
              </a:spcBef>
              <a:buNone/>
              <a:defRPr sz="2200" b="1" kern="1200" cap="none" baseline="0">
                <a:solidFill>
                  <a:schemeClr val="tx2"/>
                </a:solidFill>
                <a:latin typeface="+mj-lt"/>
                <a:ea typeface="+mj-ea"/>
                <a:cs typeface="+mj-cs"/>
              </a:defRPr>
            </a:lvl1pPr>
          </a:lstStyle>
          <a:p>
            <a:pPr defTabSz="685720">
              <a:defRPr/>
            </a:pPr>
            <a:br>
              <a:rPr lang="en-GB" sz="3600" b="0" dirty="0">
                <a:latin typeface="Calibri Light" panose="020F0302020204030204" pitchFamily="34" charset="0"/>
                <a:cs typeface="Calibri Light" panose="020F0302020204030204" pitchFamily="34" charset="0"/>
              </a:rPr>
            </a:br>
            <a:r>
              <a:rPr lang="en-GB" sz="3600" b="0" dirty="0">
                <a:latin typeface="Calibri Light" panose="020F0302020204030204" pitchFamily="34" charset="0"/>
                <a:cs typeface="Calibri Light" panose="020F0302020204030204" pitchFamily="34" charset="0"/>
              </a:rPr>
              <a:t>Examples of APHLIS postharvest loss reduction activities in focal countries</a:t>
            </a:r>
          </a:p>
        </p:txBody>
      </p:sp>
      <p:cxnSp>
        <p:nvCxnSpPr>
          <p:cNvPr id="4" name="Straight Connector 3">
            <a:extLst>
              <a:ext uri="{FF2B5EF4-FFF2-40B4-BE49-F238E27FC236}">
                <a16:creationId xmlns:a16="http://schemas.microsoft.com/office/drawing/2014/main" id="{583CA47F-7DB2-1B4E-E31C-2EC739894DE2}"/>
              </a:ext>
            </a:extLst>
          </p:cNvPr>
          <p:cNvCxnSpPr>
            <a:cxnSpLocks/>
            <a:stCxn id="146" idx="3"/>
          </p:cNvCxnSpPr>
          <p:nvPr/>
        </p:nvCxnSpPr>
        <p:spPr>
          <a:xfrm>
            <a:off x="3437964" y="2277330"/>
            <a:ext cx="2870831" cy="1166935"/>
          </a:xfrm>
          <a:prstGeom prst="line">
            <a:avLst/>
          </a:prstGeom>
          <a:noFill/>
          <a:ln w="19050" cap="flat" cmpd="sng" algn="ctr">
            <a:solidFill>
              <a:schemeClr val="tx2"/>
            </a:solidFill>
            <a:prstDash val="solid"/>
            <a:tailEnd type="oval"/>
          </a:ln>
          <a:effectLst/>
        </p:spPr>
      </p:cxnSp>
      <p:sp>
        <p:nvSpPr>
          <p:cNvPr id="71" name="Footer Placeholder 1">
            <a:extLst>
              <a:ext uri="{FF2B5EF4-FFF2-40B4-BE49-F238E27FC236}">
                <a16:creationId xmlns:a16="http://schemas.microsoft.com/office/drawing/2014/main" id="{6C7AAD59-8C55-2D40-811E-E8D70FFA0C58}"/>
              </a:ext>
            </a:extLst>
          </p:cNvPr>
          <p:cNvSpPr txBox="1">
            <a:spLocks/>
          </p:cNvSpPr>
          <p:nvPr/>
        </p:nvSpPr>
        <p:spPr>
          <a:xfrm>
            <a:off x="4038480" y="6442785"/>
            <a:ext cx="4114440" cy="364680"/>
          </a:xfrm>
          <a:prstGeom prst="rect">
            <a:avLst/>
          </a:prstGeom>
        </p:spPr>
        <p:txBody>
          <a:bodyPr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spc="-1" dirty="0">
                <a:solidFill>
                  <a:schemeClr val="tx2"/>
                </a:solidFill>
                <a:latin typeface="Calibri"/>
              </a:rPr>
              <a:t>www.aphlis.net</a:t>
            </a:r>
            <a:endParaRPr lang="en-GB" sz="1400" spc="-1" dirty="0">
              <a:solidFill>
                <a:schemeClr val="tx2"/>
              </a:solidFill>
              <a:latin typeface="Times New Roman"/>
            </a:endParaRPr>
          </a:p>
        </p:txBody>
      </p:sp>
    </p:spTree>
    <p:extLst>
      <p:ext uri="{BB962C8B-B14F-4D97-AF65-F5344CB8AC3E}">
        <p14:creationId xmlns:p14="http://schemas.microsoft.com/office/powerpoint/2010/main" val="37182009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Rectangle 133">
            <a:extLst>
              <a:ext uri="{FF2B5EF4-FFF2-40B4-BE49-F238E27FC236}">
                <a16:creationId xmlns:a16="http://schemas.microsoft.com/office/drawing/2014/main" id="{8A2F6964-E918-C541-83BE-24CADA523075}"/>
              </a:ext>
            </a:extLst>
          </p:cNvPr>
          <p:cNvSpPr/>
          <p:nvPr/>
        </p:nvSpPr>
        <p:spPr>
          <a:xfrm>
            <a:off x="300" y="1271667"/>
            <a:ext cx="12191700" cy="5586333"/>
          </a:xfrm>
          <a:prstGeom prst="rect">
            <a:avLst/>
          </a:prstGeom>
          <a:solidFill>
            <a:srgbClr val="5EA9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54867A8-C113-1548-A743-52271756D696}"/>
              </a:ext>
            </a:extLst>
          </p:cNvPr>
          <p:cNvSpPr/>
          <p:nvPr/>
        </p:nvSpPr>
        <p:spPr>
          <a:xfrm>
            <a:off x="5162834" y="2706649"/>
            <a:ext cx="543797" cy="3348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132" name="Rectangle 131">
            <a:extLst>
              <a:ext uri="{FF2B5EF4-FFF2-40B4-BE49-F238E27FC236}">
                <a16:creationId xmlns:a16="http://schemas.microsoft.com/office/drawing/2014/main" id="{5E4AC71F-111D-8D46-ADD1-FD7ED0617AC0}"/>
              </a:ext>
            </a:extLst>
          </p:cNvPr>
          <p:cNvSpPr/>
          <p:nvPr/>
        </p:nvSpPr>
        <p:spPr>
          <a:xfrm>
            <a:off x="5998009" y="3418851"/>
            <a:ext cx="543797" cy="3348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133" name="Rectangle 132">
            <a:extLst>
              <a:ext uri="{FF2B5EF4-FFF2-40B4-BE49-F238E27FC236}">
                <a16:creationId xmlns:a16="http://schemas.microsoft.com/office/drawing/2014/main" id="{26133AAA-00BC-4B4C-BE93-B526427ECB8F}"/>
              </a:ext>
            </a:extLst>
          </p:cNvPr>
          <p:cNvSpPr/>
          <p:nvPr/>
        </p:nvSpPr>
        <p:spPr>
          <a:xfrm>
            <a:off x="6059975" y="4006789"/>
            <a:ext cx="543797" cy="3348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grpSp>
        <p:nvGrpSpPr>
          <p:cNvPr id="80" name="Group 54">
            <a:extLst>
              <a:ext uri="{FF2B5EF4-FFF2-40B4-BE49-F238E27FC236}">
                <a16:creationId xmlns:a16="http://schemas.microsoft.com/office/drawing/2014/main" id="{AE8FEF2C-A4E8-4ACB-AD32-9B891FD5691F}"/>
              </a:ext>
            </a:extLst>
          </p:cNvPr>
          <p:cNvGrpSpPr>
            <a:grpSpLocks/>
          </p:cNvGrpSpPr>
          <p:nvPr/>
        </p:nvGrpSpPr>
        <p:grpSpPr bwMode="auto">
          <a:xfrm>
            <a:off x="3636400" y="1589213"/>
            <a:ext cx="3709773" cy="3786188"/>
            <a:chOff x="879" y="912"/>
            <a:chExt cx="4041" cy="3451"/>
          </a:xfrm>
          <a:solidFill>
            <a:srgbClr val="FFFFFF"/>
          </a:solidFill>
        </p:grpSpPr>
        <p:sp>
          <p:nvSpPr>
            <p:cNvPr id="81" name="Freeform 3">
              <a:extLst>
                <a:ext uri="{FF2B5EF4-FFF2-40B4-BE49-F238E27FC236}">
                  <a16:creationId xmlns:a16="http://schemas.microsoft.com/office/drawing/2014/main" id="{E984AD78-BBD7-40D1-AEE5-789CB352D389}"/>
                </a:ext>
              </a:extLst>
            </p:cNvPr>
            <p:cNvSpPr>
              <a:spLocks noChangeAspect="1"/>
            </p:cNvSpPr>
            <p:nvPr/>
          </p:nvSpPr>
          <p:spPr bwMode="gray">
            <a:xfrm>
              <a:off x="1396" y="916"/>
              <a:ext cx="1193" cy="903"/>
            </a:xfrm>
            <a:custGeom>
              <a:avLst/>
              <a:gdLst>
                <a:gd name="T0" fmla="*/ 0 w 345"/>
                <a:gd name="T1" fmla="*/ 1429 h 302"/>
                <a:gd name="T2" fmla="*/ 0 w 345"/>
                <a:gd name="T3" fmla="*/ 1429 h 302"/>
                <a:gd name="T4" fmla="*/ 24 w 345"/>
                <a:gd name="T5" fmla="*/ 1483 h 302"/>
                <a:gd name="T6" fmla="*/ 764 w 345"/>
                <a:gd name="T7" fmla="*/ 1824 h 302"/>
                <a:gd name="T8" fmla="*/ 2379 w 345"/>
                <a:gd name="T9" fmla="*/ 2557 h 302"/>
                <a:gd name="T10" fmla="*/ 2403 w 345"/>
                <a:gd name="T11" fmla="*/ 2691 h 302"/>
                <a:gd name="T12" fmla="*/ 2559 w 345"/>
                <a:gd name="T13" fmla="*/ 2664 h 302"/>
                <a:gd name="T14" fmla="*/ 2880 w 345"/>
                <a:gd name="T15" fmla="*/ 2610 h 302"/>
                <a:gd name="T16" fmla="*/ 4115 w 345"/>
                <a:gd name="T17" fmla="*/ 2039 h 302"/>
                <a:gd name="T18" fmla="*/ 3624 w 345"/>
                <a:gd name="T19" fmla="*/ 1645 h 302"/>
                <a:gd name="T20" fmla="*/ 3634 w 345"/>
                <a:gd name="T21" fmla="*/ 1038 h 302"/>
                <a:gd name="T22" fmla="*/ 3576 w 345"/>
                <a:gd name="T23" fmla="*/ 751 h 302"/>
                <a:gd name="T24" fmla="*/ 3240 w 345"/>
                <a:gd name="T25" fmla="*/ 463 h 302"/>
                <a:gd name="T26" fmla="*/ 3410 w 345"/>
                <a:gd name="T27" fmla="*/ 377 h 302"/>
                <a:gd name="T28" fmla="*/ 3493 w 345"/>
                <a:gd name="T29" fmla="*/ 0 h 302"/>
                <a:gd name="T30" fmla="*/ 2057 w 345"/>
                <a:gd name="T31" fmla="*/ 63 h 302"/>
                <a:gd name="T32" fmla="*/ 1304 w 345"/>
                <a:gd name="T33" fmla="*/ 278 h 302"/>
                <a:gd name="T34" fmla="*/ 1494 w 345"/>
                <a:gd name="T35" fmla="*/ 742 h 302"/>
                <a:gd name="T36" fmla="*/ 1172 w 345"/>
                <a:gd name="T37" fmla="*/ 751 h 302"/>
                <a:gd name="T38" fmla="*/ 982 w 345"/>
                <a:gd name="T39" fmla="*/ 804 h 302"/>
                <a:gd name="T40" fmla="*/ 1027 w 345"/>
                <a:gd name="T41" fmla="*/ 921 h 302"/>
                <a:gd name="T42" fmla="*/ 97 w 345"/>
                <a:gd name="T43" fmla="*/ 1199 h 302"/>
                <a:gd name="T44" fmla="*/ 0 w 345"/>
                <a:gd name="T45" fmla="*/ 1429 h 302"/>
                <a:gd name="T46" fmla="*/ 0 w 345"/>
                <a:gd name="T47" fmla="*/ 1429 h 3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45"/>
                <a:gd name="T73" fmla="*/ 0 h 302"/>
                <a:gd name="T74" fmla="*/ 345 w 345"/>
                <a:gd name="T75" fmla="*/ 302 h 30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45" h="302">
                  <a:moveTo>
                    <a:pt x="0" y="160"/>
                  </a:moveTo>
                  <a:lnTo>
                    <a:pt x="0" y="160"/>
                  </a:lnTo>
                  <a:lnTo>
                    <a:pt x="2" y="166"/>
                  </a:lnTo>
                  <a:lnTo>
                    <a:pt x="64" y="204"/>
                  </a:lnTo>
                  <a:lnTo>
                    <a:pt x="199" y="286"/>
                  </a:lnTo>
                  <a:lnTo>
                    <a:pt x="201" y="301"/>
                  </a:lnTo>
                  <a:lnTo>
                    <a:pt x="214" y="298"/>
                  </a:lnTo>
                  <a:lnTo>
                    <a:pt x="241" y="292"/>
                  </a:lnTo>
                  <a:lnTo>
                    <a:pt x="344" y="228"/>
                  </a:lnTo>
                  <a:lnTo>
                    <a:pt x="303" y="184"/>
                  </a:lnTo>
                  <a:lnTo>
                    <a:pt x="304" y="116"/>
                  </a:lnTo>
                  <a:lnTo>
                    <a:pt x="299" y="84"/>
                  </a:lnTo>
                  <a:lnTo>
                    <a:pt x="271" y="52"/>
                  </a:lnTo>
                  <a:lnTo>
                    <a:pt x="285" y="42"/>
                  </a:lnTo>
                  <a:lnTo>
                    <a:pt x="292" y="0"/>
                  </a:lnTo>
                  <a:lnTo>
                    <a:pt x="172" y="7"/>
                  </a:lnTo>
                  <a:lnTo>
                    <a:pt x="109" y="31"/>
                  </a:lnTo>
                  <a:lnTo>
                    <a:pt x="125" y="83"/>
                  </a:lnTo>
                  <a:lnTo>
                    <a:pt x="98" y="84"/>
                  </a:lnTo>
                  <a:lnTo>
                    <a:pt x="82" y="90"/>
                  </a:lnTo>
                  <a:lnTo>
                    <a:pt x="86" y="103"/>
                  </a:lnTo>
                  <a:lnTo>
                    <a:pt x="8" y="134"/>
                  </a:lnTo>
                  <a:lnTo>
                    <a:pt x="0" y="160"/>
                  </a:lnTo>
                </a:path>
              </a:pathLst>
            </a:custGeom>
            <a:grpFill/>
            <a:ln w="18415">
              <a:solidFill>
                <a:srgbClr val="777777"/>
              </a:solidFill>
              <a:round/>
              <a:headEnd/>
              <a:tailEnd/>
            </a:ln>
          </p:spPr>
          <p:txBody>
            <a:bodyPr/>
            <a:lstStyle/>
            <a:p>
              <a:pPr defTabSz="685720">
                <a:defRPr/>
              </a:pPr>
              <a:endParaRPr lang="en-US" sz="1350" kern="0" dirty="0">
                <a:solidFill>
                  <a:srgbClr val="000000"/>
                </a:solidFill>
              </a:endParaRPr>
            </a:p>
          </p:txBody>
        </p:sp>
        <p:sp>
          <p:nvSpPr>
            <p:cNvPr id="82" name="Freeform 4">
              <a:extLst>
                <a:ext uri="{FF2B5EF4-FFF2-40B4-BE49-F238E27FC236}">
                  <a16:creationId xmlns:a16="http://schemas.microsoft.com/office/drawing/2014/main" id="{7F38D2A5-4354-4751-A194-6A78DBDEFDB3}"/>
                </a:ext>
              </a:extLst>
            </p:cNvPr>
            <p:cNvSpPr>
              <a:spLocks noChangeAspect="1"/>
            </p:cNvSpPr>
            <p:nvPr/>
          </p:nvSpPr>
          <p:spPr bwMode="gray">
            <a:xfrm>
              <a:off x="2335" y="912"/>
              <a:ext cx="240" cy="350"/>
            </a:xfrm>
            <a:custGeom>
              <a:avLst/>
              <a:gdLst>
                <a:gd name="T0" fmla="*/ 0 w 70"/>
                <a:gd name="T1" fmla="*/ 466 h 118"/>
                <a:gd name="T2" fmla="*/ 0 w 70"/>
                <a:gd name="T3" fmla="*/ 466 h 118"/>
                <a:gd name="T4" fmla="*/ 165 w 70"/>
                <a:gd name="T5" fmla="*/ 380 h 118"/>
                <a:gd name="T6" fmla="*/ 247 w 70"/>
                <a:gd name="T7" fmla="*/ 9 h 118"/>
                <a:gd name="T8" fmla="*/ 751 w 70"/>
                <a:gd name="T9" fmla="*/ 0 h 118"/>
                <a:gd name="T10" fmla="*/ 634 w 70"/>
                <a:gd name="T11" fmla="*/ 116 h 118"/>
                <a:gd name="T12" fmla="*/ 765 w 70"/>
                <a:gd name="T13" fmla="*/ 273 h 118"/>
                <a:gd name="T14" fmla="*/ 483 w 70"/>
                <a:gd name="T15" fmla="*/ 466 h 118"/>
                <a:gd name="T16" fmla="*/ 813 w 70"/>
                <a:gd name="T17" fmla="*/ 590 h 118"/>
                <a:gd name="T18" fmla="*/ 401 w 70"/>
                <a:gd name="T19" fmla="*/ 1029 h 118"/>
                <a:gd name="T20" fmla="*/ 329 w 70"/>
                <a:gd name="T21" fmla="*/ 747 h 118"/>
                <a:gd name="T22" fmla="*/ 0 w 70"/>
                <a:gd name="T23" fmla="*/ 466 h 118"/>
                <a:gd name="T24" fmla="*/ 0 w 70"/>
                <a:gd name="T25" fmla="*/ 466 h 1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0"/>
                <a:gd name="T40" fmla="*/ 0 h 118"/>
                <a:gd name="T41" fmla="*/ 70 w 70"/>
                <a:gd name="T42" fmla="*/ 118 h 1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0" h="118">
                  <a:moveTo>
                    <a:pt x="0" y="53"/>
                  </a:moveTo>
                  <a:lnTo>
                    <a:pt x="0" y="53"/>
                  </a:lnTo>
                  <a:lnTo>
                    <a:pt x="14" y="43"/>
                  </a:lnTo>
                  <a:lnTo>
                    <a:pt x="21" y="1"/>
                  </a:lnTo>
                  <a:lnTo>
                    <a:pt x="64" y="0"/>
                  </a:lnTo>
                  <a:lnTo>
                    <a:pt x="54" y="13"/>
                  </a:lnTo>
                  <a:lnTo>
                    <a:pt x="65" y="31"/>
                  </a:lnTo>
                  <a:lnTo>
                    <a:pt x="41" y="53"/>
                  </a:lnTo>
                  <a:lnTo>
                    <a:pt x="69" y="67"/>
                  </a:lnTo>
                  <a:lnTo>
                    <a:pt x="34" y="117"/>
                  </a:lnTo>
                  <a:lnTo>
                    <a:pt x="28" y="85"/>
                  </a:lnTo>
                  <a:lnTo>
                    <a:pt x="0" y="53"/>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83" name="Freeform 5">
              <a:extLst>
                <a:ext uri="{FF2B5EF4-FFF2-40B4-BE49-F238E27FC236}">
                  <a16:creationId xmlns:a16="http://schemas.microsoft.com/office/drawing/2014/main" id="{782931CB-952C-451A-ABD1-6673AF734CAF}"/>
                </a:ext>
              </a:extLst>
            </p:cNvPr>
            <p:cNvSpPr>
              <a:spLocks noChangeAspect="1"/>
            </p:cNvSpPr>
            <p:nvPr/>
          </p:nvSpPr>
          <p:spPr bwMode="gray">
            <a:xfrm>
              <a:off x="2583" y="2971"/>
              <a:ext cx="747" cy="582"/>
            </a:xfrm>
            <a:custGeom>
              <a:avLst/>
              <a:gdLst>
                <a:gd name="T0" fmla="*/ 0 w 216"/>
                <a:gd name="T1" fmla="*/ 1612 h 195"/>
                <a:gd name="T2" fmla="*/ 0 w 216"/>
                <a:gd name="T3" fmla="*/ 1612 h 195"/>
                <a:gd name="T4" fmla="*/ 322 w 216"/>
                <a:gd name="T5" fmla="*/ 1558 h 195"/>
                <a:gd name="T6" fmla="*/ 1975 w 216"/>
                <a:gd name="T7" fmla="*/ 1728 h 195"/>
                <a:gd name="T8" fmla="*/ 2369 w 216"/>
                <a:gd name="T9" fmla="*/ 1648 h 195"/>
                <a:gd name="T10" fmla="*/ 2106 w 216"/>
                <a:gd name="T11" fmla="*/ 1522 h 195"/>
                <a:gd name="T12" fmla="*/ 2106 w 216"/>
                <a:gd name="T13" fmla="*/ 997 h 195"/>
                <a:gd name="T14" fmla="*/ 2573 w 216"/>
                <a:gd name="T15" fmla="*/ 997 h 195"/>
                <a:gd name="T16" fmla="*/ 2525 w 216"/>
                <a:gd name="T17" fmla="*/ 713 h 195"/>
                <a:gd name="T18" fmla="*/ 2106 w 216"/>
                <a:gd name="T19" fmla="*/ 740 h 195"/>
                <a:gd name="T20" fmla="*/ 2068 w 216"/>
                <a:gd name="T21" fmla="*/ 233 h 195"/>
                <a:gd name="T22" fmla="*/ 1868 w 216"/>
                <a:gd name="T23" fmla="*/ 143 h 195"/>
                <a:gd name="T24" fmla="*/ 1615 w 216"/>
                <a:gd name="T25" fmla="*/ 161 h 195"/>
                <a:gd name="T26" fmla="*/ 1542 w 216"/>
                <a:gd name="T27" fmla="*/ 301 h 195"/>
                <a:gd name="T28" fmla="*/ 1269 w 216"/>
                <a:gd name="T29" fmla="*/ 319 h 195"/>
                <a:gd name="T30" fmla="*/ 934 w 216"/>
                <a:gd name="T31" fmla="*/ 0 h 195"/>
                <a:gd name="T32" fmla="*/ 156 w 216"/>
                <a:gd name="T33" fmla="*/ 72 h 195"/>
                <a:gd name="T34" fmla="*/ 432 w 216"/>
                <a:gd name="T35" fmla="*/ 722 h 195"/>
                <a:gd name="T36" fmla="*/ 0 w 216"/>
                <a:gd name="T37" fmla="*/ 1612 h 195"/>
                <a:gd name="T38" fmla="*/ 0 w 216"/>
                <a:gd name="T39" fmla="*/ 1612 h 19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16"/>
                <a:gd name="T61" fmla="*/ 0 h 195"/>
                <a:gd name="T62" fmla="*/ 216 w 216"/>
                <a:gd name="T63" fmla="*/ 195 h 19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16" h="195">
                  <a:moveTo>
                    <a:pt x="0" y="181"/>
                  </a:moveTo>
                  <a:lnTo>
                    <a:pt x="0" y="181"/>
                  </a:lnTo>
                  <a:lnTo>
                    <a:pt x="27" y="175"/>
                  </a:lnTo>
                  <a:lnTo>
                    <a:pt x="165" y="194"/>
                  </a:lnTo>
                  <a:lnTo>
                    <a:pt x="198" y="185"/>
                  </a:lnTo>
                  <a:lnTo>
                    <a:pt x="176" y="171"/>
                  </a:lnTo>
                  <a:lnTo>
                    <a:pt x="176" y="112"/>
                  </a:lnTo>
                  <a:lnTo>
                    <a:pt x="215" y="112"/>
                  </a:lnTo>
                  <a:lnTo>
                    <a:pt x="211" y="80"/>
                  </a:lnTo>
                  <a:lnTo>
                    <a:pt x="176" y="83"/>
                  </a:lnTo>
                  <a:lnTo>
                    <a:pt x="173" y="26"/>
                  </a:lnTo>
                  <a:lnTo>
                    <a:pt x="156" y="16"/>
                  </a:lnTo>
                  <a:lnTo>
                    <a:pt x="135" y="18"/>
                  </a:lnTo>
                  <a:lnTo>
                    <a:pt x="129" y="34"/>
                  </a:lnTo>
                  <a:lnTo>
                    <a:pt x="106" y="36"/>
                  </a:lnTo>
                  <a:lnTo>
                    <a:pt x="78" y="0"/>
                  </a:lnTo>
                  <a:lnTo>
                    <a:pt x="13" y="8"/>
                  </a:lnTo>
                  <a:lnTo>
                    <a:pt x="36" y="81"/>
                  </a:lnTo>
                  <a:lnTo>
                    <a:pt x="0" y="181"/>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84" name="Freeform 6">
              <a:extLst>
                <a:ext uri="{FF2B5EF4-FFF2-40B4-BE49-F238E27FC236}">
                  <a16:creationId xmlns:a16="http://schemas.microsoft.com/office/drawing/2014/main" id="{5F5E8CE5-B726-4CDE-BD72-3ECD8567BE76}"/>
                </a:ext>
              </a:extLst>
            </p:cNvPr>
            <p:cNvSpPr>
              <a:spLocks noChangeAspect="1"/>
            </p:cNvSpPr>
            <p:nvPr/>
          </p:nvSpPr>
          <p:spPr bwMode="gray">
            <a:xfrm>
              <a:off x="2604" y="2926"/>
              <a:ext cx="73" cy="56"/>
            </a:xfrm>
            <a:custGeom>
              <a:avLst/>
              <a:gdLst>
                <a:gd name="T0" fmla="*/ 0 w 21"/>
                <a:gd name="T1" fmla="*/ 44 h 19"/>
                <a:gd name="T2" fmla="*/ 0 w 21"/>
                <a:gd name="T3" fmla="*/ 44 h 19"/>
                <a:gd name="T4" fmla="*/ 73 w 21"/>
                <a:gd name="T5" fmla="*/ 156 h 19"/>
                <a:gd name="T6" fmla="*/ 243 w 21"/>
                <a:gd name="T7" fmla="*/ 0 h 19"/>
                <a:gd name="T8" fmla="*/ 0 w 21"/>
                <a:gd name="T9" fmla="*/ 44 h 19"/>
                <a:gd name="T10" fmla="*/ 0 w 21"/>
                <a:gd name="T11" fmla="*/ 44 h 19"/>
                <a:gd name="T12" fmla="*/ 0 60000 65536"/>
                <a:gd name="T13" fmla="*/ 0 60000 65536"/>
                <a:gd name="T14" fmla="*/ 0 60000 65536"/>
                <a:gd name="T15" fmla="*/ 0 60000 65536"/>
                <a:gd name="T16" fmla="*/ 0 60000 65536"/>
                <a:gd name="T17" fmla="*/ 0 60000 65536"/>
                <a:gd name="T18" fmla="*/ 0 w 21"/>
                <a:gd name="T19" fmla="*/ 0 h 19"/>
                <a:gd name="T20" fmla="*/ 21 w 21"/>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21" h="19">
                  <a:moveTo>
                    <a:pt x="0" y="5"/>
                  </a:moveTo>
                  <a:lnTo>
                    <a:pt x="0" y="5"/>
                  </a:lnTo>
                  <a:lnTo>
                    <a:pt x="6" y="18"/>
                  </a:lnTo>
                  <a:lnTo>
                    <a:pt x="20" y="0"/>
                  </a:lnTo>
                  <a:lnTo>
                    <a:pt x="0" y="5"/>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85" name="Freeform 7">
              <a:extLst>
                <a:ext uri="{FF2B5EF4-FFF2-40B4-BE49-F238E27FC236}">
                  <a16:creationId xmlns:a16="http://schemas.microsoft.com/office/drawing/2014/main" id="{C1F660C6-06B6-40C6-94FB-C01531628464}"/>
                </a:ext>
              </a:extLst>
            </p:cNvPr>
            <p:cNvSpPr>
              <a:spLocks noChangeAspect="1"/>
            </p:cNvSpPr>
            <p:nvPr/>
          </p:nvSpPr>
          <p:spPr bwMode="gray">
            <a:xfrm>
              <a:off x="3075" y="3538"/>
              <a:ext cx="552" cy="437"/>
            </a:xfrm>
            <a:custGeom>
              <a:avLst/>
              <a:gdLst>
                <a:gd name="T0" fmla="*/ 0 w 160"/>
                <a:gd name="T1" fmla="*/ 994 h 146"/>
                <a:gd name="T2" fmla="*/ 0 w 160"/>
                <a:gd name="T3" fmla="*/ 994 h 146"/>
                <a:gd name="T4" fmla="*/ 0 w 160"/>
                <a:gd name="T5" fmla="*/ 602 h 146"/>
                <a:gd name="T6" fmla="*/ 204 w 160"/>
                <a:gd name="T7" fmla="*/ 593 h 146"/>
                <a:gd name="T8" fmla="*/ 204 w 160"/>
                <a:gd name="T9" fmla="*/ 90 h 146"/>
                <a:gd name="T10" fmla="*/ 593 w 160"/>
                <a:gd name="T11" fmla="*/ 36 h 146"/>
                <a:gd name="T12" fmla="*/ 714 w 160"/>
                <a:gd name="T13" fmla="*/ 117 h 146"/>
                <a:gd name="T14" fmla="*/ 1049 w 160"/>
                <a:gd name="T15" fmla="*/ 0 h 146"/>
                <a:gd name="T16" fmla="*/ 1618 w 160"/>
                <a:gd name="T17" fmla="*/ 539 h 146"/>
                <a:gd name="T18" fmla="*/ 1894 w 160"/>
                <a:gd name="T19" fmla="*/ 629 h 146"/>
                <a:gd name="T20" fmla="*/ 1132 w 160"/>
                <a:gd name="T21" fmla="*/ 1119 h 146"/>
                <a:gd name="T22" fmla="*/ 690 w 160"/>
                <a:gd name="T23" fmla="*/ 1119 h 146"/>
                <a:gd name="T24" fmla="*/ 452 w 160"/>
                <a:gd name="T25" fmla="*/ 1299 h 146"/>
                <a:gd name="T26" fmla="*/ 155 w 160"/>
                <a:gd name="T27" fmla="*/ 1299 h 146"/>
                <a:gd name="T28" fmla="*/ 166 w 160"/>
                <a:gd name="T29" fmla="*/ 1137 h 146"/>
                <a:gd name="T30" fmla="*/ 0 w 160"/>
                <a:gd name="T31" fmla="*/ 994 h 146"/>
                <a:gd name="T32" fmla="*/ 0 w 160"/>
                <a:gd name="T33" fmla="*/ 994 h 1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0"/>
                <a:gd name="T52" fmla="*/ 0 h 146"/>
                <a:gd name="T53" fmla="*/ 160 w 160"/>
                <a:gd name="T54" fmla="*/ 146 h 14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0" h="146">
                  <a:moveTo>
                    <a:pt x="0" y="111"/>
                  </a:moveTo>
                  <a:lnTo>
                    <a:pt x="0" y="111"/>
                  </a:lnTo>
                  <a:lnTo>
                    <a:pt x="0" y="67"/>
                  </a:lnTo>
                  <a:lnTo>
                    <a:pt x="17" y="66"/>
                  </a:lnTo>
                  <a:lnTo>
                    <a:pt x="17" y="10"/>
                  </a:lnTo>
                  <a:lnTo>
                    <a:pt x="50" y="4"/>
                  </a:lnTo>
                  <a:lnTo>
                    <a:pt x="60" y="13"/>
                  </a:lnTo>
                  <a:lnTo>
                    <a:pt x="88" y="0"/>
                  </a:lnTo>
                  <a:lnTo>
                    <a:pt x="136" y="60"/>
                  </a:lnTo>
                  <a:lnTo>
                    <a:pt x="159" y="70"/>
                  </a:lnTo>
                  <a:lnTo>
                    <a:pt x="95" y="125"/>
                  </a:lnTo>
                  <a:lnTo>
                    <a:pt x="58" y="125"/>
                  </a:lnTo>
                  <a:lnTo>
                    <a:pt x="38" y="145"/>
                  </a:lnTo>
                  <a:lnTo>
                    <a:pt x="13" y="145"/>
                  </a:lnTo>
                  <a:lnTo>
                    <a:pt x="14" y="127"/>
                  </a:lnTo>
                  <a:lnTo>
                    <a:pt x="0" y="111"/>
                  </a:lnTo>
                </a:path>
              </a:pathLst>
            </a:custGeom>
            <a:solidFill>
              <a:srgbClr val="FFFFFF"/>
            </a:solidFill>
            <a:ln w="18415">
              <a:solidFill>
                <a:srgbClr val="777777"/>
              </a:solidFill>
              <a:round/>
              <a:headEnd/>
              <a:tailEnd/>
            </a:ln>
          </p:spPr>
          <p:txBody>
            <a:bodyPr/>
            <a:lstStyle/>
            <a:p>
              <a:pPr defTabSz="685720">
                <a:defRPr/>
              </a:pPr>
              <a:endParaRPr lang="en-US" sz="1350" kern="0">
                <a:solidFill>
                  <a:srgbClr val="000000"/>
                </a:solidFill>
              </a:endParaRPr>
            </a:p>
          </p:txBody>
        </p:sp>
        <p:sp>
          <p:nvSpPr>
            <p:cNvPr id="86" name="Freeform 8">
              <a:extLst>
                <a:ext uri="{FF2B5EF4-FFF2-40B4-BE49-F238E27FC236}">
                  <a16:creationId xmlns:a16="http://schemas.microsoft.com/office/drawing/2014/main" id="{15D03601-81F7-438F-977A-1F75DDB3C633}"/>
                </a:ext>
              </a:extLst>
            </p:cNvPr>
            <p:cNvSpPr>
              <a:spLocks noChangeAspect="1"/>
            </p:cNvSpPr>
            <p:nvPr/>
          </p:nvSpPr>
          <p:spPr bwMode="gray">
            <a:xfrm>
              <a:off x="3617" y="2812"/>
              <a:ext cx="107" cy="96"/>
            </a:xfrm>
            <a:custGeom>
              <a:avLst/>
              <a:gdLst>
                <a:gd name="T0" fmla="*/ 0 w 31"/>
                <a:gd name="T1" fmla="*/ 45 h 32"/>
                <a:gd name="T2" fmla="*/ 0 w 31"/>
                <a:gd name="T3" fmla="*/ 45 h 32"/>
                <a:gd name="T4" fmla="*/ 35 w 31"/>
                <a:gd name="T5" fmla="*/ 144 h 32"/>
                <a:gd name="T6" fmla="*/ 121 w 31"/>
                <a:gd name="T7" fmla="*/ 279 h 32"/>
                <a:gd name="T8" fmla="*/ 359 w 31"/>
                <a:gd name="T9" fmla="*/ 117 h 32"/>
                <a:gd name="T10" fmla="*/ 335 w 31"/>
                <a:gd name="T11" fmla="*/ 0 h 32"/>
                <a:gd name="T12" fmla="*/ 0 w 31"/>
                <a:gd name="T13" fmla="*/ 45 h 32"/>
                <a:gd name="T14" fmla="*/ 0 w 31"/>
                <a:gd name="T15" fmla="*/ 45 h 32"/>
                <a:gd name="T16" fmla="*/ 0 60000 65536"/>
                <a:gd name="T17" fmla="*/ 0 60000 65536"/>
                <a:gd name="T18" fmla="*/ 0 60000 65536"/>
                <a:gd name="T19" fmla="*/ 0 60000 65536"/>
                <a:gd name="T20" fmla="*/ 0 60000 65536"/>
                <a:gd name="T21" fmla="*/ 0 60000 65536"/>
                <a:gd name="T22" fmla="*/ 0 60000 65536"/>
                <a:gd name="T23" fmla="*/ 0 60000 65536"/>
                <a:gd name="T24" fmla="*/ 0 w 31"/>
                <a:gd name="T25" fmla="*/ 0 h 32"/>
                <a:gd name="T26" fmla="*/ 31 w 31"/>
                <a:gd name="T27" fmla="*/ 32 h 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 h="32">
                  <a:moveTo>
                    <a:pt x="0" y="5"/>
                  </a:moveTo>
                  <a:lnTo>
                    <a:pt x="0" y="5"/>
                  </a:lnTo>
                  <a:lnTo>
                    <a:pt x="3" y="16"/>
                  </a:lnTo>
                  <a:lnTo>
                    <a:pt x="10" y="31"/>
                  </a:lnTo>
                  <a:lnTo>
                    <a:pt x="30" y="13"/>
                  </a:lnTo>
                  <a:lnTo>
                    <a:pt x="28" y="0"/>
                  </a:lnTo>
                  <a:lnTo>
                    <a:pt x="0" y="5"/>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87" name="Freeform 9">
              <a:extLst>
                <a:ext uri="{FF2B5EF4-FFF2-40B4-BE49-F238E27FC236}">
                  <a16:creationId xmlns:a16="http://schemas.microsoft.com/office/drawing/2014/main" id="{836B966E-D265-4016-BE15-6B576128977A}"/>
                </a:ext>
              </a:extLst>
            </p:cNvPr>
            <p:cNvSpPr>
              <a:spLocks noChangeAspect="1"/>
            </p:cNvSpPr>
            <p:nvPr/>
          </p:nvSpPr>
          <p:spPr bwMode="gray">
            <a:xfrm>
              <a:off x="2396" y="2113"/>
              <a:ext cx="457" cy="523"/>
            </a:xfrm>
            <a:custGeom>
              <a:avLst/>
              <a:gdLst>
                <a:gd name="T0" fmla="*/ 0 w 132"/>
                <a:gd name="T1" fmla="*/ 1109 h 175"/>
                <a:gd name="T2" fmla="*/ 0 w 132"/>
                <a:gd name="T3" fmla="*/ 1109 h 175"/>
                <a:gd name="T4" fmla="*/ 204 w 132"/>
                <a:gd name="T5" fmla="*/ 813 h 175"/>
                <a:gd name="T6" fmla="*/ 599 w 132"/>
                <a:gd name="T7" fmla="*/ 849 h 175"/>
                <a:gd name="T8" fmla="*/ 1018 w 132"/>
                <a:gd name="T9" fmla="*/ 242 h 175"/>
                <a:gd name="T10" fmla="*/ 1236 w 132"/>
                <a:gd name="T11" fmla="*/ 134 h 175"/>
                <a:gd name="T12" fmla="*/ 1149 w 132"/>
                <a:gd name="T13" fmla="*/ 18 h 175"/>
                <a:gd name="T14" fmla="*/ 1246 w 132"/>
                <a:gd name="T15" fmla="*/ 0 h 175"/>
                <a:gd name="T16" fmla="*/ 1392 w 132"/>
                <a:gd name="T17" fmla="*/ 377 h 175"/>
                <a:gd name="T18" fmla="*/ 1149 w 132"/>
                <a:gd name="T19" fmla="*/ 436 h 175"/>
                <a:gd name="T20" fmla="*/ 1426 w 132"/>
                <a:gd name="T21" fmla="*/ 741 h 175"/>
                <a:gd name="T22" fmla="*/ 1246 w 132"/>
                <a:gd name="T23" fmla="*/ 1091 h 175"/>
                <a:gd name="T24" fmla="*/ 1572 w 132"/>
                <a:gd name="T25" fmla="*/ 1366 h 175"/>
                <a:gd name="T26" fmla="*/ 1523 w 132"/>
                <a:gd name="T27" fmla="*/ 1554 h 175"/>
                <a:gd name="T28" fmla="*/ 983 w 132"/>
                <a:gd name="T29" fmla="*/ 1464 h 175"/>
                <a:gd name="T30" fmla="*/ 589 w 132"/>
                <a:gd name="T31" fmla="*/ 1455 h 175"/>
                <a:gd name="T32" fmla="*/ 253 w 132"/>
                <a:gd name="T33" fmla="*/ 1464 h 175"/>
                <a:gd name="T34" fmla="*/ 239 w 132"/>
                <a:gd name="T35" fmla="*/ 1204 h 175"/>
                <a:gd name="T36" fmla="*/ 0 w 132"/>
                <a:gd name="T37" fmla="*/ 1109 h 175"/>
                <a:gd name="T38" fmla="*/ 0 w 132"/>
                <a:gd name="T39" fmla="*/ 1109 h 17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32"/>
                <a:gd name="T61" fmla="*/ 0 h 175"/>
                <a:gd name="T62" fmla="*/ 132 w 132"/>
                <a:gd name="T63" fmla="*/ 175 h 17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32" h="175">
                  <a:moveTo>
                    <a:pt x="0" y="124"/>
                  </a:moveTo>
                  <a:lnTo>
                    <a:pt x="0" y="124"/>
                  </a:lnTo>
                  <a:lnTo>
                    <a:pt x="17" y="91"/>
                  </a:lnTo>
                  <a:lnTo>
                    <a:pt x="50" y="95"/>
                  </a:lnTo>
                  <a:lnTo>
                    <a:pt x="85" y="27"/>
                  </a:lnTo>
                  <a:lnTo>
                    <a:pt x="103" y="15"/>
                  </a:lnTo>
                  <a:lnTo>
                    <a:pt x="96" y="2"/>
                  </a:lnTo>
                  <a:lnTo>
                    <a:pt x="104" y="0"/>
                  </a:lnTo>
                  <a:lnTo>
                    <a:pt x="116" y="42"/>
                  </a:lnTo>
                  <a:lnTo>
                    <a:pt x="96" y="49"/>
                  </a:lnTo>
                  <a:lnTo>
                    <a:pt x="119" y="83"/>
                  </a:lnTo>
                  <a:lnTo>
                    <a:pt x="104" y="122"/>
                  </a:lnTo>
                  <a:lnTo>
                    <a:pt x="131" y="153"/>
                  </a:lnTo>
                  <a:lnTo>
                    <a:pt x="127" y="174"/>
                  </a:lnTo>
                  <a:lnTo>
                    <a:pt x="82" y="164"/>
                  </a:lnTo>
                  <a:lnTo>
                    <a:pt x="49" y="163"/>
                  </a:lnTo>
                  <a:lnTo>
                    <a:pt x="21" y="164"/>
                  </a:lnTo>
                  <a:lnTo>
                    <a:pt x="20" y="135"/>
                  </a:lnTo>
                  <a:lnTo>
                    <a:pt x="0" y="124"/>
                  </a:lnTo>
                </a:path>
              </a:pathLst>
            </a:custGeom>
            <a:grpFill/>
            <a:ln w="18415">
              <a:solidFill>
                <a:srgbClr val="777777"/>
              </a:solidFill>
              <a:round/>
              <a:headEnd/>
              <a:tailEnd/>
            </a:ln>
          </p:spPr>
          <p:txBody>
            <a:bodyPr/>
            <a:lstStyle/>
            <a:p>
              <a:pPr defTabSz="685720">
                <a:defRPr/>
              </a:pPr>
              <a:endParaRPr lang="en-US" sz="1350" kern="0" dirty="0">
                <a:solidFill>
                  <a:srgbClr val="000000"/>
                </a:solidFill>
              </a:endParaRPr>
            </a:p>
          </p:txBody>
        </p:sp>
        <p:sp>
          <p:nvSpPr>
            <p:cNvPr id="88" name="Freeform 10">
              <a:extLst>
                <a:ext uri="{FF2B5EF4-FFF2-40B4-BE49-F238E27FC236}">
                  <a16:creationId xmlns:a16="http://schemas.microsoft.com/office/drawing/2014/main" id="{40DF1DBA-A44C-4738-98B1-EDD86C52491F}"/>
                </a:ext>
              </a:extLst>
            </p:cNvPr>
            <p:cNvSpPr>
              <a:spLocks noChangeAspect="1"/>
            </p:cNvSpPr>
            <p:nvPr/>
          </p:nvSpPr>
          <p:spPr bwMode="gray">
            <a:xfrm>
              <a:off x="2759" y="2196"/>
              <a:ext cx="771" cy="379"/>
            </a:xfrm>
            <a:custGeom>
              <a:avLst/>
              <a:gdLst>
                <a:gd name="T0" fmla="*/ 0 w 223"/>
                <a:gd name="T1" fmla="*/ 848 h 127"/>
                <a:gd name="T2" fmla="*/ 0 w 223"/>
                <a:gd name="T3" fmla="*/ 848 h 127"/>
                <a:gd name="T4" fmla="*/ 180 w 223"/>
                <a:gd name="T5" fmla="*/ 489 h 127"/>
                <a:gd name="T6" fmla="*/ 837 w 223"/>
                <a:gd name="T7" fmla="*/ 400 h 127"/>
                <a:gd name="T8" fmla="*/ 909 w 223"/>
                <a:gd name="T9" fmla="*/ 284 h 127"/>
                <a:gd name="T10" fmla="*/ 1220 w 223"/>
                <a:gd name="T11" fmla="*/ 242 h 127"/>
                <a:gd name="T12" fmla="*/ 1663 w 223"/>
                <a:gd name="T13" fmla="*/ 0 h 127"/>
                <a:gd name="T14" fmla="*/ 1805 w 223"/>
                <a:gd name="T15" fmla="*/ 292 h 127"/>
                <a:gd name="T16" fmla="*/ 2151 w 223"/>
                <a:gd name="T17" fmla="*/ 400 h 127"/>
                <a:gd name="T18" fmla="*/ 2655 w 223"/>
                <a:gd name="T19" fmla="*/ 803 h 127"/>
                <a:gd name="T20" fmla="*/ 1411 w 223"/>
                <a:gd name="T21" fmla="*/ 916 h 127"/>
                <a:gd name="T22" fmla="*/ 1016 w 223"/>
                <a:gd name="T23" fmla="*/ 803 h 127"/>
                <a:gd name="T24" fmla="*/ 837 w 223"/>
                <a:gd name="T25" fmla="*/ 1006 h 127"/>
                <a:gd name="T26" fmla="*/ 491 w 223"/>
                <a:gd name="T27" fmla="*/ 1006 h 127"/>
                <a:gd name="T28" fmla="*/ 311 w 223"/>
                <a:gd name="T29" fmla="*/ 1122 h 127"/>
                <a:gd name="T30" fmla="*/ 0 w 223"/>
                <a:gd name="T31" fmla="*/ 848 h 127"/>
                <a:gd name="T32" fmla="*/ 0 w 223"/>
                <a:gd name="T33" fmla="*/ 848 h 12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23"/>
                <a:gd name="T52" fmla="*/ 0 h 127"/>
                <a:gd name="T53" fmla="*/ 223 w 223"/>
                <a:gd name="T54" fmla="*/ 127 h 12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23" h="127">
                  <a:moveTo>
                    <a:pt x="0" y="95"/>
                  </a:moveTo>
                  <a:lnTo>
                    <a:pt x="0" y="95"/>
                  </a:lnTo>
                  <a:lnTo>
                    <a:pt x="15" y="55"/>
                  </a:lnTo>
                  <a:lnTo>
                    <a:pt x="70" y="45"/>
                  </a:lnTo>
                  <a:lnTo>
                    <a:pt x="76" y="32"/>
                  </a:lnTo>
                  <a:lnTo>
                    <a:pt x="102" y="27"/>
                  </a:lnTo>
                  <a:lnTo>
                    <a:pt x="139" y="0"/>
                  </a:lnTo>
                  <a:lnTo>
                    <a:pt x="151" y="33"/>
                  </a:lnTo>
                  <a:lnTo>
                    <a:pt x="180" y="45"/>
                  </a:lnTo>
                  <a:lnTo>
                    <a:pt x="222" y="90"/>
                  </a:lnTo>
                  <a:lnTo>
                    <a:pt x="118" y="103"/>
                  </a:lnTo>
                  <a:lnTo>
                    <a:pt x="85" y="90"/>
                  </a:lnTo>
                  <a:lnTo>
                    <a:pt x="70" y="113"/>
                  </a:lnTo>
                  <a:lnTo>
                    <a:pt x="41" y="113"/>
                  </a:lnTo>
                  <a:lnTo>
                    <a:pt x="26" y="126"/>
                  </a:lnTo>
                  <a:lnTo>
                    <a:pt x="0" y="95"/>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89" name="Freeform 11">
              <a:extLst>
                <a:ext uri="{FF2B5EF4-FFF2-40B4-BE49-F238E27FC236}">
                  <a16:creationId xmlns:a16="http://schemas.microsoft.com/office/drawing/2014/main" id="{A1CACC0A-2186-4C1A-8E4C-27D8CE501878}"/>
                </a:ext>
              </a:extLst>
            </p:cNvPr>
            <p:cNvSpPr>
              <a:spLocks noChangeAspect="1"/>
            </p:cNvSpPr>
            <p:nvPr/>
          </p:nvSpPr>
          <p:spPr bwMode="gray">
            <a:xfrm>
              <a:off x="2694" y="1598"/>
              <a:ext cx="629" cy="768"/>
            </a:xfrm>
            <a:custGeom>
              <a:avLst/>
              <a:gdLst>
                <a:gd name="T0" fmla="*/ 0 w 182"/>
                <a:gd name="T1" fmla="*/ 1303 h 257"/>
                <a:gd name="T2" fmla="*/ 0 w 182"/>
                <a:gd name="T3" fmla="*/ 1303 h 257"/>
                <a:gd name="T4" fmla="*/ 297 w 182"/>
                <a:gd name="T5" fmla="*/ 1410 h 257"/>
                <a:gd name="T6" fmla="*/ 214 w 182"/>
                <a:gd name="T7" fmla="*/ 1536 h 257"/>
                <a:gd name="T8" fmla="*/ 370 w 182"/>
                <a:gd name="T9" fmla="*/ 1913 h 257"/>
                <a:gd name="T10" fmla="*/ 131 w 182"/>
                <a:gd name="T11" fmla="*/ 1972 h 257"/>
                <a:gd name="T12" fmla="*/ 408 w 182"/>
                <a:gd name="T13" fmla="*/ 2286 h 257"/>
                <a:gd name="T14" fmla="*/ 1064 w 182"/>
                <a:gd name="T15" fmla="*/ 2187 h 257"/>
                <a:gd name="T16" fmla="*/ 1123 w 182"/>
                <a:gd name="T17" fmla="*/ 2071 h 257"/>
                <a:gd name="T18" fmla="*/ 1434 w 182"/>
                <a:gd name="T19" fmla="*/ 2035 h 257"/>
                <a:gd name="T20" fmla="*/ 1877 w 182"/>
                <a:gd name="T21" fmla="*/ 1787 h 257"/>
                <a:gd name="T22" fmla="*/ 1721 w 182"/>
                <a:gd name="T23" fmla="*/ 1509 h 257"/>
                <a:gd name="T24" fmla="*/ 1946 w 182"/>
                <a:gd name="T25" fmla="*/ 1127 h 257"/>
                <a:gd name="T26" fmla="*/ 2139 w 182"/>
                <a:gd name="T27" fmla="*/ 1100 h 257"/>
                <a:gd name="T28" fmla="*/ 2163 w 182"/>
                <a:gd name="T29" fmla="*/ 571 h 257"/>
                <a:gd name="T30" fmla="*/ 525 w 182"/>
                <a:gd name="T31" fmla="*/ 0 h 257"/>
                <a:gd name="T32" fmla="*/ 311 w 182"/>
                <a:gd name="T33" fmla="*/ 54 h 257"/>
                <a:gd name="T34" fmla="*/ 311 w 182"/>
                <a:gd name="T35" fmla="*/ 287 h 257"/>
                <a:gd name="T36" fmla="*/ 525 w 182"/>
                <a:gd name="T37" fmla="*/ 436 h 257"/>
                <a:gd name="T38" fmla="*/ 408 w 182"/>
                <a:gd name="T39" fmla="*/ 938 h 257"/>
                <a:gd name="T40" fmla="*/ 0 w 182"/>
                <a:gd name="T41" fmla="*/ 1303 h 257"/>
                <a:gd name="T42" fmla="*/ 0 w 182"/>
                <a:gd name="T43" fmla="*/ 1303 h 25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82"/>
                <a:gd name="T67" fmla="*/ 0 h 257"/>
                <a:gd name="T68" fmla="*/ 182 w 182"/>
                <a:gd name="T69" fmla="*/ 257 h 25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82" h="257">
                  <a:moveTo>
                    <a:pt x="0" y="146"/>
                  </a:moveTo>
                  <a:lnTo>
                    <a:pt x="0" y="146"/>
                  </a:lnTo>
                  <a:lnTo>
                    <a:pt x="25" y="158"/>
                  </a:lnTo>
                  <a:lnTo>
                    <a:pt x="18" y="172"/>
                  </a:lnTo>
                  <a:lnTo>
                    <a:pt x="31" y="214"/>
                  </a:lnTo>
                  <a:lnTo>
                    <a:pt x="11" y="221"/>
                  </a:lnTo>
                  <a:lnTo>
                    <a:pt x="34" y="256"/>
                  </a:lnTo>
                  <a:lnTo>
                    <a:pt x="89" y="245"/>
                  </a:lnTo>
                  <a:lnTo>
                    <a:pt x="94" y="232"/>
                  </a:lnTo>
                  <a:lnTo>
                    <a:pt x="120" y="228"/>
                  </a:lnTo>
                  <a:lnTo>
                    <a:pt x="157" y="200"/>
                  </a:lnTo>
                  <a:lnTo>
                    <a:pt x="144" y="169"/>
                  </a:lnTo>
                  <a:lnTo>
                    <a:pt x="163" y="126"/>
                  </a:lnTo>
                  <a:lnTo>
                    <a:pt x="179" y="123"/>
                  </a:lnTo>
                  <a:lnTo>
                    <a:pt x="181" y="64"/>
                  </a:lnTo>
                  <a:lnTo>
                    <a:pt x="44" y="0"/>
                  </a:lnTo>
                  <a:lnTo>
                    <a:pt x="26" y="6"/>
                  </a:lnTo>
                  <a:lnTo>
                    <a:pt x="26" y="32"/>
                  </a:lnTo>
                  <a:lnTo>
                    <a:pt x="44" y="49"/>
                  </a:lnTo>
                  <a:lnTo>
                    <a:pt x="34" y="105"/>
                  </a:lnTo>
                  <a:lnTo>
                    <a:pt x="0" y="146"/>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90" name="Freeform 12">
              <a:extLst>
                <a:ext uri="{FF2B5EF4-FFF2-40B4-BE49-F238E27FC236}">
                  <a16:creationId xmlns:a16="http://schemas.microsoft.com/office/drawing/2014/main" id="{DCC4F3A7-589F-4702-9604-1A9E4385A8FB}"/>
                </a:ext>
              </a:extLst>
            </p:cNvPr>
            <p:cNvSpPr>
              <a:spLocks noChangeAspect="1"/>
            </p:cNvSpPr>
            <p:nvPr/>
          </p:nvSpPr>
          <p:spPr bwMode="gray">
            <a:xfrm>
              <a:off x="2559" y="2534"/>
              <a:ext cx="449" cy="406"/>
            </a:xfrm>
            <a:custGeom>
              <a:avLst/>
              <a:gdLst>
                <a:gd name="T0" fmla="*/ 0 w 130"/>
                <a:gd name="T1" fmla="*/ 1051 h 136"/>
                <a:gd name="T2" fmla="*/ 0 w 130"/>
                <a:gd name="T3" fmla="*/ 1051 h 136"/>
                <a:gd name="T4" fmla="*/ 155 w 130"/>
                <a:gd name="T5" fmla="*/ 1203 h 136"/>
                <a:gd name="T6" fmla="*/ 359 w 130"/>
                <a:gd name="T7" fmla="*/ 1149 h 136"/>
                <a:gd name="T8" fmla="*/ 667 w 130"/>
                <a:gd name="T9" fmla="*/ 1158 h 136"/>
                <a:gd name="T10" fmla="*/ 967 w 130"/>
                <a:gd name="T11" fmla="*/ 1042 h 136"/>
                <a:gd name="T12" fmla="*/ 1036 w 130"/>
                <a:gd name="T13" fmla="*/ 794 h 136"/>
                <a:gd name="T14" fmla="*/ 1347 w 130"/>
                <a:gd name="T15" fmla="*/ 606 h 136"/>
                <a:gd name="T16" fmla="*/ 1540 w 130"/>
                <a:gd name="T17" fmla="*/ 0 h 136"/>
                <a:gd name="T18" fmla="*/ 1181 w 130"/>
                <a:gd name="T19" fmla="*/ 0 h 136"/>
                <a:gd name="T20" fmla="*/ 1002 w 130"/>
                <a:gd name="T21" fmla="*/ 107 h 136"/>
                <a:gd name="T22" fmla="*/ 967 w 130"/>
                <a:gd name="T23" fmla="*/ 287 h 136"/>
                <a:gd name="T24" fmla="*/ 428 w 130"/>
                <a:gd name="T25" fmla="*/ 206 h 136"/>
                <a:gd name="T26" fmla="*/ 418 w 130"/>
                <a:gd name="T27" fmla="*/ 337 h 136"/>
                <a:gd name="T28" fmla="*/ 632 w 130"/>
                <a:gd name="T29" fmla="*/ 346 h 136"/>
                <a:gd name="T30" fmla="*/ 560 w 130"/>
                <a:gd name="T31" fmla="*/ 821 h 136"/>
                <a:gd name="T32" fmla="*/ 287 w 130"/>
                <a:gd name="T33" fmla="*/ 767 h 136"/>
                <a:gd name="T34" fmla="*/ 0 w 130"/>
                <a:gd name="T35" fmla="*/ 1051 h 136"/>
                <a:gd name="T36" fmla="*/ 0 w 130"/>
                <a:gd name="T37" fmla="*/ 1051 h 1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0"/>
                <a:gd name="T58" fmla="*/ 0 h 136"/>
                <a:gd name="T59" fmla="*/ 130 w 130"/>
                <a:gd name="T60" fmla="*/ 136 h 1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0" h="136">
                  <a:moveTo>
                    <a:pt x="0" y="118"/>
                  </a:moveTo>
                  <a:lnTo>
                    <a:pt x="0" y="118"/>
                  </a:lnTo>
                  <a:lnTo>
                    <a:pt x="13" y="135"/>
                  </a:lnTo>
                  <a:lnTo>
                    <a:pt x="30" y="129"/>
                  </a:lnTo>
                  <a:lnTo>
                    <a:pt x="56" y="130"/>
                  </a:lnTo>
                  <a:lnTo>
                    <a:pt x="81" y="117"/>
                  </a:lnTo>
                  <a:lnTo>
                    <a:pt x="87" y="89"/>
                  </a:lnTo>
                  <a:lnTo>
                    <a:pt x="113" y="68"/>
                  </a:lnTo>
                  <a:lnTo>
                    <a:pt x="129" y="0"/>
                  </a:lnTo>
                  <a:lnTo>
                    <a:pt x="99" y="0"/>
                  </a:lnTo>
                  <a:lnTo>
                    <a:pt x="84" y="12"/>
                  </a:lnTo>
                  <a:lnTo>
                    <a:pt x="81" y="32"/>
                  </a:lnTo>
                  <a:lnTo>
                    <a:pt x="36" y="23"/>
                  </a:lnTo>
                  <a:lnTo>
                    <a:pt x="35" y="38"/>
                  </a:lnTo>
                  <a:lnTo>
                    <a:pt x="53" y="39"/>
                  </a:lnTo>
                  <a:lnTo>
                    <a:pt x="47" y="92"/>
                  </a:lnTo>
                  <a:lnTo>
                    <a:pt x="24" y="86"/>
                  </a:lnTo>
                  <a:lnTo>
                    <a:pt x="0" y="118"/>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91" name="Freeform 13">
              <a:extLst>
                <a:ext uri="{FF2B5EF4-FFF2-40B4-BE49-F238E27FC236}">
                  <a16:creationId xmlns:a16="http://schemas.microsoft.com/office/drawing/2014/main" id="{6F8CBC6A-63C8-4204-B933-DB9AF1965BAA}"/>
                </a:ext>
              </a:extLst>
            </p:cNvPr>
            <p:cNvSpPr>
              <a:spLocks noChangeAspect="1"/>
            </p:cNvSpPr>
            <p:nvPr/>
          </p:nvSpPr>
          <p:spPr bwMode="gray">
            <a:xfrm>
              <a:off x="2625" y="2468"/>
              <a:ext cx="1123" cy="855"/>
            </a:xfrm>
            <a:custGeom>
              <a:avLst/>
              <a:gdLst>
                <a:gd name="T0" fmla="*/ 0 w 325"/>
                <a:gd name="T1" fmla="*/ 1501 h 286"/>
                <a:gd name="T2" fmla="*/ 0 w 325"/>
                <a:gd name="T3" fmla="*/ 1501 h 286"/>
                <a:gd name="T4" fmla="*/ 10 w 325"/>
                <a:gd name="T5" fmla="*/ 1572 h 286"/>
                <a:gd name="T6" fmla="*/ 788 w 325"/>
                <a:gd name="T7" fmla="*/ 1501 h 286"/>
                <a:gd name="T8" fmla="*/ 1123 w 325"/>
                <a:gd name="T9" fmla="*/ 1824 h 286"/>
                <a:gd name="T10" fmla="*/ 1410 w 325"/>
                <a:gd name="T11" fmla="*/ 1806 h 286"/>
                <a:gd name="T12" fmla="*/ 1469 w 325"/>
                <a:gd name="T13" fmla="*/ 1671 h 286"/>
                <a:gd name="T14" fmla="*/ 1731 w 325"/>
                <a:gd name="T15" fmla="*/ 1653 h 286"/>
                <a:gd name="T16" fmla="*/ 1935 w 325"/>
                <a:gd name="T17" fmla="*/ 1743 h 286"/>
                <a:gd name="T18" fmla="*/ 1970 w 325"/>
                <a:gd name="T19" fmla="*/ 2251 h 286"/>
                <a:gd name="T20" fmla="*/ 2388 w 325"/>
                <a:gd name="T21" fmla="*/ 2215 h 286"/>
                <a:gd name="T22" fmla="*/ 3559 w 325"/>
                <a:gd name="T23" fmla="*/ 2547 h 286"/>
                <a:gd name="T24" fmla="*/ 3545 w 325"/>
                <a:gd name="T25" fmla="*/ 2395 h 286"/>
                <a:gd name="T26" fmla="*/ 3307 w 325"/>
                <a:gd name="T27" fmla="*/ 2332 h 286"/>
                <a:gd name="T28" fmla="*/ 3366 w 325"/>
                <a:gd name="T29" fmla="*/ 1967 h 286"/>
                <a:gd name="T30" fmla="*/ 3725 w 325"/>
                <a:gd name="T31" fmla="*/ 1833 h 286"/>
                <a:gd name="T32" fmla="*/ 3497 w 325"/>
                <a:gd name="T33" fmla="*/ 1599 h 286"/>
                <a:gd name="T34" fmla="*/ 3462 w 325"/>
                <a:gd name="T35" fmla="*/ 1172 h 286"/>
                <a:gd name="T36" fmla="*/ 3414 w 325"/>
                <a:gd name="T37" fmla="*/ 1073 h 286"/>
                <a:gd name="T38" fmla="*/ 3559 w 325"/>
                <a:gd name="T39" fmla="*/ 885 h 286"/>
                <a:gd name="T40" fmla="*/ 3725 w 325"/>
                <a:gd name="T41" fmla="*/ 535 h 286"/>
                <a:gd name="T42" fmla="*/ 3870 w 325"/>
                <a:gd name="T43" fmla="*/ 404 h 286"/>
                <a:gd name="T44" fmla="*/ 3784 w 325"/>
                <a:gd name="T45" fmla="*/ 197 h 286"/>
                <a:gd name="T46" fmla="*/ 3117 w 325"/>
                <a:gd name="T47" fmla="*/ 0 h 286"/>
                <a:gd name="T48" fmla="*/ 1873 w 325"/>
                <a:gd name="T49" fmla="*/ 108 h 286"/>
                <a:gd name="T50" fmla="*/ 1469 w 325"/>
                <a:gd name="T51" fmla="*/ 0 h 286"/>
                <a:gd name="T52" fmla="*/ 1303 w 325"/>
                <a:gd name="T53" fmla="*/ 197 h 286"/>
                <a:gd name="T54" fmla="*/ 1109 w 325"/>
                <a:gd name="T55" fmla="*/ 804 h 286"/>
                <a:gd name="T56" fmla="*/ 802 w 325"/>
                <a:gd name="T57" fmla="*/ 1001 h 286"/>
                <a:gd name="T58" fmla="*/ 729 w 325"/>
                <a:gd name="T59" fmla="*/ 1244 h 286"/>
                <a:gd name="T60" fmla="*/ 442 w 325"/>
                <a:gd name="T61" fmla="*/ 1366 h 286"/>
                <a:gd name="T62" fmla="*/ 131 w 325"/>
                <a:gd name="T63" fmla="*/ 1357 h 286"/>
                <a:gd name="T64" fmla="*/ 0 w 325"/>
                <a:gd name="T65" fmla="*/ 1501 h 286"/>
                <a:gd name="T66" fmla="*/ 0 w 325"/>
                <a:gd name="T67" fmla="*/ 1501 h 28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25"/>
                <a:gd name="T103" fmla="*/ 0 h 286"/>
                <a:gd name="T104" fmla="*/ 325 w 325"/>
                <a:gd name="T105" fmla="*/ 286 h 28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25" h="286">
                  <a:moveTo>
                    <a:pt x="0" y="168"/>
                  </a:moveTo>
                  <a:lnTo>
                    <a:pt x="0" y="168"/>
                  </a:lnTo>
                  <a:lnTo>
                    <a:pt x="1" y="176"/>
                  </a:lnTo>
                  <a:lnTo>
                    <a:pt x="66" y="168"/>
                  </a:lnTo>
                  <a:lnTo>
                    <a:pt x="94" y="204"/>
                  </a:lnTo>
                  <a:lnTo>
                    <a:pt x="118" y="202"/>
                  </a:lnTo>
                  <a:lnTo>
                    <a:pt x="123" y="187"/>
                  </a:lnTo>
                  <a:lnTo>
                    <a:pt x="145" y="185"/>
                  </a:lnTo>
                  <a:lnTo>
                    <a:pt x="162" y="195"/>
                  </a:lnTo>
                  <a:lnTo>
                    <a:pt x="165" y="252"/>
                  </a:lnTo>
                  <a:lnTo>
                    <a:pt x="200" y="248"/>
                  </a:lnTo>
                  <a:lnTo>
                    <a:pt x="298" y="285"/>
                  </a:lnTo>
                  <a:lnTo>
                    <a:pt x="297" y="268"/>
                  </a:lnTo>
                  <a:lnTo>
                    <a:pt x="277" y="261"/>
                  </a:lnTo>
                  <a:lnTo>
                    <a:pt x="282" y="220"/>
                  </a:lnTo>
                  <a:lnTo>
                    <a:pt x="312" y="205"/>
                  </a:lnTo>
                  <a:lnTo>
                    <a:pt x="293" y="179"/>
                  </a:lnTo>
                  <a:lnTo>
                    <a:pt x="290" y="131"/>
                  </a:lnTo>
                  <a:lnTo>
                    <a:pt x="286" y="120"/>
                  </a:lnTo>
                  <a:lnTo>
                    <a:pt x="298" y="99"/>
                  </a:lnTo>
                  <a:lnTo>
                    <a:pt x="312" y="60"/>
                  </a:lnTo>
                  <a:lnTo>
                    <a:pt x="324" y="45"/>
                  </a:lnTo>
                  <a:lnTo>
                    <a:pt x="317" y="22"/>
                  </a:lnTo>
                  <a:lnTo>
                    <a:pt x="261" y="0"/>
                  </a:lnTo>
                  <a:lnTo>
                    <a:pt x="157" y="12"/>
                  </a:lnTo>
                  <a:lnTo>
                    <a:pt x="123" y="0"/>
                  </a:lnTo>
                  <a:lnTo>
                    <a:pt x="109" y="22"/>
                  </a:lnTo>
                  <a:lnTo>
                    <a:pt x="93" y="90"/>
                  </a:lnTo>
                  <a:lnTo>
                    <a:pt x="67" y="112"/>
                  </a:lnTo>
                  <a:lnTo>
                    <a:pt x="61" y="139"/>
                  </a:lnTo>
                  <a:lnTo>
                    <a:pt x="37" y="153"/>
                  </a:lnTo>
                  <a:lnTo>
                    <a:pt x="11" y="152"/>
                  </a:lnTo>
                  <a:lnTo>
                    <a:pt x="0" y="168"/>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93" name="Freeform 15">
              <a:extLst>
                <a:ext uri="{FF2B5EF4-FFF2-40B4-BE49-F238E27FC236}">
                  <a16:creationId xmlns:a16="http://schemas.microsoft.com/office/drawing/2014/main" id="{D1855B88-846B-4133-937D-69014CEAB146}"/>
                </a:ext>
              </a:extLst>
            </p:cNvPr>
            <p:cNvSpPr>
              <a:spLocks noChangeAspect="1"/>
            </p:cNvSpPr>
            <p:nvPr/>
          </p:nvSpPr>
          <p:spPr bwMode="gray">
            <a:xfrm>
              <a:off x="2463" y="2603"/>
              <a:ext cx="114" cy="59"/>
            </a:xfrm>
            <a:custGeom>
              <a:avLst/>
              <a:gdLst>
                <a:gd name="T0" fmla="*/ 0 w 33"/>
                <a:gd name="T1" fmla="*/ 165 h 20"/>
                <a:gd name="T2" fmla="*/ 0 w 33"/>
                <a:gd name="T3" fmla="*/ 165 h 20"/>
                <a:gd name="T4" fmla="*/ 35 w 33"/>
                <a:gd name="T5" fmla="*/ 9 h 20"/>
                <a:gd name="T6" fmla="*/ 383 w 33"/>
                <a:gd name="T7" fmla="*/ 0 h 20"/>
                <a:gd name="T8" fmla="*/ 383 w 33"/>
                <a:gd name="T9" fmla="*/ 147 h 20"/>
                <a:gd name="T10" fmla="*/ 0 w 33"/>
                <a:gd name="T11" fmla="*/ 165 h 20"/>
                <a:gd name="T12" fmla="*/ 0 w 33"/>
                <a:gd name="T13" fmla="*/ 165 h 20"/>
                <a:gd name="T14" fmla="*/ 0 60000 65536"/>
                <a:gd name="T15" fmla="*/ 0 60000 65536"/>
                <a:gd name="T16" fmla="*/ 0 60000 65536"/>
                <a:gd name="T17" fmla="*/ 0 60000 65536"/>
                <a:gd name="T18" fmla="*/ 0 60000 65536"/>
                <a:gd name="T19" fmla="*/ 0 60000 65536"/>
                <a:gd name="T20" fmla="*/ 0 60000 65536"/>
                <a:gd name="T21" fmla="*/ 0 w 33"/>
                <a:gd name="T22" fmla="*/ 0 h 20"/>
                <a:gd name="T23" fmla="*/ 33 w 33"/>
                <a:gd name="T24" fmla="*/ 20 h 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20">
                  <a:moveTo>
                    <a:pt x="0" y="19"/>
                  </a:moveTo>
                  <a:lnTo>
                    <a:pt x="0" y="19"/>
                  </a:lnTo>
                  <a:lnTo>
                    <a:pt x="3" y="1"/>
                  </a:lnTo>
                  <a:lnTo>
                    <a:pt x="32" y="0"/>
                  </a:lnTo>
                  <a:lnTo>
                    <a:pt x="32" y="17"/>
                  </a:lnTo>
                  <a:lnTo>
                    <a:pt x="0" y="19"/>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94" name="Freeform 16">
              <a:extLst>
                <a:ext uri="{FF2B5EF4-FFF2-40B4-BE49-F238E27FC236}">
                  <a16:creationId xmlns:a16="http://schemas.microsoft.com/office/drawing/2014/main" id="{4C24C25C-2B36-4C28-B3A0-522559BF1379}"/>
                </a:ext>
              </a:extLst>
            </p:cNvPr>
            <p:cNvSpPr>
              <a:spLocks noChangeAspect="1"/>
            </p:cNvSpPr>
            <p:nvPr/>
          </p:nvSpPr>
          <p:spPr bwMode="gray">
            <a:xfrm>
              <a:off x="3842" y="1861"/>
              <a:ext cx="895" cy="685"/>
            </a:xfrm>
            <a:custGeom>
              <a:avLst/>
              <a:gdLst>
                <a:gd name="T0" fmla="*/ 0 w 259"/>
                <a:gd name="T1" fmla="*/ 1424 h 229"/>
                <a:gd name="T2" fmla="*/ 0 w 259"/>
                <a:gd name="T3" fmla="*/ 1424 h 229"/>
                <a:gd name="T4" fmla="*/ 238 w 259"/>
                <a:gd name="T5" fmla="*/ 1307 h 229"/>
                <a:gd name="T6" fmla="*/ 263 w 259"/>
                <a:gd name="T7" fmla="*/ 1065 h 229"/>
                <a:gd name="T8" fmla="*/ 670 w 259"/>
                <a:gd name="T9" fmla="*/ 724 h 229"/>
                <a:gd name="T10" fmla="*/ 822 w 259"/>
                <a:gd name="T11" fmla="*/ 126 h 229"/>
                <a:gd name="T12" fmla="*/ 1133 w 259"/>
                <a:gd name="T13" fmla="*/ 0 h 229"/>
                <a:gd name="T14" fmla="*/ 1362 w 259"/>
                <a:gd name="T15" fmla="*/ 404 h 229"/>
                <a:gd name="T16" fmla="*/ 2042 w 259"/>
                <a:gd name="T17" fmla="*/ 751 h 229"/>
                <a:gd name="T18" fmla="*/ 1804 w 259"/>
                <a:gd name="T19" fmla="*/ 957 h 229"/>
                <a:gd name="T20" fmla="*/ 2018 w 259"/>
                <a:gd name="T21" fmla="*/ 1002 h 229"/>
                <a:gd name="T22" fmla="*/ 2270 w 259"/>
                <a:gd name="T23" fmla="*/ 1262 h 229"/>
                <a:gd name="T24" fmla="*/ 3082 w 259"/>
                <a:gd name="T25" fmla="*/ 1406 h 229"/>
                <a:gd name="T26" fmla="*/ 2447 w 259"/>
                <a:gd name="T27" fmla="*/ 1816 h 229"/>
                <a:gd name="T28" fmla="*/ 1814 w 259"/>
                <a:gd name="T29" fmla="*/ 1968 h 229"/>
                <a:gd name="T30" fmla="*/ 1230 w 259"/>
                <a:gd name="T31" fmla="*/ 2040 h 229"/>
                <a:gd name="T32" fmla="*/ 584 w 259"/>
                <a:gd name="T33" fmla="*/ 1879 h 229"/>
                <a:gd name="T34" fmla="*/ 359 w 259"/>
                <a:gd name="T35" fmla="*/ 1582 h 229"/>
                <a:gd name="T36" fmla="*/ 0 w 259"/>
                <a:gd name="T37" fmla="*/ 1424 h 229"/>
                <a:gd name="T38" fmla="*/ 0 w 259"/>
                <a:gd name="T39" fmla="*/ 1424 h 22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59"/>
                <a:gd name="T61" fmla="*/ 0 h 229"/>
                <a:gd name="T62" fmla="*/ 259 w 259"/>
                <a:gd name="T63" fmla="*/ 229 h 22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59" h="229">
                  <a:moveTo>
                    <a:pt x="0" y="159"/>
                  </a:moveTo>
                  <a:lnTo>
                    <a:pt x="0" y="159"/>
                  </a:lnTo>
                  <a:lnTo>
                    <a:pt x="20" y="146"/>
                  </a:lnTo>
                  <a:lnTo>
                    <a:pt x="22" y="119"/>
                  </a:lnTo>
                  <a:lnTo>
                    <a:pt x="56" y="81"/>
                  </a:lnTo>
                  <a:lnTo>
                    <a:pt x="69" y="14"/>
                  </a:lnTo>
                  <a:lnTo>
                    <a:pt x="95" y="0"/>
                  </a:lnTo>
                  <a:lnTo>
                    <a:pt x="114" y="45"/>
                  </a:lnTo>
                  <a:lnTo>
                    <a:pt x="171" y="84"/>
                  </a:lnTo>
                  <a:lnTo>
                    <a:pt x="151" y="107"/>
                  </a:lnTo>
                  <a:lnTo>
                    <a:pt x="169" y="112"/>
                  </a:lnTo>
                  <a:lnTo>
                    <a:pt x="190" y="141"/>
                  </a:lnTo>
                  <a:lnTo>
                    <a:pt x="258" y="157"/>
                  </a:lnTo>
                  <a:lnTo>
                    <a:pt x="205" y="203"/>
                  </a:lnTo>
                  <a:lnTo>
                    <a:pt x="152" y="220"/>
                  </a:lnTo>
                  <a:lnTo>
                    <a:pt x="103" y="228"/>
                  </a:lnTo>
                  <a:lnTo>
                    <a:pt x="49" y="210"/>
                  </a:lnTo>
                  <a:lnTo>
                    <a:pt x="30" y="177"/>
                  </a:lnTo>
                  <a:lnTo>
                    <a:pt x="0" y="159"/>
                  </a:lnTo>
                </a:path>
              </a:pathLst>
            </a:custGeom>
            <a:solidFill>
              <a:srgbClr val="FFFFFF"/>
            </a:solidFill>
            <a:ln w="18415">
              <a:solidFill>
                <a:srgbClr val="777777"/>
              </a:solidFill>
              <a:round/>
              <a:headEnd/>
              <a:tailEnd/>
            </a:ln>
          </p:spPr>
          <p:txBody>
            <a:bodyPr/>
            <a:lstStyle/>
            <a:p>
              <a:pPr defTabSz="685720">
                <a:defRPr/>
              </a:pPr>
              <a:endParaRPr lang="en-US" sz="1350" kern="0">
                <a:solidFill>
                  <a:srgbClr val="000000"/>
                </a:solidFill>
              </a:endParaRPr>
            </a:p>
          </p:txBody>
        </p:sp>
        <p:sp>
          <p:nvSpPr>
            <p:cNvPr id="95" name="Freeform 17">
              <a:extLst>
                <a:ext uri="{FF2B5EF4-FFF2-40B4-BE49-F238E27FC236}">
                  <a16:creationId xmlns:a16="http://schemas.microsoft.com/office/drawing/2014/main" id="{4A9EBBA7-07AD-46A6-9A4B-0AFAA5CB5423}"/>
                </a:ext>
              </a:extLst>
            </p:cNvPr>
            <p:cNvSpPr>
              <a:spLocks noChangeAspect="1"/>
            </p:cNvSpPr>
            <p:nvPr/>
          </p:nvSpPr>
          <p:spPr bwMode="gray">
            <a:xfrm>
              <a:off x="4364" y="2113"/>
              <a:ext cx="89" cy="89"/>
            </a:xfrm>
            <a:custGeom>
              <a:avLst/>
              <a:gdLst>
                <a:gd name="T0" fmla="*/ 0 w 26"/>
                <a:gd name="T1" fmla="*/ 202 h 30"/>
                <a:gd name="T2" fmla="*/ 0 w 26"/>
                <a:gd name="T3" fmla="*/ 202 h 30"/>
                <a:gd name="T4" fmla="*/ 199 w 26"/>
                <a:gd name="T5" fmla="*/ 255 h 30"/>
                <a:gd name="T6" fmla="*/ 294 w 26"/>
                <a:gd name="T7" fmla="*/ 175 h 30"/>
                <a:gd name="T8" fmla="*/ 130 w 26"/>
                <a:gd name="T9" fmla="*/ 157 h 30"/>
                <a:gd name="T10" fmla="*/ 294 w 26"/>
                <a:gd name="T11" fmla="*/ 98 h 30"/>
                <a:gd name="T12" fmla="*/ 223 w 26"/>
                <a:gd name="T13" fmla="*/ 0 h 30"/>
                <a:gd name="T14" fmla="*/ 0 w 26"/>
                <a:gd name="T15" fmla="*/ 202 h 30"/>
                <a:gd name="T16" fmla="*/ 0 w 26"/>
                <a:gd name="T17" fmla="*/ 202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
                <a:gd name="T28" fmla="*/ 0 h 30"/>
                <a:gd name="T29" fmla="*/ 26 w 26"/>
                <a:gd name="T30" fmla="*/ 30 h 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 h="30">
                  <a:moveTo>
                    <a:pt x="0" y="23"/>
                  </a:moveTo>
                  <a:lnTo>
                    <a:pt x="0" y="23"/>
                  </a:lnTo>
                  <a:lnTo>
                    <a:pt x="17" y="29"/>
                  </a:lnTo>
                  <a:lnTo>
                    <a:pt x="25" y="20"/>
                  </a:lnTo>
                  <a:lnTo>
                    <a:pt x="11" y="18"/>
                  </a:lnTo>
                  <a:lnTo>
                    <a:pt x="25" y="11"/>
                  </a:lnTo>
                  <a:lnTo>
                    <a:pt x="19" y="0"/>
                  </a:lnTo>
                  <a:lnTo>
                    <a:pt x="0" y="23"/>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96" name="Freeform 18">
              <a:extLst>
                <a:ext uri="{FF2B5EF4-FFF2-40B4-BE49-F238E27FC236}">
                  <a16:creationId xmlns:a16="http://schemas.microsoft.com/office/drawing/2014/main" id="{278B0B53-7B4A-4D80-B72E-C206DB993BB2}"/>
                </a:ext>
              </a:extLst>
            </p:cNvPr>
            <p:cNvSpPr>
              <a:spLocks noChangeAspect="1"/>
            </p:cNvSpPr>
            <p:nvPr/>
          </p:nvSpPr>
          <p:spPr bwMode="gray">
            <a:xfrm>
              <a:off x="2418" y="2603"/>
              <a:ext cx="324" cy="289"/>
            </a:xfrm>
            <a:custGeom>
              <a:avLst/>
              <a:gdLst>
                <a:gd name="T0" fmla="*/ 0 w 94"/>
                <a:gd name="T1" fmla="*/ 399 h 97"/>
                <a:gd name="T2" fmla="*/ 0 w 94"/>
                <a:gd name="T3" fmla="*/ 399 h 97"/>
                <a:gd name="T4" fmla="*/ 107 w 94"/>
                <a:gd name="T5" fmla="*/ 265 h 97"/>
                <a:gd name="T6" fmla="*/ 190 w 94"/>
                <a:gd name="T7" fmla="*/ 283 h 97"/>
                <a:gd name="T8" fmla="*/ 141 w 94"/>
                <a:gd name="T9" fmla="*/ 170 h 97"/>
                <a:gd name="T10" fmla="*/ 510 w 94"/>
                <a:gd name="T11" fmla="*/ 152 h 97"/>
                <a:gd name="T12" fmla="*/ 510 w 94"/>
                <a:gd name="T13" fmla="*/ 0 h 97"/>
                <a:gd name="T14" fmla="*/ 903 w 94"/>
                <a:gd name="T15" fmla="*/ 9 h 97"/>
                <a:gd name="T16" fmla="*/ 893 w 94"/>
                <a:gd name="T17" fmla="*/ 134 h 97"/>
                <a:gd name="T18" fmla="*/ 1106 w 94"/>
                <a:gd name="T19" fmla="*/ 143 h 97"/>
                <a:gd name="T20" fmla="*/ 1034 w 94"/>
                <a:gd name="T21" fmla="*/ 623 h 97"/>
                <a:gd name="T22" fmla="*/ 772 w 94"/>
                <a:gd name="T23" fmla="*/ 569 h 97"/>
                <a:gd name="T24" fmla="*/ 476 w 94"/>
                <a:gd name="T25" fmla="*/ 852 h 97"/>
                <a:gd name="T26" fmla="*/ 0 w 94"/>
                <a:gd name="T27" fmla="*/ 399 h 97"/>
                <a:gd name="T28" fmla="*/ 0 w 94"/>
                <a:gd name="T29" fmla="*/ 399 h 9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4"/>
                <a:gd name="T46" fmla="*/ 0 h 97"/>
                <a:gd name="T47" fmla="*/ 94 w 94"/>
                <a:gd name="T48" fmla="*/ 97 h 9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4" h="97">
                  <a:moveTo>
                    <a:pt x="0" y="45"/>
                  </a:moveTo>
                  <a:lnTo>
                    <a:pt x="0" y="45"/>
                  </a:lnTo>
                  <a:lnTo>
                    <a:pt x="9" y="30"/>
                  </a:lnTo>
                  <a:lnTo>
                    <a:pt x="16" y="32"/>
                  </a:lnTo>
                  <a:lnTo>
                    <a:pt x="12" y="19"/>
                  </a:lnTo>
                  <a:lnTo>
                    <a:pt x="43" y="17"/>
                  </a:lnTo>
                  <a:lnTo>
                    <a:pt x="43" y="0"/>
                  </a:lnTo>
                  <a:lnTo>
                    <a:pt x="76" y="1"/>
                  </a:lnTo>
                  <a:lnTo>
                    <a:pt x="75" y="15"/>
                  </a:lnTo>
                  <a:lnTo>
                    <a:pt x="93" y="16"/>
                  </a:lnTo>
                  <a:lnTo>
                    <a:pt x="87" y="70"/>
                  </a:lnTo>
                  <a:lnTo>
                    <a:pt x="65" y="64"/>
                  </a:lnTo>
                  <a:lnTo>
                    <a:pt x="40" y="96"/>
                  </a:lnTo>
                  <a:lnTo>
                    <a:pt x="0" y="45"/>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97" name="Freeform 19">
              <a:extLst>
                <a:ext uri="{FF2B5EF4-FFF2-40B4-BE49-F238E27FC236}">
                  <a16:creationId xmlns:a16="http://schemas.microsoft.com/office/drawing/2014/main" id="{D1E3D927-57B0-471B-91D9-5558616D2387}"/>
                </a:ext>
              </a:extLst>
            </p:cNvPr>
            <p:cNvSpPr>
              <a:spLocks noChangeAspect="1"/>
            </p:cNvSpPr>
            <p:nvPr/>
          </p:nvSpPr>
          <p:spPr bwMode="gray">
            <a:xfrm>
              <a:off x="917" y="2070"/>
              <a:ext cx="184" cy="57"/>
            </a:xfrm>
            <a:custGeom>
              <a:avLst/>
              <a:gdLst>
                <a:gd name="T0" fmla="*/ 0 w 53"/>
                <a:gd name="T1" fmla="*/ 162 h 19"/>
                <a:gd name="T2" fmla="*/ 0 w 53"/>
                <a:gd name="T3" fmla="*/ 162 h 19"/>
                <a:gd name="T4" fmla="*/ 24 w 53"/>
                <a:gd name="T5" fmla="*/ 0 h 19"/>
                <a:gd name="T6" fmla="*/ 628 w 53"/>
                <a:gd name="T7" fmla="*/ 54 h 19"/>
                <a:gd name="T8" fmla="*/ 0 w 53"/>
                <a:gd name="T9" fmla="*/ 162 h 19"/>
                <a:gd name="T10" fmla="*/ 0 w 53"/>
                <a:gd name="T11" fmla="*/ 162 h 19"/>
                <a:gd name="T12" fmla="*/ 0 60000 65536"/>
                <a:gd name="T13" fmla="*/ 0 60000 65536"/>
                <a:gd name="T14" fmla="*/ 0 60000 65536"/>
                <a:gd name="T15" fmla="*/ 0 60000 65536"/>
                <a:gd name="T16" fmla="*/ 0 60000 65536"/>
                <a:gd name="T17" fmla="*/ 0 60000 65536"/>
                <a:gd name="T18" fmla="*/ 0 w 53"/>
                <a:gd name="T19" fmla="*/ 0 h 19"/>
                <a:gd name="T20" fmla="*/ 53 w 5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53" h="19">
                  <a:moveTo>
                    <a:pt x="0" y="18"/>
                  </a:moveTo>
                  <a:lnTo>
                    <a:pt x="0" y="18"/>
                  </a:lnTo>
                  <a:lnTo>
                    <a:pt x="2" y="0"/>
                  </a:lnTo>
                  <a:lnTo>
                    <a:pt x="52" y="6"/>
                  </a:lnTo>
                  <a:lnTo>
                    <a:pt x="0" y="18"/>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98" name="Freeform 20">
              <a:extLst>
                <a:ext uri="{FF2B5EF4-FFF2-40B4-BE49-F238E27FC236}">
                  <a16:creationId xmlns:a16="http://schemas.microsoft.com/office/drawing/2014/main" id="{578A1D0F-8EC2-4A0A-A470-7DECB7BEDF81}"/>
                </a:ext>
              </a:extLst>
            </p:cNvPr>
            <p:cNvSpPr>
              <a:spLocks noChangeAspect="1"/>
            </p:cNvSpPr>
            <p:nvPr/>
          </p:nvSpPr>
          <p:spPr bwMode="gray">
            <a:xfrm>
              <a:off x="1723" y="2184"/>
              <a:ext cx="259" cy="305"/>
            </a:xfrm>
            <a:custGeom>
              <a:avLst/>
              <a:gdLst>
                <a:gd name="T0" fmla="*/ 0 w 75"/>
                <a:gd name="T1" fmla="*/ 849 h 102"/>
                <a:gd name="T2" fmla="*/ 0 w 75"/>
                <a:gd name="T3" fmla="*/ 849 h 102"/>
                <a:gd name="T4" fmla="*/ 83 w 75"/>
                <a:gd name="T5" fmla="*/ 224 h 102"/>
                <a:gd name="T6" fmla="*/ 48 w 75"/>
                <a:gd name="T7" fmla="*/ 36 h 102"/>
                <a:gd name="T8" fmla="*/ 597 w 75"/>
                <a:gd name="T9" fmla="*/ 0 h 102"/>
                <a:gd name="T10" fmla="*/ 884 w 75"/>
                <a:gd name="T11" fmla="*/ 715 h 102"/>
                <a:gd name="T12" fmla="*/ 228 w 75"/>
                <a:gd name="T13" fmla="*/ 903 h 102"/>
                <a:gd name="T14" fmla="*/ 0 w 75"/>
                <a:gd name="T15" fmla="*/ 849 h 102"/>
                <a:gd name="T16" fmla="*/ 0 w 75"/>
                <a:gd name="T17" fmla="*/ 849 h 1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5"/>
                <a:gd name="T28" fmla="*/ 0 h 102"/>
                <a:gd name="T29" fmla="*/ 75 w 75"/>
                <a:gd name="T30" fmla="*/ 102 h 1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5" h="102">
                  <a:moveTo>
                    <a:pt x="0" y="95"/>
                  </a:moveTo>
                  <a:lnTo>
                    <a:pt x="0" y="95"/>
                  </a:lnTo>
                  <a:lnTo>
                    <a:pt x="7" y="25"/>
                  </a:lnTo>
                  <a:lnTo>
                    <a:pt x="4" y="4"/>
                  </a:lnTo>
                  <a:lnTo>
                    <a:pt x="50" y="0"/>
                  </a:lnTo>
                  <a:lnTo>
                    <a:pt x="74" y="80"/>
                  </a:lnTo>
                  <a:lnTo>
                    <a:pt x="19" y="101"/>
                  </a:lnTo>
                  <a:lnTo>
                    <a:pt x="0" y="95"/>
                  </a:lnTo>
                </a:path>
              </a:pathLst>
            </a:custGeom>
            <a:solidFill>
              <a:srgbClr val="FFFFFF"/>
            </a:solidFill>
            <a:ln w="18415">
              <a:solidFill>
                <a:srgbClr val="777777"/>
              </a:solidFill>
              <a:round/>
              <a:headEnd/>
              <a:tailEnd/>
            </a:ln>
          </p:spPr>
          <p:txBody>
            <a:bodyPr/>
            <a:lstStyle/>
            <a:p>
              <a:pPr defTabSz="685720">
                <a:defRPr/>
              </a:pPr>
              <a:endParaRPr lang="en-US" sz="1350" kern="0">
                <a:solidFill>
                  <a:srgbClr val="000000"/>
                </a:solidFill>
              </a:endParaRPr>
            </a:p>
          </p:txBody>
        </p:sp>
        <p:sp>
          <p:nvSpPr>
            <p:cNvPr id="99" name="Freeform 21">
              <a:extLst>
                <a:ext uri="{FF2B5EF4-FFF2-40B4-BE49-F238E27FC236}">
                  <a16:creationId xmlns:a16="http://schemas.microsoft.com/office/drawing/2014/main" id="{E3F07CF1-6B98-4CC9-8BCA-8DA28C8F311B}"/>
                </a:ext>
              </a:extLst>
            </p:cNvPr>
            <p:cNvSpPr>
              <a:spLocks noChangeAspect="1"/>
            </p:cNvSpPr>
            <p:nvPr/>
          </p:nvSpPr>
          <p:spPr bwMode="gray">
            <a:xfrm>
              <a:off x="1028" y="2113"/>
              <a:ext cx="432" cy="253"/>
            </a:xfrm>
            <a:custGeom>
              <a:avLst/>
              <a:gdLst>
                <a:gd name="T0" fmla="*/ 0 w 125"/>
                <a:gd name="T1" fmla="*/ 247 h 85"/>
                <a:gd name="T2" fmla="*/ 0 w 125"/>
                <a:gd name="T3" fmla="*/ 247 h 85"/>
                <a:gd name="T4" fmla="*/ 238 w 125"/>
                <a:gd name="T5" fmla="*/ 134 h 85"/>
                <a:gd name="T6" fmla="*/ 252 w 125"/>
                <a:gd name="T7" fmla="*/ 0 h 85"/>
                <a:gd name="T8" fmla="*/ 729 w 125"/>
                <a:gd name="T9" fmla="*/ 27 h 85"/>
                <a:gd name="T10" fmla="*/ 861 w 125"/>
                <a:gd name="T11" fmla="*/ 98 h 85"/>
                <a:gd name="T12" fmla="*/ 1206 w 125"/>
                <a:gd name="T13" fmla="*/ 18 h 85"/>
                <a:gd name="T14" fmla="*/ 1410 w 125"/>
                <a:gd name="T15" fmla="*/ 345 h 85"/>
                <a:gd name="T16" fmla="*/ 1483 w 125"/>
                <a:gd name="T17" fmla="*/ 601 h 85"/>
                <a:gd name="T18" fmla="*/ 1337 w 125"/>
                <a:gd name="T19" fmla="*/ 583 h 85"/>
                <a:gd name="T20" fmla="*/ 1313 w 125"/>
                <a:gd name="T21" fmla="*/ 717 h 85"/>
                <a:gd name="T22" fmla="*/ 1085 w 125"/>
                <a:gd name="T23" fmla="*/ 744 h 85"/>
                <a:gd name="T24" fmla="*/ 1085 w 125"/>
                <a:gd name="T25" fmla="*/ 601 h 85"/>
                <a:gd name="T26" fmla="*/ 954 w 125"/>
                <a:gd name="T27" fmla="*/ 592 h 85"/>
                <a:gd name="T28" fmla="*/ 764 w 125"/>
                <a:gd name="T29" fmla="*/ 381 h 85"/>
                <a:gd name="T30" fmla="*/ 346 w 125"/>
                <a:gd name="T31" fmla="*/ 506 h 85"/>
                <a:gd name="T32" fmla="*/ 0 w 125"/>
                <a:gd name="T33" fmla="*/ 247 h 85"/>
                <a:gd name="T34" fmla="*/ 0 w 125"/>
                <a:gd name="T35" fmla="*/ 247 h 8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5"/>
                <a:gd name="T55" fmla="*/ 0 h 85"/>
                <a:gd name="T56" fmla="*/ 125 w 125"/>
                <a:gd name="T57" fmla="*/ 85 h 8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5" h="85">
                  <a:moveTo>
                    <a:pt x="0" y="28"/>
                  </a:moveTo>
                  <a:lnTo>
                    <a:pt x="0" y="28"/>
                  </a:lnTo>
                  <a:lnTo>
                    <a:pt x="20" y="15"/>
                  </a:lnTo>
                  <a:lnTo>
                    <a:pt x="21" y="0"/>
                  </a:lnTo>
                  <a:lnTo>
                    <a:pt x="61" y="3"/>
                  </a:lnTo>
                  <a:lnTo>
                    <a:pt x="72" y="11"/>
                  </a:lnTo>
                  <a:lnTo>
                    <a:pt x="101" y="2"/>
                  </a:lnTo>
                  <a:lnTo>
                    <a:pt x="118" y="39"/>
                  </a:lnTo>
                  <a:lnTo>
                    <a:pt x="124" y="68"/>
                  </a:lnTo>
                  <a:lnTo>
                    <a:pt x="112" y="66"/>
                  </a:lnTo>
                  <a:lnTo>
                    <a:pt x="110" y="81"/>
                  </a:lnTo>
                  <a:lnTo>
                    <a:pt x="91" y="84"/>
                  </a:lnTo>
                  <a:lnTo>
                    <a:pt x="91" y="68"/>
                  </a:lnTo>
                  <a:lnTo>
                    <a:pt x="80" y="67"/>
                  </a:lnTo>
                  <a:lnTo>
                    <a:pt x="64" y="43"/>
                  </a:lnTo>
                  <a:lnTo>
                    <a:pt x="29" y="57"/>
                  </a:lnTo>
                  <a:lnTo>
                    <a:pt x="0" y="28"/>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100" name="Freeform 22">
              <a:extLst>
                <a:ext uri="{FF2B5EF4-FFF2-40B4-BE49-F238E27FC236}">
                  <a16:creationId xmlns:a16="http://schemas.microsoft.com/office/drawing/2014/main" id="{7303860E-7909-44F8-8E60-B4CC481F93C6}"/>
                </a:ext>
              </a:extLst>
            </p:cNvPr>
            <p:cNvSpPr>
              <a:spLocks noChangeAspect="1"/>
            </p:cNvSpPr>
            <p:nvPr/>
          </p:nvSpPr>
          <p:spPr bwMode="gray">
            <a:xfrm>
              <a:off x="3900" y="1111"/>
              <a:ext cx="101" cy="197"/>
            </a:xfrm>
            <a:custGeom>
              <a:avLst/>
              <a:gdLst>
                <a:gd name="T0" fmla="*/ 0 w 29"/>
                <a:gd name="T1" fmla="*/ 287 h 66"/>
                <a:gd name="T2" fmla="*/ 0 w 29"/>
                <a:gd name="T3" fmla="*/ 287 h 66"/>
                <a:gd name="T4" fmla="*/ 171 w 29"/>
                <a:gd name="T5" fmla="*/ 579 h 66"/>
                <a:gd name="T6" fmla="*/ 195 w 29"/>
                <a:gd name="T7" fmla="*/ 561 h 66"/>
                <a:gd name="T8" fmla="*/ 293 w 29"/>
                <a:gd name="T9" fmla="*/ 260 h 66"/>
                <a:gd name="T10" fmla="*/ 171 w 29"/>
                <a:gd name="T11" fmla="*/ 278 h 66"/>
                <a:gd name="T12" fmla="*/ 195 w 29"/>
                <a:gd name="T13" fmla="*/ 143 h 66"/>
                <a:gd name="T14" fmla="*/ 303 w 29"/>
                <a:gd name="T15" fmla="*/ 81 h 66"/>
                <a:gd name="T16" fmla="*/ 341 w 29"/>
                <a:gd name="T17" fmla="*/ 0 h 66"/>
                <a:gd name="T18" fmla="*/ 219 w 29"/>
                <a:gd name="T19" fmla="*/ 9 h 66"/>
                <a:gd name="T20" fmla="*/ 0 w 29"/>
                <a:gd name="T21" fmla="*/ 287 h 66"/>
                <a:gd name="T22" fmla="*/ 0 w 29"/>
                <a:gd name="T23" fmla="*/ 287 h 6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9"/>
                <a:gd name="T37" fmla="*/ 0 h 66"/>
                <a:gd name="T38" fmla="*/ 29 w 29"/>
                <a:gd name="T39" fmla="*/ 66 h 6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9" h="66">
                  <a:moveTo>
                    <a:pt x="0" y="32"/>
                  </a:moveTo>
                  <a:lnTo>
                    <a:pt x="0" y="32"/>
                  </a:lnTo>
                  <a:lnTo>
                    <a:pt x="14" y="65"/>
                  </a:lnTo>
                  <a:lnTo>
                    <a:pt x="16" y="63"/>
                  </a:lnTo>
                  <a:lnTo>
                    <a:pt x="24" y="29"/>
                  </a:lnTo>
                  <a:lnTo>
                    <a:pt x="14" y="31"/>
                  </a:lnTo>
                  <a:lnTo>
                    <a:pt x="16" y="16"/>
                  </a:lnTo>
                  <a:lnTo>
                    <a:pt x="25" y="9"/>
                  </a:lnTo>
                  <a:lnTo>
                    <a:pt x="28" y="0"/>
                  </a:lnTo>
                  <a:lnTo>
                    <a:pt x="18" y="1"/>
                  </a:lnTo>
                  <a:lnTo>
                    <a:pt x="0" y="32"/>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101" name="Freeform 23">
              <a:extLst>
                <a:ext uri="{FF2B5EF4-FFF2-40B4-BE49-F238E27FC236}">
                  <a16:creationId xmlns:a16="http://schemas.microsoft.com/office/drawing/2014/main" id="{DAB6255C-A052-494D-86F8-B862D6CFAF6E}"/>
                </a:ext>
              </a:extLst>
            </p:cNvPr>
            <p:cNvSpPr>
              <a:spLocks noChangeAspect="1"/>
            </p:cNvSpPr>
            <p:nvPr/>
          </p:nvSpPr>
          <p:spPr bwMode="gray">
            <a:xfrm>
              <a:off x="1411" y="2205"/>
              <a:ext cx="343" cy="299"/>
            </a:xfrm>
            <a:custGeom>
              <a:avLst/>
              <a:gdLst>
                <a:gd name="T0" fmla="*/ 0 w 99"/>
                <a:gd name="T1" fmla="*/ 571 h 100"/>
                <a:gd name="T2" fmla="*/ 0 w 99"/>
                <a:gd name="T3" fmla="*/ 571 h 100"/>
                <a:gd name="T4" fmla="*/ 10 w 99"/>
                <a:gd name="T5" fmla="*/ 449 h 100"/>
                <a:gd name="T6" fmla="*/ 35 w 99"/>
                <a:gd name="T7" fmla="*/ 314 h 100"/>
                <a:gd name="T8" fmla="*/ 170 w 99"/>
                <a:gd name="T9" fmla="*/ 332 h 100"/>
                <a:gd name="T10" fmla="*/ 97 w 99"/>
                <a:gd name="T11" fmla="*/ 72 h 100"/>
                <a:gd name="T12" fmla="*/ 443 w 99"/>
                <a:gd name="T13" fmla="*/ 0 h 100"/>
                <a:gd name="T14" fmla="*/ 662 w 99"/>
                <a:gd name="T15" fmla="*/ 54 h 100"/>
                <a:gd name="T16" fmla="*/ 755 w 99"/>
                <a:gd name="T17" fmla="*/ 135 h 100"/>
                <a:gd name="T18" fmla="*/ 1178 w 99"/>
                <a:gd name="T19" fmla="*/ 161 h 100"/>
                <a:gd name="T20" fmla="*/ 1081 w 99"/>
                <a:gd name="T21" fmla="*/ 786 h 100"/>
                <a:gd name="T22" fmla="*/ 180 w 99"/>
                <a:gd name="T23" fmla="*/ 885 h 100"/>
                <a:gd name="T24" fmla="*/ 204 w 99"/>
                <a:gd name="T25" fmla="*/ 679 h 100"/>
                <a:gd name="T26" fmla="*/ 0 w 99"/>
                <a:gd name="T27" fmla="*/ 571 h 100"/>
                <a:gd name="T28" fmla="*/ 0 w 99"/>
                <a:gd name="T29" fmla="*/ 571 h 1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9"/>
                <a:gd name="T46" fmla="*/ 0 h 100"/>
                <a:gd name="T47" fmla="*/ 99 w 99"/>
                <a:gd name="T48" fmla="*/ 100 h 10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9" h="100">
                  <a:moveTo>
                    <a:pt x="0" y="64"/>
                  </a:moveTo>
                  <a:lnTo>
                    <a:pt x="0" y="64"/>
                  </a:lnTo>
                  <a:lnTo>
                    <a:pt x="1" y="50"/>
                  </a:lnTo>
                  <a:lnTo>
                    <a:pt x="3" y="35"/>
                  </a:lnTo>
                  <a:lnTo>
                    <a:pt x="14" y="37"/>
                  </a:lnTo>
                  <a:lnTo>
                    <a:pt x="8" y="8"/>
                  </a:lnTo>
                  <a:lnTo>
                    <a:pt x="37" y="0"/>
                  </a:lnTo>
                  <a:lnTo>
                    <a:pt x="55" y="6"/>
                  </a:lnTo>
                  <a:lnTo>
                    <a:pt x="63" y="15"/>
                  </a:lnTo>
                  <a:lnTo>
                    <a:pt x="98" y="18"/>
                  </a:lnTo>
                  <a:lnTo>
                    <a:pt x="90" y="88"/>
                  </a:lnTo>
                  <a:lnTo>
                    <a:pt x="15" y="99"/>
                  </a:lnTo>
                  <a:lnTo>
                    <a:pt x="17" y="76"/>
                  </a:lnTo>
                  <a:lnTo>
                    <a:pt x="0" y="64"/>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102" name="Freeform 24">
              <a:extLst>
                <a:ext uri="{FF2B5EF4-FFF2-40B4-BE49-F238E27FC236}">
                  <a16:creationId xmlns:a16="http://schemas.microsoft.com/office/drawing/2014/main" id="{49B496B8-31E3-48F8-948A-ADAC248C1BE2}"/>
                </a:ext>
              </a:extLst>
            </p:cNvPr>
            <p:cNvSpPr>
              <a:spLocks noChangeAspect="1"/>
            </p:cNvSpPr>
            <p:nvPr/>
          </p:nvSpPr>
          <p:spPr bwMode="gray">
            <a:xfrm>
              <a:off x="3900" y="2491"/>
              <a:ext cx="470" cy="431"/>
            </a:xfrm>
            <a:custGeom>
              <a:avLst/>
              <a:gdLst>
                <a:gd name="T0" fmla="*/ 0 w 136"/>
                <a:gd name="T1" fmla="*/ 81 h 144"/>
                <a:gd name="T2" fmla="*/ 0 w 136"/>
                <a:gd name="T3" fmla="*/ 81 h 144"/>
                <a:gd name="T4" fmla="*/ 214 w 136"/>
                <a:gd name="T5" fmla="*/ 350 h 144"/>
                <a:gd name="T6" fmla="*/ 0 w 136"/>
                <a:gd name="T7" fmla="*/ 602 h 144"/>
                <a:gd name="T8" fmla="*/ 156 w 136"/>
                <a:gd name="T9" fmla="*/ 670 h 144"/>
                <a:gd name="T10" fmla="*/ 48 w 136"/>
                <a:gd name="T11" fmla="*/ 760 h 144"/>
                <a:gd name="T12" fmla="*/ 1099 w 136"/>
                <a:gd name="T13" fmla="*/ 1281 h 144"/>
                <a:gd name="T14" fmla="*/ 1541 w 136"/>
                <a:gd name="T15" fmla="*/ 859 h 144"/>
                <a:gd name="T16" fmla="*/ 1445 w 136"/>
                <a:gd name="T17" fmla="*/ 751 h 144"/>
                <a:gd name="T18" fmla="*/ 1445 w 136"/>
                <a:gd name="T19" fmla="*/ 233 h 144"/>
                <a:gd name="T20" fmla="*/ 1614 w 136"/>
                <a:gd name="T21" fmla="*/ 90 h 144"/>
                <a:gd name="T22" fmla="*/ 1016 w 136"/>
                <a:gd name="T23" fmla="*/ 153 h 144"/>
                <a:gd name="T24" fmla="*/ 370 w 136"/>
                <a:gd name="T25" fmla="*/ 0 h 144"/>
                <a:gd name="T26" fmla="*/ 0 w 136"/>
                <a:gd name="T27" fmla="*/ 81 h 144"/>
                <a:gd name="T28" fmla="*/ 0 w 136"/>
                <a:gd name="T29" fmla="*/ 81 h 14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6"/>
                <a:gd name="T46" fmla="*/ 0 h 144"/>
                <a:gd name="T47" fmla="*/ 136 w 136"/>
                <a:gd name="T48" fmla="*/ 144 h 14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6" h="144">
                  <a:moveTo>
                    <a:pt x="0" y="9"/>
                  </a:moveTo>
                  <a:lnTo>
                    <a:pt x="0" y="9"/>
                  </a:lnTo>
                  <a:lnTo>
                    <a:pt x="18" y="39"/>
                  </a:lnTo>
                  <a:lnTo>
                    <a:pt x="0" y="67"/>
                  </a:lnTo>
                  <a:lnTo>
                    <a:pt x="13" y="75"/>
                  </a:lnTo>
                  <a:lnTo>
                    <a:pt x="4" y="85"/>
                  </a:lnTo>
                  <a:lnTo>
                    <a:pt x="92" y="143"/>
                  </a:lnTo>
                  <a:lnTo>
                    <a:pt x="129" y="96"/>
                  </a:lnTo>
                  <a:lnTo>
                    <a:pt x="121" y="84"/>
                  </a:lnTo>
                  <a:lnTo>
                    <a:pt x="121" y="26"/>
                  </a:lnTo>
                  <a:lnTo>
                    <a:pt x="135" y="10"/>
                  </a:lnTo>
                  <a:lnTo>
                    <a:pt x="85" y="17"/>
                  </a:lnTo>
                  <a:lnTo>
                    <a:pt x="31" y="0"/>
                  </a:lnTo>
                  <a:lnTo>
                    <a:pt x="0" y="9"/>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103" name="Freeform 25">
              <a:extLst>
                <a:ext uri="{FF2B5EF4-FFF2-40B4-BE49-F238E27FC236}">
                  <a16:creationId xmlns:a16="http://schemas.microsoft.com/office/drawing/2014/main" id="{D9BA9931-4165-428F-9B37-1F629E4E8A75}"/>
                </a:ext>
              </a:extLst>
            </p:cNvPr>
            <p:cNvSpPr>
              <a:spLocks noChangeAspect="1"/>
            </p:cNvSpPr>
            <p:nvPr/>
          </p:nvSpPr>
          <p:spPr bwMode="gray">
            <a:xfrm>
              <a:off x="1238" y="2313"/>
              <a:ext cx="236" cy="191"/>
            </a:xfrm>
            <a:custGeom>
              <a:avLst/>
              <a:gdLst>
                <a:gd name="T0" fmla="*/ 0 w 68"/>
                <a:gd name="T1" fmla="*/ 206 h 64"/>
                <a:gd name="T2" fmla="*/ 0 w 68"/>
                <a:gd name="T3" fmla="*/ 206 h 64"/>
                <a:gd name="T4" fmla="*/ 239 w 68"/>
                <a:gd name="T5" fmla="*/ 0 h 64"/>
                <a:gd name="T6" fmla="*/ 375 w 68"/>
                <a:gd name="T7" fmla="*/ 9 h 64"/>
                <a:gd name="T8" fmla="*/ 375 w 68"/>
                <a:gd name="T9" fmla="*/ 143 h 64"/>
                <a:gd name="T10" fmla="*/ 604 w 68"/>
                <a:gd name="T11" fmla="*/ 125 h 64"/>
                <a:gd name="T12" fmla="*/ 590 w 68"/>
                <a:gd name="T13" fmla="*/ 251 h 64"/>
                <a:gd name="T14" fmla="*/ 809 w 68"/>
                <a:gd name="T15" fmla="*/ 355 h 64"/>
                <a:gd name="T16" fmla="*/ 770 w 68"/>
                <a:gd name="T17" fmla="*/ 561 h 64"/>
                <a:gd name="T18" fmla="*/ 0 w 68"/>
                <a:gd name="T19" fmla="*/ 206 h 64"/>
                <a:gd name="T20" fmla="*/ 0 w 68"/>
                <a:gd name="T21" fmla="*/ 206 h 6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8"/>
                <a:gd name="T34" fmla="*/ 0 h 64"/>
                <a:gd name="T35" fmla="*/ 68 w 68"/>
                <a:gd name="T36" fmla="*/ 64 h 6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8" h="64">
                  <a:moveTo>
                    <a:pt x="0" y="23"/>
                  </a:moveTo>
                  <a:lnTo>
                    <a:pt x="0" y="23"/>
                  </a:lnTo>
                  <a:lnTo>
                    <a:pt x="20" y="0"/>
                  </a:lnTo>
                  <a:lnTo>
                    <a:pt x="31" y="1"/>
                  </a:lnTo>
                  <a:lnTo>
                    <a:pt x="31" y="16"/>
                  </a:lnTo>
                  <a:lnTo>
                    <a:pt x="50" y="14"/>
                  </a:lnTo>
                  <a:lnTo>
                    <a:pt x="49" y="28"/>
                  </a:lnTo>
                  <a:lnTo>
                    <a:pt x="67" y="40"/>
                  </a:lnTo>
                  <a:lnTo>
                    <a:pt x="64" y="63"/>
                  </a:lnTo>
                  <a:lnTo>
                    <a:pt x="0" y="23"/>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104" name="Freeform 26">
              <a:extLst>
                <a:ext uri="{FF2B5EF4-FFF2-40B4-BE49-F238E27FC236}">
                  <a16:creationId xmlns:a16="http://schemas.microsoft.com/office/drawing/2014/main" id="{7A65B5A2-1B31-47E5-8F64-4A0A568B312C}"/>
                </a:ext>
              </a:extLst>
            </p:cNvPr>
            <p:cNvSpPr>
              <a:spLocks noChangeAspect="1"/>
            </p:cNvSpPr>
            <p:nvPr/>
          </p:nvSpPr>
          <p:spPr bwMode="gray">
            <a:xfrm>
              <a:off x="2451" y="1114"/>
              <a:ext cx="930" cy="678"/>
            </a:xfrm>
            <a:custGeom>
              <a:avLst/>
              <a:gdLst>
                <a:gd name="T0" fmla="*/ 0 w 269"/>
                <a:gd name="T1" fmla="*/ 1051 h 227"/>
                <a:gd name="T2" fmla="*/ 0 w 269"/>
                <a:gd name="T3" fmla="*/ 1051 h 227"/>
                <a:gd name="T4" fmla="*/ 10 w 269"/>
                <a:gd name="T5" fmla="*/ 436 h 227"/>
                <a:gd name="T6" fmla="*/ 408 w 269"/>
                <a:gd name="T7" fmla="*/ 0 h 227"/>
                <a:gd name="T8" fmla="*/ 1158 w 269"/>
                <a:gd name="T9" fmla="*/ 125 h 227"/>
                <a:gd name="T10" fmla="*/ 1314 w 269"/>
                <a:gd name="T11" fmla="*/ 269 h 227"/>
                <a:gd name="T12" fmla="*/ 1936 w 269"/>
                <a:gd name="T13" fmla="*/ 436 h 227"/>
                <a:gd name="T14" fmla="*/ 2140 w 269"/>
                <a:gd name="T15" fmla="*/ 373 h 227"/>
                <a:gd name="T16" fmla="*/ 2150 w 269"/>
                <a:gd name="T17" fmla="*/ 161 h 227"/>
                <a:gd name="T18" fmla="*/ 2354 w 269"/>
                <a:gd name="T19" fmla="*/ 54 h 227"/>
                <a:gd name="T20" fmla="*/ 3205 w 269"/>
                <a:gd name="T21" fmla="*/ 224 h 227"/>
                <a:gd name="T22" fmla="*/ 3084 w 269"/>
                <a:gd name="T23" fmla="*/ 463 h 227"/>
                <a:gd name="T24" fmla="*/ 3205 w 269"/>
                <a:gd name="T25" fmla="*/ 1643 h 227"/>
                <a:gd name="T26" fmla="*/ 3205 w 269"/>
                <a:gd name="T27" fmla="*/ 1926 h 227"/>
                <a:gd name="T28" fmla="*/ 3011 w 269"/>
                <a:gd name="T29" fmla="*/ 1935 h 227"/>
                <a:gd name="T30" fmla="*/ 3011 w 269"/>
                <a:gd name="T31" fmla="*/ 2016 h 227"/>
                <a:gd name="T32" fmla="*/ 1362 w 269"/>
                <a:gd name="T33" fmla="*/ 1446 h 227"/>
                <a:gd name="T34" fmla="*/ 1148 w 269"/>
                <a:gd name="T35" fmla="*/ 1499 h 227"/>
                <a:gd name="T36" fmla="*/ 477 w 269"/>
                <a:gd name="T37" fmla="*/ 1437 h 227"/>
                <a:gd name="T38" fmla="*/ 0 w 269"/>
                <a:gd name="T39" fmla="*/ 1051 h 227"/>
                <a:gd name="T40" fmla="*/ 0 w 269"/>
                <a:gd name="T41" fmla="*/ 1051 h 22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69"/>
                <a:gd name="T64" fmla="*/ 0 h 227"/>
                <a:gd name="T65" fmla="*/ 269 w 269"/>
                <a:gd name="T66" fmla="*/ 227 h 22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69" h="227">
                  <a:moveTo>
                    <a:pt x="0" y="118"/>
                  </a:moveTo>
                  <a:lnTo>
                    <a:pt x="0" y="118"/>
                  </a:lnTo>
                  <a:lnTo>
                    <a:pt x="1" y="49"/>
                  </a:lnTo>
                  <a:lnTo>
                    <a:pt x="34" y="0"/>
                  </a:lnTo>
                  <a:lnTo>
                    <a:pt x="97" y="14"/>
                  </a:lnTo>
                  <a:lnTo>
                    <a:pt x="110" y="30"/>
                  </a:lnTo>
                  <a:lnTo>
                    <a:pt x="162" y="49"/>
                  </a:lnTo>
                  <a:lnTo>
                    <a:pt x="179" y="42"/>
                  </a:lnTo>
                  <a:lnTo>
                    <a:pt x="180" y="18"/>
                  </a:lnTo>
                  <a:lnTo>
                    <a:pt x="197" y="6"/>
                  </a:lnTo>
                  <a:lnTo>
                    <a:pt x="268" y="25"/>
                  </a:lnTo>
                  <a:lnTo>
                    <a:pt x="258" y="52"/>
                  </a:lnTo>
                  <a:lnTo>
                    <a:pt x="268" y="184"/>
                  </a:lnTo>
                  <a:lnTo>
                    <a:pt x="268" y="216"/>
                  </a:lnTo>
                  <a:lnTo>
                    <a:pt x="252" y="217"/>
                  </a:lnTo>
                  <a:lnTo>
                    <a:pt x="252" y="226"/>
                  </a:lnTo>
                  <a:lnTo>
                    <a:pt x="114" y="162"/>
                  </a:lnTo>
                  <a:lnTo>
                    <a:pt x="96" y="168"/>
                  </a:lnTo>
                  <a:lnTo>
                    <a:pt x="40" y="161"/>
                  </a:lnTo>
                  <a:lnTo>
                    <a:pt x="0" y="118"/>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105" name="Freeform 27">
              <a:extLst>
                <a:ext uri="{FF2B5EF4-FFF2-40B4-BE49-F238E27FC236}">
                  <a16:creationId xmlns:a16="http://schemas.microsoft.com/office/drawing/2014/main" id="{B59E775D-B780-452F-8E10-D3B790503F36}"/>
                </a:ext>
              </a:extLst>
            </p:cNvPr>
            <p:cNvSpPr>
              <a:spLocks noChangeAspect="1"/>
            </p:cNvSpPr>
            <p:nvPr/>
          </p:nvSpPr>
          <p:spPr bwMode="gray">
            <a:xfrm>
              <a:off x="4437" y="3269"/>
              <a:ext cx="420" cy="649"/>
            </a:xfrm>
            <a:custGeom>
              <a:avLst/>
              <a:gdLst>
                <a:gd name="T0" fmla="*/ 0 w 122"/>
                <a:gd name="T1" fmla="*/ 1379 h 217"/>
                <a:gd name="T2" fmla="*/ 0 w 122"/>
                <a:gd name="T3" fmla="*/ 1379 h 217"/>
                <a:gd name="T4" fmla="*/ 117 w 122"/>
                <a:gd name="T5" fmla="*/ 1771 h 217"/>
                <a:gd name="T6" fmla="*/ 379 w 122"/>
                <a:gd name="T7" fmla="*/ 1932 h 217"/>
                <a:gd name="T8" fmla="*/ 830 w 122"/>
                <a:gd name="T9" fmla="*/ 1771 h 217"/>
                <a:gd name="T10" fmla="*/ 1339 w 122"/>
                <a:gd name="T11" fmla="*/ 449 h 217"/>
                <a:gd name="T12" fmla="*/ 1436 w 122"/>
                <a:gd name="T13" fmla="*/ 490 h 217"/>
                <a:gd name="T14" fmla="*/ 1198 w 122"/>
                <a:gd name="T15" fmla="*/ 0 h 217"/>
                <a:gd name="T16" fmla="*/ 947 w 122"/>
                <a:gd name="T17" fmla="*/ 197 h 217"/>
                <a:gd name="T18" fmla="*/ 960 w 122"/>
                <a:gd name="T19" fmla="*/ 359 h 217"/>
                <a:gd name="T20" fmla="*/ 640 w 122"/>
                <a:gd name="T21" fmla="*/ 499 h 217"/>
                <a:gd name="T22" fmla="*/ 248 w 122"/>
                <a:gd name="T23" fmla="*/ 571 h 217"/>
                <a:gd name="T24" fmla="*/ 141 w 122"/>
                <a:gd name="T25" fmla="*/ 751 h 217"/>
                <a:gd name="T26" fmla="*/ 248 w 122"/>
                <a:gd name="T27" fmla="*/ 1092 h 217"/>
                <a:gd name="T28" fmla="*/ 0 w 122"/>
                <a:gd name="T29" fmla="*/ 1379 h 217"/>
                <a:gd name="T30" fmla="*/ 0 w 122"/>
                <a:gd name="T31" fmla="*/ 1379 h 21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2"/>
                <a:gd name="T49" fmla="*/ 0 h 217"/>
                <a:gd name="T50" fmla="*/ 122 w 122"/>
                <a:gd name="T51" fmla="*/ 217 h 21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2" h="217">
                  <a:moveTo>
                    <a:pt x="0" y="154"/>
                  </a:moveTo>
                  <a:lnTo>
                    <a:pt x="0" y="154"/>
                  </a:lnTo>
                  <a:lnTo>
                    <a:pt x="10" y="198"/>
                  </a:lnTo>
                  <a:lnTo>
                    <a:pt x="32" y="216"/>
                  </a:lnTo>
                  <a:lnTo>
                    <a:pt x="70" y="198"/>
                  </a:lnTo>
                  <a:lnTo>
                    <a:pt x="113" y="50"/>
                  </a:lnTo>
                  <a:lnTo>
                    <a:pt x="121" y="55"/>
                  </a:lnTo>
                  <a:lnTo>
                    <a:pt x="101" y="0"/>
                  </a:lnTo>
                  <a:lnTo>
                    <a:pt x="80" y="22"/>
                  </a:lnTo>
                  <a:lnTo>
                    <a:pt x="81" y="40"/>
                  </a:lnTo>
                  <a:lnTo>
                    <a:pt x="54" y="56"/>
                  </a:lnTo>
                  <a:lnTo>
                    <a:pt x="21" y="64"/>
                  </a:lnTo>
                  <a:lnTo>
                    <a:pt x="12" y="84"/>
                  </a:lnTo>
                  <a:lnTo>
                    <a:pt x="21" y="122"/>
                  </a:lnTo>
                  <a:lnTo>
                    <a:pt x="0" y="154"/>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107" name="Freeform 29">
              <a:extLst>
                <a:ext uri="{FF2B5EF4-FFF2-40B4-BE49-F238E27FC236}">
                  <a16:creationId xmlns:a16="http://schemas.microsoft.com/office/drawing/2014/main" id="{298FEBD5-790E-42EF-9699-0C8E36726ADE}"/>
                </a:ext>
              </a:extLst>
            </p:cNvPr>
            <p:cNvSpPr>
              <a:spLocks noChangeAspect="1"/>
            </p:cNvSpPr>
            <p:nvPr/>
          </p:nvSpPr>
          <p:spPr bwMode="gray">
            <a:xfrm>
              <a:off x="1193" y="1526"/>
              <a:ext cx="958" cy="706"/>
            </a:xfrm>
            <a:custGeom>
              <a:avLst/>
              <a:gdLst>
                <a:gd name="T0" fmla="*/ 0 w 277"/>
                <a:gd name="T1" fmla="*/ 1460 h 236"/>
                <a:gd name="T2" fmla="*/ 0 w 277"/>
                <a:gd name="T3" fmla="*/ 1460 h 236"/>
                <a:gd name="T4" fmla="*/ 131 w 277"/>
                <a:gd name="T5" fmla="*/ 1307 h 236"/>
                <a:gd name="T6" fmla="*/ 287 w 277"/>
                <a:gd name="T7" fmla="*/ 1406 h 236"/>
                <a:gd name="T8" fmla="*/ 1328 w 277"/>
                <a:gd name="T9" fmla="*/ 1352 h 236"/>
                <a:gd name="T10" fmla="*/ 1114 w 277"/>
                <a:gd name="T11" fmla="*/ 0 h 236"/>
                <a:gd name="T12" fmla="*/ 1470 w 277"/>
                <a:gd name="T13" fmla="*/ 0 h 236"/>
                <a:gd name="T14" fmla="*/ 3109 w 277"/>
                <a:gd name="T15" fmla="*/ 733 h 236"/>
                <a:gd name="T16" fmla="*/ 3123 w 277"/>
                <a:gd name="T17" fmla="*/ 859 h 236"/>
                <a:gd name="T18" fmla="*/ 3279 w 277"/>
                <a:gd name="T19" fmla="*/ 841 h 236"/>
                <a:gd name="T20" fmla="*/ 3303 w 277"/>
                <a:gd name="T21" fmla="*/ 1280 h 236"/>
                <a:gd name="T22" fmla="*/ 3158 w 277"/>
                <a:gd name="T23" fmla="*/ 1370 h 236"/>
                <a:gd name="T24" fmla="*/ 2500 w 277"/>
                <a:gd name="T25" fmla="*/ 1433 h 236"/>
                <a:gd name="T26" fmla="*/ 1650 w 277"/>
                <a:gd name="T27" fmla="*/ 1672 h 236"/>
                <a:gd name="T28" fmla="*/ 1401 w 277"/>
                <a:gd name="T29" fmla="*/ 2076 h 236"/>
                <a:gd name="T30" fmla="*/ 1183 w 277"/>
                <a:gd name="T31" fmla="*/ 2022 h 236"/>
                <a:gd name="T32" fmla="*/ 827 w 277"/>
                <a:gd name="T33" fmla="*/ 2103 h 236"/>
                <a:gd name="T34" fmla="*/ 623 w 277"/>
                <a:gd name="T35" fmla="*/ 1771 h 236"/>
                <a:gd name="T36" fmla="*/ 277 w 277"/>
                <a:gd name="T37" fmla="*/ 1852 h 236"/>
                <a:gd name="T38" fmla="*/ 145 w 277"/>
                <a:gd name="T39" fmla="*/ 1780 h 236"/>
                <a:gd name="T40" fmla="*/ 0 w 277"/>
                <a:gd name="T41" fmla="*/ 1460 h 236"/>
                <a:gd name="T42" fmla="*/ 0 w 277"/>
                <a:gd name="T43" fmla="*/ 1460 h 2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77"/>
                <a:gd name="T67" fmla="*/ 0 h 236"/>
                <a:gd name="T68" fmla="*/ 277 w 277"/>
                <a:gd name="T69" fmla="*/ 236 h 2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77" h="236">
                  <a:moveTo>
                    <a:pt x="0" y="163"/>
                  </a:moveTo>
                  <a:lnTo>
                    <a:pt x="0" y="163"/>
                  </a:lnTo>
                  <a:lnTo>
                    <a:pt x="11" y="146"/>
                  </a:lnTo>
                  <a:lnTo>
                    <a:pt x="24" y="157"/>
                  </a:lnTo>
                  <a:lnTo>
                    <a:pt x="111" y="151"/>
                  </a:lnTo>
                  <a:lnTo>
                    <a:pt x="93" y="0"/>
                  </a:lnTo>
                  <a:lnTo>
                    <a:pt x="123" y="0"/>
                  </a:lnTo>
                  <a:lnTo>
                    <a:pt x="260" y="82"/>
                  </a:lnTo>
                  <a:lnTo>
                    <a:pt x="261" y="96"/>
                  </a:lnTo>
                  <a:lnTo>
                    <a:pt x="274" y="94"/>
                  </a:lnTo>
                  <a:lnTo>
                    <a:pt x="276" y="143"/>
                  </a:lnTo>
                  <a:lnTo>
                    <a:pt x="264" y="153"/>
                  </a:lnTo>
                  <a:lnTo>
                    <a:pt x="209" y="160"/>
                  </a:lnTo>
                  <a:lnTo>
                    <a:pt x="138" y="187"/>
                  </a:lnTo>
                  <a:lnTo>
                    <a:pt x="117" y="232"/>
                  </a:lnTo>
                  <a:lnTo>
                    <a:pt x="99" y="226"/>
                  </a:lnTo>
                  <a:lnTo>
                    <a:pt x="69" y="235"/>
                  </a:lnTo>
                  <a:lnTo>
                    <a:pt x="52" y="198"/>
                  </a:lnTo>
                  <a:lnTo>
                    <a:pt x="23" y="207"/>
                  </a:lnTo>
                  <a:lnTo>
                    <a:pt x="12" y="199"/>
                  </a:lnTo>
                  <a:lnTo>
                    <a:pt x="0" y="163"/>
                  </a:lnTo>
                </a:path>
              </a:pathLst>
            </a:custGeom>
            <a:solidFill>
              <a:srgbClr val="FFFFFF"/>
            </a:solidFill>
            <a:ln w="18415">
              <a:solidFill>
                <a:srgbClr val="777777"/>
              </a:solidFill>
              <a:round/>
              <a:headEnd/>
              <a:tailEnd/>
            </a:ln>
          </p:spPr>
          <p:txBody>
            <a:bodyPr/>
            <a:lstStyle/>
            <a:p>
              <a:pPr defTabSz="685720">
                <a:defRPr/>
              </a:pPr>
              <a:endParaRPr lang="en-US" sz="1350" kern="0">
                <a:solidFill>
                  <a:srgbClr val="000000"/>
                </a:solidFill>
              </a:endParaRPr>
            </a:p>
          </p:txBody>
        </p:sp>
        <p:sp>
          <p:nvSpPr>
            <p:cNvPr id="108" name="Freeform 30">
              <a:extLst>
                <a:ext uri="{FF2B5EF4-FFF2-40B4-BE49-F238E27FC236}">
                  <a16:creationId xmlns:a16="http://schemas.microsoft.com/office/drawing/2014/main" id="{9D8E9316-75FB-4A6E-96D7-BB0BE1D88A1B}"/>
                </a:ext>
              </a:extLst>
            </p:cNvPr>
            <p:cNvSpPr>
              <a:spLocks noChangeAspect="1"/>
            </p:cNvSpPr>
            <p:nvPr/>
          </p:nvSpPr>
          <p:spPr bwMode="gray">
            <a:xfrm>
              <a:off x="910" y="1410"/>
              <a:ext cx="713" cy="607"/>
            </a:xfrm>
            <a:custGeom>
              <a:avLst/>
              <a:gdLst>
                <a:gd name="T0" fmla="*/ 0 w 206"/>
                <a:gd name="T1" fmla="*/ 912 h 203"/>
                <a:gd name="T2" fmla="*/ 0 w 206"/>
                <a:gd name="T3" fmla="*/ 912 h 203"/>
                <a:gd name="T4" fmla="*/ 156 w 206"/>
                <a:gd name="T5" fmla="*/ 1011 h 203"/>
                <a:gd name="T6" fmla="*/ 180 w 206"/>
                <a:gd name="T7" fmla="*/ 1280 h 203"/>
                <a:gd name="T8" fmla="*/ 59 w 206"/>
                <a:gd name="T9" fmla="*/ 1618 h 203"/>
                <a:gd name="T10" fmla="*/ 526 w 206"/>
                <a:gd name="T11" fmla="*/ 1546 h 203"/>
                <a:gd name="T12" fmla="*/ 983 w 206"/>
                <a:gd name="T13" fmla="*/ 1806 h 203"/>
                <a:gd name="T14" fmla="*/ 1114 w 206"/>
                <a:gd name="T15" fmla="*/ 1654 h 203"/>
                <a:gd name="T16" fmla="*/ 1270 w 206"/>
                <a:gd name="T17" fmla="*/ 1743 h 203"/>
                <a:gd name="T18" fmla="*/ 2302 w 206"/>
                <a:gd name="T19" fmla="*/ 1698 h 203"/>
                <a:gd name="T20" fmla="*/ 2084 w 206"/>
                <a:gd name="T21" fmla="*/ 341 h 203"/>
                <a:gd name="T22" fmla="*/ 2457 w 206"/>
                <a:gd name="T23" fmla="*/ 341 h 203"/>
                <a:gd name="T24" fmla="*/ 1699 w 206"/>
                <a:gd name="T25" fmla="*/ 0 h 203"/>
                <a:gd name="T26" fmla="*/ 1679 w 206"/>
                <a:gd name="T27" fmla="*/ 179 h 203"/>
                <a:gd name="T28" fmla="*/ 1031 w 206"/>
                <a:gd name="T29" fmla="*/ 170 h 203"/>
                <a:gd name="T30" fmla="*/ 1018 w 206"/>
                <a:gd name="T31" fmla="*/ 544 h 203"/>
                <a:gd name="T32" fmla="*/ 789 w 206"/>
                <a:gd name="T33" fmla="*/ 616 h 203"/>
                <a:gd name="T34" fmla="*/ 803 w 206"/>
                <a:gd name="T35" fmla="*/ 840 h 203"/>
                <a:gd name="T36" fmla="*/ 0 w 206"/>
                <a:gd name="T37" fmla="*/ 912 h 203"/>
                <a:gd name="T38" fmla="*/ 0 w 206"/>
                <a:gd name="T39" fmla="*/ 912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06"/>
                <a:gd name="T61" fmla="*/ 0 h 203"/>
                <a:gd name="T62" fmla="*/ 206 w 206"/>
                <a:gd name="T63" fmla="*/ 203 h 20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06" h="203">
                  <a:moveTo>
                    <a:pt x="0" y="102"/>
                  </a:moveTo>
                  <a:lnTo>
                    <a:pt x="0" y="102"/>
                  </a:lnTo>
                  <a:lnTo>
                    <a:pt x="13" y="113"/>
                  </a:lnTo>
                  <a:lnTo>
                    <a:pt x="15" y="143"/>
                  </a:lnTo>
                  <a:lnTo>
                    <a:pt x="5" y="181"/>
                  </a:lnTo>
                  <a:lnTo>
                    <a:pt x="44" y="173"/>
                  </a:lnTo>
                  <a:lnTo>
                    <a:pt x="82" y="202"/>
                  </a:lnTo>
                  <a:lnTo>
                    <a:pt x="93" y="185"/>
                  </a:lnTo>
                  <a:lnTo>
                    <a:pt x="106" y="195"/>
                  </a:lnTo>
                  <a:lnTo>
                    <a:pt x="192" y="190"/>
                  </a:lnTo>
                  <a:lnTo>
                    <a:pt x="174" y="38"/>
                  </a:lnTo>
                  <a:lnTo>
                    <a:pt x="205" y="38"/>
                  </a:lnTo>
                  <a:lnTo>
                    <a:pt x="142" y="0"/>
                  </a:lnTo>
                  <a:lnTo>
                    <a:pt x="140" y="20"/>
                  </a:lnTo>
                  <a:lnTo>
                    <a:pt x="86" y="19"/>
                  </a:lnTo>
                  <a:lnTo>
                    <a:pt x="85" y="61"/>
                  </a:lnTo>
                  <a:lnTo>
                    <a:pt x="66" y="69"/>
                  </a:lnTo>
                  <a:lnTo>
                    <a:pt x="67" y="94"/>
                  </a:lnTo>
                  <a:lnTo>
                    <a:pt x="0" y="102"/>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109" name="Freeform 31">
              <a:extLst>
                <a:ext uri="{FF2B5EF4-FFF2-40B4-BE49-F238E27FC236}">
                  <a16:creationId xmlns:a16="http://schemas.microsoft.com/office/drawing/2014/main" id="{217B0D26-CD70-4E64-9479-84EC537D5860}"/>
                </a:ext>
              </a:extLst>
            </p:cNvPr>
            <p:cNvSpPr>
              <a:spLocks noChangeAspect="1"/>
            </p:cNvSpPr>
            <p:nvPr/>
          </p:nvSpPr>
          <p:spPr bwMode="gray">
            <a:xfrm>
              <a:off x="1142" y="979"/>
              <a:ext cx="695" cy="416"/>
            </a:xfrm>
            <a:custGeom>
              <a:avLst/>
              <a:gdLst>
                <a:gd name="T0" fmla="*/ 0 w 201"/>
                <a:gd name="T1" fmla="*/ 1218 h 139"/>
                <a:gd name="T2" fmla="*/ 0 w 201"/>
                <a:gd name="T3" fmla="*/ 1218 h 139"/>
                <a:gd name="T4" fmla="*/ 584 w 201"/>
                <a:gd name="T5" fmla="*/ 985 h 139"/>
                <a:gd name="T6" fmla="*/ 788 w 201"/>
                <a:gd name="T7" fmla="*/ 494 h 139"/>
                <a:gd name="T8" fmla="*/ 1290 w 201"/>
                <a:gd name="T9" fmla="*/ 242 h 139"/>
                <a:gd name="T10" fmla="*/ 1459 w 201"/>
                <a:gd name="T11" fmla="*/ 0 h 139"/>
                <a:gd name="T12" fmla="*/ 2199 w 201"/>
                <a:gd name="T13" fmla="*/ 81 h 139"/>
                <a:gd name="T14" fmla="*/ 2393 w 201"/>
                <a:gd name="T15" fmla="*/ 539 h 139"/>
                <a:gd name="T16" fmla="*/ 2068 w 201"/>
                <a:gd name="T17" fmla="*/ 548 h 139"/>
                <a:gd name="T18" fmla="*/ 1878 w 201"/>
                <a:gd name="T19" fmla="*/ 602 h 139"/>
                <a:gd name="T20" fmla="*/ 1912 w 201"/>
                <a:gd name="T21" fmla="*/ 724 h 139"/>
                <a:gd name="T22" fmla="*/ 992 w 201"/>
                <a:gd name="T23" fmla="*/ 1003 h 139"/>
                <a:gd name="T24" fmla="*/ 885 w 201"/>
                <a:gd name="T25" fmla="*/ 1236 h 139"/>
                <a:gd name="T26" fmla="*/ 0 w 201"/>
                <a:gd name="T27" fmla="*/ 1218 h 139"/>
                <a:gd name="T28" fmla="*/ 0 w 201"/>
                <a:gd name="T29" fmla="*/ 1218 h 13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1"/>
                <a:gd name="T46" fmla="*/ 0 h 139"/>
                <a:gd name="T47" fmla="*/ 201 w 201"/>
                <a:gd name="T48" fmla="*/ 139 h 13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1" h="139">
                  <a:moveTo>
                    <a:pt x="0" y="136"/>
                  </a:moveTo>
                  <a:lnTo>
                    <a:pt x="0" y="136"/>
                  </a:lnTo>
                  <a:lnTo>
                    <a:pt x="49" y="110"/>
                  </a:lnTo>
                  <a:lnTo>
                    <a:pt x="66" y="55"/>
                  </a:lnTo>
                  <a:lnTo>
                    <a:pt x="108" y="27"/>
                  </a:lnTo>
                  <a:lnTo>
                    <a:pt x="122" y="0"/>
                  </a:lnTo>
                  <a:lnTo>
                    <a:pt x="184" y="9"/>
                  </a:lnTo>
                  <a:lnTo>
                    <a:pt x="200" y="60"/>
                  </a:lnTo>
                  <a:lnTo>
                    <a:pt x="173" y="61"/>
                  </a:lnTo>
                  <a:lnTo>
                    <a:pt x="157" y="67"/>
                  </a:lnTo>
                  <a:lnTo>
                    <a:pt x="160" y="81"/>
                  </a:lnTo>
                  <a:lnTo>
                    <a:pt x="83" y="112"/>
                  </a:lnTo>
                  <a:lnTo>
                    <a:pt x="74" y="138"/>
                  </a:lnTo>
                  <a:lnTo>
                    <a:pt x="0" y="136"/>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110" name="Freeform 32">
              <a:extLst>
                <a:ext uri="{FF2B5EF4-FFF2-40B4-BE49-F238E27FC236}">
                  <a16:creationId xmlns:a16="http://schemas.microsoft.com/office/drawing/2014/main" id="{1A7F77F3-2AE4-434D-AE2F-D2C3BFDA4263}"/>
                </a:ext>
              </a:extLst>
            </p:cNvPr>
            <p:cNvSpPr>
              <a:spLocks noChangeAspect="1"/>
            </p:cNvSpPr>
            <p:nvPr/>
          </p:nvSpPr>
          <p:spPr bwMode="gray">
            <a:xfrm>
              <a:off x="3662" y="3188"/>
              <a:ext cx="626" cy="787"/>
            </a:xfrm>
            <a:custGeom>
              <a:avLst/>
              <a:gdLst>
                <a:gd name="T0" fmla="*/ 0 w 181"/>
                <a:gd name="T1" fmla="*/ 652 h 263"/>
                <a:gd name="T2" fmla="*/ 0 w 181"/>
                <a:gd name="T3" fmla="*/ 652 h 263"/>
                <a:gd name="T4" fmla="*/ 48 w 181"/>
                <a:gd name="T5" fmla="*/ 724 h 263"/>
                <a:gd name="T6" fmla="*/ 564 w 181"/>
                <a:gd name="T7" fmla="*/ 841 h 263"/>
                <a:gd name="T8" fmla="*/ 598 w 181"/>
                <a:gd name="T9" fmla="*/ 984 h 263"/>
                <a:gd name="T10" fmla="*/ 584 w 181"/>
                <a:gd name="T11" fmla="*/ 1353 h 263"/>
                <a:gd name="T12" fmla="*/ 322 w 181"/>
                <a:gd name="T13" fmla="*/ 1739 h 263"/>
                <a:gd name="T14" fmla="*/ 384 w 181"/>
                <a:gd name="T15" fmla="*/ 2193 h 263"/>
                <a:gd name="T16" fmla="*/ 408 w 181"/>
                <a:gd name="T17" fmla="*/ 2346 h 263"/>
                <a:gd name="T18" fmla="*/ 574 w 181"/>
                <a:gd name="T19" fmla="*/ 2346 h 263"/>
                <a:gd name="T20" fmla="*/ 574 w 181"/>
                <a:gd name="T21" fmla="*/ 2184 h 263"/>
                <a:gd name="T22" fmla="*/ 1100 w 181"/>
                <a:gd name="T23" fmla="*/ 1978 h 263"/>
                <a:gd name="T24" fmla="*/ 944 w 181"/>
                <a:gd name="T25" fmla="*/ 1353 h 263"/>
                <a:gd name="T26" fmla="*/ 2130 w 181"/>
                <a:gd name="T27" fmla="*/ 715 h 263"/>
                <a:gd name="T28" fmla="*/ 2155 w 181"/>
                <a:gd name="T29" fmla="*/ 0 h 263"/>
                <a:gd name="T30" fmla="*/ 1843 w 181"/>
                <a:gd name="T31" fmla="*/ 126 h 263"/>
                <a:gd name="T32" fmla="*/ 1027 w 181"/>
                <a:gd name="T33" fmla="*/ 162 h 263"/>
                <a:gd name="T34" fmla="*/ 1006 w 181"/>
                <a:gd name="T35" fmla="*/ 431 h 263"/>
                <a:gd name="T36" fmla="*/ 1221 w 181"/>
                <a:gd name="T37" fmla="*/ 634 h 263"/>
                <a:gd name="T38" fmla="*/ 1100 w 181"/>
                <a:gd name="T39" fmla="*/ 949 h 263"/>
                <a:gd name="T40" fmla="*/ 872 w 181"/>
                <a:gd name="T41" fmla="*/ 787 h 263"/>
                <a:gd name="T42" fmla="*/ 910 w 181"/>
                <a:gd name="T43" fmla="*/ 575 h 263"/>
                <a:gd name="T44" fmla="*/ 657 w 181"/>
                <a:gd name="T45" fmla="*/ 512 h 263"/>
                <a:gd name="T46" fmla="*/ 0 w 181"/>
                <a:gd name="T47" fmla="*/ 652 h 263"/>
                <a:gd name="T48" fmla="*/ 0 w 181"/>
                <a:gd name="T49" fmla="*/ 652 h 26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81"/>
                <a:gd name="T76" fmla="*/ 0 h 263"/>
                <a:gd name="T77" fmla="*/ 181 w 181"/>
                <a:gd name="T78" fmla="*/ 263 h 26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81" h="263">
                  <a:moveTo>
                    <a:pt x="0" y="73"/>
                  </a:moveTo>
                  <a:lnTo>
                    <a:pt x="0" y="73"/>
                  </a:lnTo>
                  <a:lnTo>
                    <a:pt x="4" y="81"/>
                  </a:lnTo>
                  <a:lnTo>
                    <a:pt x="47" y="94"/>
                  </a:lnTo>
                  <a:lnTo>
                    <a:pt x="50" y="110"/>
                  </a:lnTo>
                  <a:lnTo>
                    <a:pt x="49" y="151"/>
                  </a:lnTo>
                  <a:lnTo>
                    <a:pt x="27" y="194"/>
                  </a:lnTo>
                  <a:lnTo>
                    <a:pt x="32" y="245"/>
                  </a:lnTo>
                  <a:lnTo>
                    <a:pt x="34" y="262"/>
                  </a:lnTo>
                  <a:lnTo>
                    <a:pt x="48" y="262"/>
                  </a:lnTo>
                  <a:lnTo>
                    <a:pt x="48" y="244"/>
                  </a:lnTo>
                  <a:lnTo>
                    <a:pt x="92" y="221"/>
                  </a:lnTo>
                  <a:lnTo>
                    <a:pt x="79" y="151"/>
                  </a:lnTo>
                  <a:lnTo>
                    <a:pt x="178" y="80"/>
                  </a:lnTo>
                  <a:lnTo>
                    <a:pt x="180" y="0"/>
                  </a:lnTo>
                  <a:lnTo>
                    <a:pt x="154" y="14"/>
                  </a:lnTo>
                  <a:lnTo>
                    <a:pt x="86" y="18"/>
                  </a:lnTo>
                  <a:lnTo>
                    <a:pt x="84" y="48"/>
                  </a:lnTo>
                  <a:lnTo>
                    <a:pt x="102" y="71"/>
                  </a:lnTo>
                  <a:lnTo>
                    <a:pt x="92" y="106"/>
                  </a:lnTo>
                  <a:lnTo>
                    <a:pt x="73" y="88"/>
                  </a:lnTo>
                  <a:lnTo>
                    <a:pt x="76" y="64"/>
                  </a:lnTo>
                  <a:lnTo>
                    <a:pt x="55" y="57"/>
                  </a:lnTo>
                  <a:lnTo>
                    <a:pt x="0" y="73"/>
                  </a:lnTo>
                </a:path>
              </a:pathLst>
            </a:custGeom>
            <a:solidFill>
              <a:schemeClr val="bg1"/>
            </a:solidFill>
            <a:ln w="18415">
              <a:solidFill>
                <a:srgbClr val="777777"/>
              </a:solidFill>
              <a:round/>
              <a:headEnd/>
              <a:tailEnd/>
            </a:ln>
          </p:spPr>
          <p:txBody>
            <a:bodyPr/>
            <a:lstStyle/>
            <a:p>
              <a:pPr defTabSz="685720">
                <a:defRPr/>
              </a:pPr>
              <a:endParaRPr lang="en-US" sz="1350" kern="0" dirty="0">
                <a:solidFill>
                  <a:srgbClr val="000000"/>
                </a:solidFill>
              </a:endParaRPr>
            </a:p>
          </p:txBody>
        </p:sp>
        <p:sp>
          <p:nvSpPr>
            <p:cNvPr id="111" name="Freeform 33">
              <a:extLst>
                <a:ext uri="{FF2B5EF4-FFF2-40B4-BE49-F238E27FC236}">
                  <a16:creationId xmlns:a16="http://schemas.microsoft.com/office/drawing/2014/main" id="{F740BF57-EE6F-478A-A531-6870ED3CB236}"/>
                </a:ext>
              </a:extLst>
            </p:cNvPr>
            <p:cNvSpPr>
              <a:spLocks noChangeAspect="1"/>
            </p:cNvSpPr>
            <p:nvPr/>
          </p:nvSpPr>
          <p:spPr bwMode="gray">
            <a:xfrm>
              <a:off x="1919" y="1595"/>
              <a:ext cx="934" cy="567"/>
            </a:xfrm>
            <a:custGeom>
              <a:avLst/>
              <a:gdLst>
                <a:gd name="T0" fmla="*/ 0 w 270"/>
                <a:gd name="T1" fmla="*/ 1221 h 190"/>
                <a:gd name="T2" fmla="*/ 0 w 270"/>
                <a:gd name="T3" fmla="*/ 1221 h 190"/>
                <a:gd name="T4" fmla="*/ 35 w 270"/>
                <a:gd name="T5" fmla="*/ 1355 h 190"/>
                <a:gd name="T6" fmla="*/ 419 w 270"/>
                <a:gd name="T7" fmla="*/ 1638 h 190"/>
                <a:gd name="T8" fmla="*/ 526 w 270"/>
                <a:gd name="T9" fmla="*/ 1585 h 190"/>
                <a:gd name="T10" fmla="*/ 695 w 270"/>
                <a:gd name="T11" fmla="*/ 1683 h 190"/>
                <a:gd name="T12" fmla="*/ 934 w 270"/>
                <a:gd name="T13" fmla="*/ 1382 h 190"/>
                <a:gd name="T14" fmla="*/ 1844 w 270"/>
                <a:gd name="T15" fmla="*/ 1540 h 190"/>
                <a:gd name="T16" fmla="*/ 2643 w 270"/>
                <a:gd name="T17" fmla="*/ 1382 h 190"/>
                <a:gd name="T18" fmla="*/ 2681 w 270"/>
                <a:gd name="T19" fmla="*/ 1310 h 190"/>
                <a:gd name="T20" fmla="*/ 3086 w 270"/>
                <a:gd name="T21" fmla="*/ 943 h 190"/>
                <a:gd name="T22" fmla="*/ 3221 w 270"/>
                <a:gd name="T23" fmla="*/ 445 h 190"/>
                <a:gd name="T24" fmla="*/ 3003 w 270"/>
                <a:gd name="T25" fmla="*/ 292 h 190"/>
                <a:gd name="T26" fmla="*/ 3003 w 270"/>
                <a:gd name="T27" fmla="*/ 63 h 190"/>
                <a:gd name="T28" fmla="*/ 2335 w 270"/>
                <a:gd name="T29" fmla="*/ 0 h 190"/>
                <a:gd name="T30" fmla="*/ 1090 w 270"/>
                <a:gd name="T31" fmla="*/ 579 h 190"/>
                <a:gd name="T32" fmla="*/ 778 w 270"/>
                <a:gd name="T33" fmla="*/ 633 h 190"/>
                <a:gd name="T34" fmla="*/ 789 w 270"/>
                <a:gd name="T35" fmla="*/ 1068 h 190"/>
                <a:gd name="T36" fmla="*/ 647 w 270"/>
                <a:gd name="T37" fmla="*/ 1167 h 190"/>
                <a:gd name="T38" fmla="*/ 0 w 270"/>
                <a:gd name="T39" fmla="*/ 1221 h 190"/>
                <a:gd name="T40" fmla="*/ 0 w 270"/>
                <a:gd name="T41" fmla="*/ 1221 h 19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70"/>
                <a:gd name="T64" fmla="*/ 0 h 190"/>
                <a:gd name="T65" fmla="*/ 270 w 270"/>
                <a:gd name="T66" fmla="*/ 190 h 19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70" h="190">
                  <a:moveTo>
                    <a:pt x="0" y="137"/>
                  </a:moveTo>
                  <a:lnTo>
                    <a:pt x="0" y="137"/>
                  </a:lnTo>
                  <a:lnTo>
                    <a:pt x="3" y="152"/>
                  </a:lnTo>
                  <a:lnTo>
                    <a:pt x="35" y="184"/>
                  </a:lnTo>
                  <a:lnTo>
                    <a:pt x="44" y="178"/>
                  </a:lnTo>
                  <a:lnTo>
                    <a:pt x="58" y="189"/>
                  </a:lnTo>
                  <a:lnTo>
                    <a:pt x="78" y="155"/>
                  </a:lnTo>
                  <a:lnTo>
                    <a:pt x="154" y="173"/>
                  </a:lnTo>
                  <a:lnTo>
                    <a:pt x="221" y="155"/>
                  </a:lnTo>
                  <a:lnTo>
                    <a:pt x="224" y="147"/>
                  </a:lnTo>
                  <a:lnTo>
                    <a:pt x="258" y="106"/>
                  </a:lnTo>
                  <a:lnTo>
                    <a:pt x="269" y="50"/>
                  </a:lnTo>
                  <a:lnTo>
                    <a:pt x="251" y="33"/>
                  </a:lnTo>
                  <a:lnTo>
                    <a:pt x="251" y="7"/>
                  </a:lnTo>
                  <a:lnTo>
                    <a:pt x="195" y="0"/>
                  </a:lnTo>
                  <a:lnTo>
                    <a:pt x="91" y="65"/>
                  </a:lnTo>
                  <a:lnTo>
                    <a:pt x="65" y="71"/>
                  </a:lnTo>
                  <a:lnTo>
                    <a:pt x="66" y="120"/>
                  </a:lnTo>
                  <a:lnTo>
                    <a:pt x="54" y="131"/>
                  </a:lnTo>
                  <a:lnTo>
                    <a:pt x="0" y="137"/>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112" name="Freeform 34">
              <a:extLst>
                <a:ext uri="{FF2B5EF4-FFF2-40B4-BE49-F238E27FC236}">
                  <a16:creationId xmlns:a16="http://schemas.microsoft.com/office/drawing/2014/main" id="{094D23DE-C77C-4B5D-89AA-22733E6ED2AE}"/>
                </a:ext>
              </a:extLst>
            </p:cNvPr>
            <p:cNvSpPr>
              <a:spLocks noChangeAspect="1"/>
            </p:cNvSpPr>
            <p:nvPr/>
          </p:nvSpPr>
          <p:spPr bwMode="gray">
            <a:xfrm>
              <a:off x="2075" y="2062"/>
              <a:ext cx="684" cy="451"/>
            </a:xfrm>
            <a:custGeom>
              <a:avLst/>
              <a:gdLst>
                <a:gd name="T0" fmla="*/ 0 w 198"/>
                <a:gd name="T1" fmla="*/ 1042 h 151"/>
                <a:gd name="T2" fmla="*/ 0 w 198"/>
                <a:gd name="T3" fmla="*/ 1042 h 151"/>
                <a:gd name="T4" fmla="*/ 155 w 198"/>
                <a:gd name="T5" fmla="*/ 287 h 151"/>
                <a:gd name="T6" fmla="*/ 394 w 198"/>
                <a:gd name="T7" fmla="*/ 0 h 151"/>
                <a:gd name="T8" fmla="*/ 1302 w 198"/>
                <a:gd name="T9" fmla="*/ 152 h 151"/>
                <a:gd name="T10" fmla="*/ 2100 w 198"/>
                <a:gd name="T11" fmla="*/ 0 h 151"/>
                <a:gd name="T12" fmla="*/ 2266 w 198"/>
                <a:gd name="T13" fmla="*/ 170 h 151"/>
                <a:gd name="T14" fmla="*/ 2353 w 198"/>
                <a:gd name="T15" fmla="*/ 287 h 151"/>
                <a:gd name="T16" fmla="*/ 2135 w 198"/>
                <a:gd name="T17" fmla="*/ 400 h 151"/>
                <a:gd name="T18" fmla="*/ 1717 w 198"/>
                <a:gd name="T19" fmla="*/ 1010 h 151"/>
                <a:gd name="T20" fmla="*/ 1323 w 198"/>
                <a:gd name="T21" fmla="*/ 965 h 151"/>
                <a:gd name="T22" fmla="*/ 1123 w 198"/>
                <a:gd name="T23" fmla="*/ 1257 h 151"/>
                <a:gd name="T24" fmla="*/ 656 w 198"/>
                <a:gd name="T25" fmla="*/ 1338 h 151"/>
                <a:gd name="T26" fmla="*/ 394 w 198"/>
                <a:gd name="T27" fmla="*/ 1078 h 151"/>
                <a:gd name="T28" fmla="*/ 0 w 198"/>
                <a:gd name="T29" fmla="*/ 1042 h 151"/>
                <a:gd name="T30" fmla="*/ 0 w 198"/>
                <a:gd name="T31" fmla="*/ 1042 h 15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98"/>
                <a:gd name="T49" fmla="*/ 0 h 151"/>
                <a:gd name="T50" fmla="*/ 198 w 198"/>
                <a:gd name="T51" fmla="*/ 151 h 15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98" h="151">
                  <a:moveTo>
                    <a:pt x="0" y="117"/>
                  </a:moveTo>
                  <a:lnTo>
                    <a:pt x="0" y="117"/>
                  </a:lnTo>
                  <a:lnTo>
                    <a:pt x="13" y="32"/>
                  </a:lnTo>
                  <a:lnTo>
                    <a:pt x="33" y="0"/>
                  </a:lnTo>
                  <a:lnTo>
                    <a:pt x="109" y="17"/>
                  </a:lnTo>
                  <a:lnTo>
                    <a:pt x="176" y="0"/>
                  </a:lnTo>
                  <a:lnTo>
                    <a:pt x="190" y="19"/>
                  </a:lnTo>
                  <a:lnTo>
                    <a:pt x="197" y="32"/>
                  </a:lnTo>
                  <a:lnTo>
                    <a:pt x="179" y="45"/>
                  </a:lnTo>
                  <a:lnTo>
                    <a:pt x="144" y="113"/>
                  </a:lnTo>
                  <a:lnTo>
                    <a:pt x="111" y="108"/>
                  </a:lnTo>
                  <a:lnTo>
                    <a:pt x="94" y="141"/>
                  </a:lnTo>
                  <a:lnTo>
                    <a:pt x="55" y="150"/>
                  </a:lnTo>
                  <a:lnTo>
                    <a:pt x="33" y="121"/>
                  </a:lnTo>
                  <a:lnTo>
                    <a:pt x="0" y="117"/>
                  </a:lnTo>
                </a:path>
              </a:pathLst>
            </a:custGeom>
            <a:solidFill>
              <a:schemeClr val="accent2"/>
            </a:solidFill>
            <a:ln w="18415">
              <a:solidFill>
                <a:schemeClr val="accent2">
                  <a:lumMod val="75000"/>
                </a:schemeClr>
              </a:solidFill>
              <a:round/>
              <a:headEnd/>
              <a:tailEnd/>
            </a:ln>
          </p:spPr>
          <p:txBody>
            <a:bodyPr/>
            <a:lstStyle/>
            <a:p>
              <a:pPr defTabSz="685720">
                <a:defRPr/>
              </a:pPr>
              <a:endParaRPr lang="en-US" sz="1350" kern="0" dirty="0">
                <a:solidFill>
                  <a:srgbClr val="000000"/>
                </a:solidFill>
              </a:endParaRPr>
            </a:p>
          </p:txBody>
        </p:sp>
        <p:sp>
          <p:nvSpPr>
            <p:cNvPr id="113" name="Freeform 35">
              <a:extLst>
                <a:ext uri="{FF2B5EF4-FFF2-40B4-BE49-F238E27FC236}">
                  <a16:creationId xmlns:a16="http://schemas.microsoft.com/office/drawing/2014/main" id="{38DF611F-5A9D-48B6-9D0E-2F6C6D38F45E}"/>
                </a:ext>
              </a:extLst>
            </p:cNvPr>
            <p:cNvSpPr>
              <a:spLocks noChangeAspect="1"/>
            </p:cNvSpPr>
            <p:nvPr/>
          </p:nvSpPr>
          <p:spPr bwMode="gray">
            <a:xfrm>
              <a:off x="917" y="2113"/>
              <a:ext cx="186" cy="86"/>
            </a:xfrm>
            <a:custGeom>
              <a:avLst/>
              <a:gdLst>
                <a:gd name="T0" fmla="*/ 0 w 54"/>
                <a:gd name="T1" fmla="*/ 27 h 29"/>
                <a:gd name="T2" fmla="*/ 0 w 54"/>
                <a:gd name="T3" fmla="*/ 27 h 29"/>
                <a:gd name="T4" fmla="*/ 165 w 54"/>
                <a:gd name="T5" fmla="*/ 130 h 29"/>
                <a:gd name="T6" fmla="*/ 393 w 54"/>
                <a:gd name="T7" fmla="*/ 98 h 29"/>
                <a:gd name="T8" fmla="*/ 272 w 54"/>
                <a:gd name="T9" fmla="*/ 130 h 29"/>
                <a:gd name="T10" fmla="*/ 369 w 54"/>
                <a:gd name="T11" fmla="*/ 246 h 29"/>
                <a:gd name="T12" fmla="*/ 606 w 54"/>
                <a:gd name="T13" fmla="*/ 130 h 29"/>
                <a:gd name="T14" fmla="*/ 630 w 54"/>
                <a:gd name="T15" fmla="*/ 0 h 29"/>
                <a:gd name="T16" fmla="*/ 0 w 54"/>
                <a:gd name="T17" fmla="*/ 27 h 29"/>
                <a:gd name="T18" fmla="*/ 0 w 54"/>
                <a:gd name="T19" fmla="*/ 27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4"/>
                <a:gd name="T31" fmla="*/ 0 h 29"/>
                <a:gd name="T32" fmla="*/ 54 w 54"/>
                <a:gd name="T33" fmla="*/ 29 h 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4" h="29">
                  <a:moveTo>
                    <a:pt x="0" y="3"/>
                  </a:moveTo>
                  <a:lnTo>
                    <a:pt x="0" y="3"/>
                  </a:lnTo>
                  <a:lnTo>
                    <a:pt x="14" y="15"/>
                  </a:lnTo>
                  <a:lnTo>
                    <a:pt x="33" y="11"/>
                  </a:lnTo>
                  <a:lnTo>
                    <a:pt x="23" y="15"/>
                  </a:lnTo>
                  <a:lnTo>
                    <a:pt x="31" y="28"/>
                  </a:lnTo>
                  <a:lnTo>
                    <a:pt x="51" y="15"/>
                  </a:lnTo>
                  <a:lnTo>
                    <a:pt x="53" y="0"/>
                  </a:lnTo>
                  <a:lnTo>
                    <a:pt x="0" y="3"/>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114" name="Freeform 36">
              <a:extLst>
                <a:ext uri="{FF2B5EF4-FFF2-40B4-BE49-F238E27FC236}">
                  <a16:creationId xmlns:a16="http://schemas.microsoft.com/office/drawing/2014/main" id="{A6F960E7-2EEC-4C60-842C-F7B9D1EE59A6}"/>
                </a:ext>
              </a:extLst>
            </p:cNvPr>
            <p:cNvSpPr>
              <a:spLocks noChangeAspect="1"/>
            </p:cNvSpPr>
            <p:nvPr/>
          </p:nvSpPr>
          <p:spPr bwMode="gray">
            <a:xfrm>
              <a:off x="3617" y="2749"/>
              <a:ext cx="100" cy="81"/>
            </a:xfrm>
            <a:custGeom>
              <a:avLst/>
              <a:gdLst>
                <a:gd name="T0" fmla="*/ 0 w 29"/>
                <a:gd name="T1" fmla="*/ 234 h 27"/>
                <a:gd name="T2" fmla="*/ 0 w 29"/>
                <a:gd name="T3" fmla="*/ 234 h 27"/>
                <a:gd name="T4" fmla="*/ 131 w 29"/>
                <a:gd name="T5" fmla="*/ 45 h 27"/>
                <a:gd name="T6" fmla="*/ 286 w 29"/>
                <a:gd name="T7" fmla="*/ 0 h 27"/>
                <a:gd name="T8" fmla="*/ 334 w 29"/>
                <a:gd name="T9" fmla="*/ 180 h 27"/>
                <a:gd name="T10" fmla="*/ 0 w 29"/>
                <a:gd name="T11" fmla="*/ 234 h 27"/>
                <a:gd name="T12" fmla="*/ 0 w 29"/>
                <a:gd name="T13" fmla="*/ 234 h 27"/>
                <a:gd name="T14" fmla="*/ 0 60000 65536"/>
                <a:gd name="T15" fmla="*/ 0 60000 65536"/>
                <a:gd name="T16" fmla="*/ 0 60000 65536"/>
                <a:gd name="T17" fmla="*/ 0 60000 65536"/>
                <a:gd name="T18" fmla="*/ 0 60000 65536"/>
                <a:gd name="T19" fmla="*/ 0 60000 65536"/>
                <a:gd name="T20" fmla="*/ 0 60000 65536"/>
                <a:gd name="T21" fmla="*/ 0 w 29"/>
                <a:gd name="T22" fmla="*/ 0 h 27"/>
                <a:gd name="T23" fmla="*/ 29 w 29"/>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7">
                  <a:moveTo>
                    <a:pt x="0" y="26"/>
                  </a:moveTo>
                  <a:lnTo>
                    <a:pt x="0" y="26"/>
                  </a:lnTo>
                  <a:lnTo>
                    <a:pt x="11" y="5"/>
                  </a:lnTo>
                  <a:lnTo>
                    <a:pt x="24" y="0"/>
                  </a:lnTo>
                  <a:lnTo>
                    <a:pt x="28" y="20"/>
                  </a:lnTo>
                  <a:lnTo>
                    <a:pt x="0" y="26"/>
                  </a:lnTo>
                </a:path>
              </a:pathLst>
            </a:custGeom>
            <a:solidFill>
              <a:schemeClr val="bg1"/>
            </a:solidFill>
            <a:ln w="18415">
              <a:solidFill>
                <a:schemeClr val="bg2">
                  <a:lumMod val="50000"/>
                </a:schemeClr>
              </a:solidFill>
              <a:round/>
              <a:headEnd/>
              <a:tailEnd/>
            </a:ln>
          </p:spPr>
          <p:txBody>
            <a:bodyPr/>
            <a:lstStyle/>
            <a:p>
              <a:pPr defTabSz="685720">
                <a:defRPr/>
              </a:pPr>
              <a:endParaRPr lang="en-US" sz="1350" kern="0">
                <a:solidFill>
                  <a:srgbClr val="000000"/>
                </a:solidFill>
              </a:endParaRPr>
            </a:p>
          </p:txBody>
        </p:sp>
        <p:sp>
          <p:nvSpPr>
            <p:cNvPr id="115" name="Freeform 37">
              <a:extLst>
                <a:ext uri="{FF2B5EF4-FFF2-40B4-BE49-F238E27FC236}">
                  <a16:creationId xmlns:a16="http://schemas.microsoft.com/office/drawing/2014/main" id="{F9968B97-AF49-4741-8C31-5CD461853474}"/>
                </a:ext>
              </a:extLst>
            </p:cNvPr>
            <p:cNvSpPr>
              <a:spLocks noChangeAspect="1"/>
            </p:cNvSpPr>
            <p:nvPr/>
          </p:nvSpPr>
          <p:spPr bwMode="gray">
            <a:xfrm>
              <a:off x="879" y="1927"/>
              <a:ext cx="367" cy="198"/>
            </a:xfrm>
            <a:custGeom>
              <a:avLst/>
              <a:gdLst>
                <a:gd name="T0" fmla="*/ 0 w 106"/>
                <a:gd name="T1" fmla="*/ 252 h 66"/>
                <a:gd name="T2" fmla="*/ 0 w 106"/>
                <a:gd name="T3" fmla="*/ 252 h 66"/>
                <a:gd name="T4" fmla="*/ 166 w 106"/>
                <a:gd name="T5" fmla="*/ 423 h 66"/>
                <a:gd name="T6" fmla="*/ 755 w 106"/>
                <a:gd name="T7" fmla="*/ 450 h 66"/>
                <a:gd name="T8" fmla="*/ 145 w 106"/>
                <a:gd name="T9" fmla="*/ 504 h 66"/>
                <a:gd name="T10" fmla="*/ 145 w 106"/>
                <a:gd name="T11" fmla="*/ 585 h 66"/>
                <a:gd name="T12" fmla="*/ 769 w 106"/>
                <a:gd name="T13" fmla="*/ 549 h 66"/>
                <a:gd name="T14" fmla="*/ 1260 w 106"/>
                <a:gd name="T15" fmla="*/ 585 h 66"/>
                <a:gd name="T16" fmla="*/ 1104 w 106"/>
                <a:gd name="T17" fmla="*/ 252 h 66"/>
                <a:gd name="T18" fmla="*/ 647 w 106"/>
                <a:gd name="T19" fmla="*/ 0 h 66"/>
                <a:gd name="T20" fmla="*/ 166 w 106"/>
                <a:gd name="T21" fmla="*/ 72 h 66"/>
                <a:gd name="T22" fmla="*/ 0 w 106"/>
                <a:gd name="T23" fmla="*/ 252 h 66"/>
                <a:gd name="T24" fmla="*/ 0 w 106"/>
                <a:gd name="T25" fmla="*/ 252 h 6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6"/>
                <a:gd name="T40" fmla="*/ 0 h 66"/>
                <a:gd name="T41" fmla="*/ 106 w 106"/>
                <a:gd name="T42" fmla="*/ 66 h 6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6" h="66">
                  <a:moveTo>
                    <a:pt x="0" y="28"/>
                  </a:moveTo>
                  <a:lnTo>
                    <a:pt x="0" y="28"/>
                  </a:lnTo>
                  <a:lnTo>
                    <a:pt x="14" y="47"/>
                  </a:lnTo>
                  <a:lnTo>
                    <a:pt x="63" y="50"/>
                  </a:lnTo>
                  <a:lnTo>
                    <a:pt x="12" y="56"/>
                  </a:lnTo>
                  <a:lnTo>
                    <a:pt x="12" y="65"/>
                  </a:lnTo>
                  <a:lnTo>
                    <a:pt x="64" y="61"/>
                  </a:lnTo>
                  <a:lnTo>
                    <a:pt x="105" y="65"/>
                  </a:lnTo>
                  <a:lnTo>
                    <a:pt x="92" y="28"/>
                  </a:lnTo>
                  <a:lnTo>
                    <a:pt x="54" y="0"/>
                  </a:lnTo>
                  <a:lnTo>
                    <a:pt x="14" y="8"/>
                  </a:lnTo>
                  <a:lnTo>
                    <a:pt x="0" y="28"/>
                  </a:lnTo>
                </a:path>
              </a:pathLst>
            </a:custGeom>
            <a:solidFill>
              <a:srgbClr val="FFFFFF"/>
            </a:solidFill>
            <a:ln w="18415">
              <a:solidFill>
                <a:srgbClr val="777777"/>
              </a:solidFill>
              <a:round/>
              <a:headEnd/>
              <a:tailEnd/>
            </a:ln>
          </p:spPr>
          <p:txBody>
            <a:bodyPr/>
            <a:lstStyle/>
            <a:p>
              <a:pPr defTabSz="685720">
                <a:defRPr/>
              </a:pPr>
              <a:endParaRPr lang="en-US" sz="1350" kern="0">
                <a:solidFill>
                  <a:srgbClr val="000000"/>
                </a:solidFill>
              </a:endParaRPr>
            </a:p>
          </p:txBody>
        </p:sp>
        <p:sp>
          <p:nvSpPr>
            <p:cNvPr id="116" name="Freeform 38">
              <a:extLst>
                <a:ext uri="{FF2B5EF4-FFF2-40B4-BE49-F238E27FC236}">
                  <a16:creationId xmlns:a16="http://schemas.microsoft.com/office/drawing/2014/main" id="{BEA86660-DE0C-499D-8361-C20DE9EE3167}"/>
                </a:ext>
              </a:extLst>
            </p:cNvPr>
            <p:cNvSpPr>
              <a:spLocks noChangeAspect="1"/>
            </p:cNvSpPr>
            <p:nvPr/>
          </p:nvSpPr>
          <p:spPr bwMode="gray">
            <a:xfrm>
              <a:off x="1128" y="2241"/>
              <a:ext cx="179" cy="146"/>
            </a:xfrm>
            <a:custGeom>
              <a:avLst/>
              <a:gdLst>
                <a:gd name="T0" fmla="*/ 0 w 52"/>
                <a:gd name="T1" fmla="*/ 116 h 49"/>
                <a:gd name="T2" fmla="*/ 0 w 52"/>
                <a:gd name="T3" fmla="*/ 116 h 49"/>
                <a:gd name="T4" fmla="*/ 59 w 52"/>
                <a:gd name="T5" fmla="*/ 283 h 49"/>
                <a:gd name="T6" fmla="*/ 368 w 52"/>
                <a:gd name="T7" fmla="*/ 426 h 49"/>
                <a:gd name="T8" fmla="*/ 606 w 52"/>
                <a:gd name="T9" fmla="*/ 215 h 49"/>
                <a:gd name="T10" fmla="*/ 413 w 52"/>
                <a:gd name="T11" fmla="*/ 0 h 49"/>
                <a:gd name="T12" fmla="*/ 0 w 52"/>
                <a:gd name="T13" fmla="*/ 116 h 49"/>
                <a:gd name="T14" fmla="*/ 0 w 52"/>
                <a:gd name="T15" fmla="*/ 116 h 49"/>
                <a:gd name="T16" fmla="*/ 0 60000 65536"/>
                <a:gd name="T17" fmla="*/ 0 60000 65536"/>
                <a:gd name="T18" fmla="*/ 0 60000 65536"/>
                <a:gd name="T19" fmla="*/ 0 60000 65536"/>
                <a:gd name="T20" fmla="*/ 0 60000 65536"/>
                <a:gd name="T21" fmla="*/ 0 60000 65536"/>
                <a:gd name="T22" fmla="*/ 0 60000 65536"/>
                <a:gd name="T23" fmla="*/ 0 60000 65536"/>
                <a:gd name="T24" fmla="*/ 0 w 52"/>
                <a:gd name="T25" fmla="*/ 0 h 49"/>
                <a:gd name="T26" fmla="*/ 52 w 52"/>
                <a:gd name="T27" fmla="*/ 49 h 4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2" h="49">
                  <a:moveTo>
                    <a:pt x="0" y="13"/>
                  </a:moveTo>
                  <a:lnTo>
                    <a:pt x="0" y="13"/>
                  </a:lnTo>
                  <a:lnTo>
                    <a:pt x="5" y="32"/>
                  </a:lnTo>
                  <a:lnTo>
                    <a:pt x="31" y="48"/>
                  </a:lnTo>
                  <a:lnTo>
                    <a:pt x="51" y="24"/>
                  </a:lnTo>
                  <a:lnTo>
                    <a:pt x="35" y="0"/>
                  </a:lnTo>
                  <a:lnTo>
                    <a:pt x="0" y="13"/>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117" name="Freeform 39">
              <a:extLst>
                <a:ext uri="{FF2B5EF4-FFF2-40B4-BE49-F238E27FC236}">
                  <a16:creationId xmlns:a16="http://schemas.microsoft.com/office/drawing/2014/main" id="{E68BFE03-E464-4C23-A0CC-214241F56B27}"/>
                </a:ext>
              </a:extLst>
            </p:cNvPr>
            <p:cNvSpPr>
              <a:spLocks noChangeAspect="1"/>
            </p:cNvSpPr>
            <p:nvPr/>
          </p:nvSpPr>
          <p:spPr bwMode="gray">
            <a:xfrm>
              <a:off x="4319" y="2151"/>
              <a:ext cx="601" cy="634"/>
            </a:xfrm>
            <a:custGeom>
              <a:avLst/>
              <a:gdLst>
                <a:gd name="T0" fmla="*/ 0 w 174"/>
                <a:gd name="T1" fmla="*/ 1770 h 212"/>
                <a:gd name="T2" fmla="*/ 0 w 174"/>
                <a:gd name="T3" fmla="*/ 1770 h 212"/>
                <a:gd name="T4" fmla="*/ 0 w 174"/>
                <a:gd name="T5" fmla="*/ 1262 h 212"/>
                <a:gd name="T6" fmla="*/ 155 w 174"/>
                <a:gd name="T7" fmla="*/ 1110 h 212"/>
                <a:gd name="T8" fmla="*/ 788 w 174"/>
                <a:gd name="T9" fmla="*/ 957 h 212"/>
                <a:gd name="T10" fmla="*/ 1420 w 174"/>
                <a:gd name="T11" fmla="*/ 535 h 212"/>
                <a:gd name="T12" fmla="*/ 608 w 174"/>
                <a:gd name="T13" fmla="*/ 404 h 212"/>
                <a:gd name="T14" fmla="*/ 359 w 174"/>
                <a:gd name="T15" fmla="*/ 144 h 212"/>
                <a:gd name="T16" fmla="*/ 452 w 174"/>
                <a:gd name="T17" fmla="*/ 72 h 212"/>
                <a:gd name="T18" fmla="*/ 777 w 174"/>
                <a:gd name="T19" fmla="*/ 215 h 212"/>
                <a:gd name="T20" fmla="*/ 1969 w 174"/>
                <a:gd name="T21" fmla="*/ 0 h 212"/>
                <a:gd name="T22" fmla="*/ 2066 w 174"/>
                <a:gd name="T23" fmla="*/ 215 h 212"/>
                <a:gd name="T24" fmla="*/ 1337 w 174"/>
                <a:gd name="T25" fmla="*/ 1101 h 212"/>
                <a:gd name="T26" fmla="*/ 83 w 174"/>
                <a:gd name="T27" fmla="*/ 1887 h 212"/>
                <a:gd name="T28" fmla="*/ 0 w 174"/>
                <a:gd name="T29" fmla="*/ 1770 h 212"/>
                <a:gd name="T30" fmla="*/ 0 w 174"/>
                <a:gd name="T31" fmla="*/ 1770 h 21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74"/>
                <a:gd name="T49" fmla="*/ 0 h 212"/>
                <a:gd name="T50" fmla="*/ 174 w 174"/>
                <a:gd name="T51" fmla="*/ 212 h 21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74" h="212">
                  <a:moveTo>
                    <a:pt x="0" y="198"/>
                  </a:moveTo>
                  <a:lnTo>
                    <a:pt x="0" y="198"/>
                  </a:lnTo>
                  <a:lnTo>
                    <a:pt x="0" y="141"/>
                  </a:lnTo>
                  <a:lnTo>
                    <a:pt x="13" y="124"/>
                  </a:lnTo>
                  <a:lnTo>
                    <a:pt x="66" y="107"/>
                  </a:lnTo>
                  <a:lnTo>
                    <a:pt x="119" y="60"/>
                  </a:lnTo>
                  <a:lnTo>
                    <a:pt x="51" y="45"/>
                  </a:lnTo>
                  <a:lnTo>
                    <a:pt x="30" y="16"/>
                  </a:lnTo>
                  <a:lnTo>
                    <a:pt x="38" y="8"/>
                  </a:lnTo>
                  <a:lnTo>
                    <a:pt x="65" y="24"/>
                  </a:lnTo>
                  <a:lnTo>
                    <a:pt x="165" y="0"/>
                  </a:lnTo>
                  <a:lnTo>
                    <a:pt x="173" y="24"/>
                  </a:lnTo>
                  <a:lnTo>
                    <a:pt x="112" y="123"/>
                  </a:lnTo>
                  <a:lnTo>
                    <a:pt x="7" y="211"/>
                  </a:lnTo>
                  <a:lnTo>
                    <a:pt x="0" y="198"/>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118" name="Freeform 40">
              <a:extLst>
                <a:ext uri="{FF2B5EF4-FFF2-40B4-BE49-F238E27FC236}">
                  <a16:creationId xmlns:a16="http://schemas.microsoft.com/office/drawing/2014/main" id="{C3BC6EC9-50C4-49AB-9E74-9BF38DC97945}"/>
                </a:ext>
              </a:extLst>
            </p:cNvPr>
            <p:cNvSpPr>
              <a:spLocks noChangeAspect="1"/>
            </p:cNvSpPr>
            <p:nvPr/>
          </p:nvSpPr>
          <p:spPr bwMode="gray">
            <a:xfrm>
              <a:off x="3379" y="3433"/>
              <a:ext cx="466" cy="338"/>
            </a:xfrm>
            <a:custGeom>
              <a:avLst/>
              <a:gdLst>
                <a:gd name="T0" fmla="*/ 0 w 135"/>
                <a:gd name="T1" fmla="*/ 305 h 113"/>
                <a:gd name="T2" fmla="*/ 0 w 135"/>
                <a:gd name="T3" fmla="*/ 305 h 113"/>
                <a:gd name="T4" fmla="*/ 0 w 135"/>
                <a:gd name="T5" fmla="*/ 305 h 113"/>
                <a:gd name="T6" fmla="*/ 359 w 135"/>
                <a:gd name="T7" fmla="*/ 305 h 113"/>
                <a:gd name="T8" fmla="*/ 715 w 135"/>
                <a:gd name="T9" fmla="*/ 126 h 113"/>
                <a:gd name="T10" fmla="*/ 728 w 135"/>
                <a:gd name="T11" fmla="*/ 54 h 113"/>
                <a:gd name="T12" fmla="*/ 1036 w 135"/>
                <a:gd name="T13" fmla="*/ 0 h 113"/>
                <a:gd name="T14" fmla="*/ 1550 w 135"/>
                <a:gd name="T15" fmla="*/ 108 h 113"/>
                <a:gd name="T16" fmla="*/ 1598 w 135"/>
                <a:gd name="T17" fmla="*/ 251 h 113"/>
                <a:gd name="T18" fmla="*/ 1574 w 135"/>
                <a:gd name="T19" fmla="*/ 607 h 113"/>
                <a:gd name="T20" fmla="*/ 1312 w 135"/>
                <a:gd name="T21" fmla="*/ 1002 h 113"/>
                <a:gd name="T22" fmla="*/ 835 w 135"/>
                <a:gd name="T23" fmla="*/ 930 h 113"/>
                <a:gd name="T24" fmla="*/ 573 w 135"/>
                <a:gd name="T25" fmla="*/ 841 h 113"/>
                <a:gd name="T26" fmla="*/ 0 w 135"/>
                <a:gd name="T27" fmla="*/ 305 h 113"/>
                <a:gd name="T28" fmla="*/ 0 w 135"/>
                <a:gd name="T29" fmla="*/ 305 h 11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5"/>
                <a:gd name="T46" fmla="*/ 0 h 113"/>
                <a:gd name="T47" fmla="*/ 135 w 135"/>
                <a:gd name="T48" fmla="*/ 113 h 11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5" h="113">
                  <a:moveTo>
                    <a:pt x="0" y="34"/>
                  </a:moveTo>
                  <a:lnTo>
                    <a:pt x="0" y="34"/>
                  </a:lnTo>
                  <a:lnTo>
                    <a:pt x="30" y="34"/>
                  </a:lnTo>
                  <a:lnTo>
                    <a:pt x="60" y="14"/>
                  </a:lnTo>
                  <a:lnTo>
                    <a:pt x="61" y="6"/>
                  </a:lnTo>
                  <a:lnTo>
                    <a:pt x="87" y="0"/>
                  </a:lnTo>
                  <a:lnTo>
                    <a:pt x="130" y="12"/>
                  </a:lnTo>
                  <a:lnTo>
                    <a:pt x="134" y="28"/>
                  </a:lnTo>
                  <a:lnTo>
                    <a:pt x="132" y="68"/>
                  </a:lnTo>
                  <a:lnTo>
                    <a:pt x="110" y="112"/>
                  </a:lnTo>
                  <a:lnTo>
                    <a:pt x="70" y="104"/>
                  </a:lnTo>
                  <a:lnTo>
                    <a:pt x="48" y="94"/>
                  </a:lnTo>
                  <a:lnTo>
                    <a:pt x="0" y="34"/>
                  </a:lnTo>
                </a:path>
              </a:pathLst>
            </a:custGeom>
            <a:solidFill>
              <a:schemeClr val="bg1"/>
            </a:solidFill>
            <a:ln w="18415">
              <a:solidFill>
                <a:schemeClr val="bg2">
                  <a:lumMod val="50000"/>
                </a:schemeClr>
              </a:solidFill>
              <a:round/>
              <a:headEnd/>
              <a:tailEnd/>
            </a:ln>
          </p:spPr>
          <p:txBody>
            <a:bodyPr/>
            <a:lstStyle/>
            <a:p>
              <a:pPr defTabSz="685720">
                <a:defRPr/>
              </a:pPr>
              <a:endParaRPr lang="en-US" sz="1350" kern="0">
                <a:solidFill>
                  <a:srgbClr val="000000"/>
                </a:solidFill>
              </a:endParaRPr>
            </a:p>
          </p:txBody>
        </p:sp>
        <p:sp>
          <p:nvSpPr>
            <p:cNvPr id="119" name="Freeform 41">
              <a:extLst>
                <a:ext uri="{FF2B5EF4-FFF2-40B4-BE49-F238E27FC236}">
                  <a16:creationId xmlns:a16="http://schemas.microsoft.com/office/drawing/2014/main" id="{A7C91301-4627-4213-919A-1C4A2A5E59F9}"/>
                </a:ext>
              </a:extLst>
            </p:cNvPr>
            <p:cNvSpPr>
              <a:spLocks noChangeAspect="1"/>
            </p:cNvSpPr>
            <p:nvPr/>
          </p:nvSpPr>
          <p:spPr bwMode="gray">
            <a:xfrm>
              <a:off x="2583" y="3493"/>
              <a:ext cx="798" cy="598"/>
            </a:xfrm>
            <a:custGeom>
              <a:avLst/>
              <a:gdLst>
                <a:gd name="T0" fmla="*/ 0 w 231"/>
                <a:gd name="T1" fmla="*/ 54 h 200"/>
                <a:gd name="T2" fmla="*/ 0 w 231"/>
                <a:gd name="T3" fmla="*/ 54 h 200"/>
                <a:gd name="T4" fmla="*/ 335 w 231"/>
                <a:gd name="T5" fmla="*/ 0 h 200"/>
                <a:gd name="T6" fmla="*/ 1979 w 231"/>
                <a:gd name="T7" fmla="*/ 161 h 200"/>
                <a:gd name="T8" fmla="*/ 2363 w 231"/>
                <a:gd name="T9" fmla="*/ 90 h 200"/>
                <a:gd name="T10" fmla="*/ 2746 w 231"/>
                <a:gd name="T11" fmla="*/ 126 h 200"/>
                <a:gd name="T12" fmla="*/ 2746 w 231"/>
                <a:gd name="T13" fmla="*/ 126 h 200"/>
                <a:gd name="T14" fmla="*/ 2397 w 231"/>
                <a:gd name="T15" fmla="*/ 242 h 200"/>
                <a:gd name="T16" fmla="*/ 2280 w 231"/>
                <a:gd name="T17" fmla="*/ 161 h 200"/>
                <a:gd name="T18" fmla="*/ 1897 w 231"/>
                <a:gd name="T19" fmla="*/ 215 h 200"/>
                <a:gd name="T20" fmla="*/ 1897 w 231"/>
                <a:gd name="T21" fmla="*/ 715 h 200"/>
                <a:gd name="T22" fmla="*/ 1682 w 231"/>
                <a:gd name="T23" fmla="*/ 724 h 200"/>
                <a:gd name="T24" fmla="*/ 1682 w 231"/>
                <a:gd name="T25" fmla="*/ 1118 h 200"/>
                <a:gd name="T26" fmla="*/ 1682 w 231"/>
                <a:gd name="T27" fmla="*/ 1680 h 200"/>
                <a:gd name="T28" fmla="*/ 1503 w 231"/>
                <a:gd name="T29" fmla="*/ 1779 h 200"/>
                <a:gd name="T30" fmla="*/ 1254 w 231"/>
                <a:gd name="T31" fmla="*/ 1779 h 200"/>
                <a:gd name="T32" fmla="*/ 1109 w 231"/>
                <a:gd name="T33" fmla="*/ 1653 h 200"/>
                <a:gd name="T34" fmla="*/ 991 w 231"/>
                <a:gd name="T35" fmla="*/ 1707 h 200"/>
                <a:gd name="T36" fmla="*/ 715 w 231"/>
                <a:gd name="T37" fmla="*/ 1519 h 200"/>
                <a:gd name="T38" fmla="*/ 584 w 231"/>
                <a:gd name="T39" fmla="*/ 903 h 200"/>
                <a:gd name="T40" fmla="*/ 584 w 231"/>
                <a:gd name="T41" fmla="*/ 822 h 200"/>
                <a:gd name="T42" fmla="*/ 0 w 231"/>
                <a:gd name="T43" fmla="*/ 54 h 200"/>
                <a:gd name="T44" fmla="*/ 0 w 231"/>
                <a:gd name="T45" fmla="*/ 54 h 20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31"/>
                <a:gd name="T70" fmla="*/ 0 h 200"/>
                <a:gd name="T71" fmla="*/ 231 w 231"/>
                <a:gd name="T72" fmla="*/ 200 h 20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31" h="200">
                  <a:moveTo>
                    <a:pt x="0" y="6"/>
                  </a:moveTo>
                  <a:lnTo>
                    <a:pt x="0" y="6"/>
                  </a:lnTo>
                  <a:lnTo>
                    <a:pt x="28" y="0"/>
                  </a:lnTo>
                  <a:lnTo>
                    <a:pt x="166" y="18"/>
                  </a:lnTo>
                  <a:lnTo>
                    <a:pt x="198" y="10"/>
                  </a:lnTo>
                  <a:lnTo>
                    <a:pt x="230" y="14"/>
                  </a:lnTo>
                  <a:lnTo>
                    <a:pt x="201" y="27"/>
                  </a:lnTo>
                  <a:lnTo>
                    <a:pt x="191" y="18"/>
                  </a:lnTo>
                  <a:lnTo>
                    <a:pt x="159" y="24"/>
                  </a:lnTo>
                  <a:lnTo>
                    <a:pt x="159" y="80"/>
                  </a:lnTo>
                  <a:lnTo>
                    <a:pt x="141" y="81"/>
                  </a:lnTo>
                  <a:lnTo>
                    <a:pt x="141" y="125"/>
                  </a:lnTo>
                  <a:lnTo>
                    <a:pt x="141" y="188"/>
                  </a:lnTo>
                  <a:lnTo>
                    <a:pt x="126" y="199"/>
                  </a:lnTo>
                  <a:lnTo>
                    <a:pt x="105" y="199"/>
                  </a:lnTo>
                  <a:lnTo>
                    <a:pt x="93" y="185"/>
                  </a:lnTo>
                  <a:lnTo>
                    <a:pt x="83" y="191"/>
                  </a:lnTo>
                  <a:lnTo>
                    <a:pt x="60" y="170"/>
                  </a:lnTo>
                  <a:lnTo>
                    <a:pt x="49" y="101"/>
                  </a:lnTo>
                  <a:lnTo>
                    <a:pt x="49" y="92"/>
                  </a:lnTo>
                  <a:lnTo>
                    <a:pt x="0" y="6"/>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120" name="Freeform 42">
              <a:extLst>
                <a:ext uri="{FF2B5EF4-FFF2-40B4-BE49-F238E27FC236}">
                  <a16:creationId xmlns:a16="http://schemas.microsoft.com/office/drawing/2014/main" id="{D09EAB15-4C32-49A2-9209-68C205F16C1F}"/>
                </a:ext>
              </a:extLst>
            </p:cNvPr>
            <p:cNvSpPr>
              <a:spLocks noChangeAspect="1"/>
            </p:cNvSpPr>
            <p:nvPr/>
          </p:nvSpPr>
          <p:spPr bwMode="gray">
            <a:xfrm>
              <a:off x="910" y="1389"/>
              <a:ext cx="505" cy="329"/>
            </a:xfrm>
            <a:custGeom>
              <a:avLst/>
              <a:gdLst>
                <a:gd name="T0" fmla="*/ 0 w 146"/>
                <a:gd name="T1" fmla="*/ 975 h 110"/>
                <a:gd name="T2" fmla="*/ 0 w 146"/>
                <a:gd name="T3" fmla="*/ 975 h 110"/>
                <a:gd name="T4" fmla="*/ 802 w 146"/>
                <a:gd name="T5" fmla="*/ 0 h 110"/>
                <a:gd name="T6" fmla="*/ 1698 w 146"/>
                <a:gd name="T7" fmla="*/ 9 h 110"/>
                <a:gd name="T8" fmla="*/ 1736 w 146"/>
                <a:gd name="T9" fmla="*/ 63 h 110"/>
                <a:gd name="T10" fmla="*/ 1698 w 146"/>
                <a:gd name="T11" fmla="*/ 242 h 110"/>
                <a:gd name="T12" fmla="*/ 1052 w 146"/>
                <a:gd name="T13" fmla="*/ 233 h 110"/>
                <a:gd name="T14" fmla="*/ 1041 w 146"/>
                <a:gd name="T15" fmla="*/ 607 h 110"/>
                <a:gd name="T16" fmla="*/ 802 w 146"/>
                <a:gd name="T17" fmla="*/ 679 h 110"/>
                <a:gd name="T18" fmla="*/ 827 w 146"/>
                <a:gd name="T19" fmla="*/ 903 h 110"/>
                <a:gd name="T20" fmla="*/ 0 w 146"/>
                <a:gd name="T21" fmla="*/ 975 h 110"/>
                <a:gd name="T22" fmla="*/ 0 w 146"/>
                <a:gd name="T23" fmla="*/ 975 h 1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6"/>
                <a:gd name="T37" fmla="*/ 0 h 110"/>
                <a:gd name="T38" fmla="*/ 146 w 146"/>
                <a:gd name="T39" fmla="*/ 110 h 11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6" h="110">
                  <a:moveTo>
                    <a:pt x="0" y="109"/>
                  </a:moveTo>
                  <a:lnTo>
                    <a:pt x="0" y="109"/>
                  </a:lnTo>
                  <a:lnTo>
                    <a:pt x="67" y="0"/>
                  </a:lnTo>
                  <a:lnTo>
                    <a:pt x="142" y="1"/>
                  </a:lnTo>
                  <a:lnTo>
                    <a:pt x="145" y="7"/>
                  </a:lnTo>
                  <a:lnTo>
                    <a:pt x="142" y="27"/>
                  </a:lnTo>
                  <a:lnTo>
                    <a:pt x="88" y="26"/>
                  </a:lnTo>
                  <a:lnTo>
                    <a:pt x="87" y="68"/>
                  </a:lnTo>
                  <a:lnTo>
                    <a:pt x="67" y="76"/>
                  </a:lnTo>
                  <a:lnTo>
                    <a:pt x="69" y="101"/>
                  </a:lnTo>
                  <a:lnTo>
                    <a:pt x="0" y="109"/>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121" name="Freeform 43">
              <a:extLst>
                <a:ext uri="{FF2B5EF4-FFF2-40B4-BE49-F238E27FC236}">
                  <a16:creationId xmlns:a16="http://schemas.microsoft.com/office/drawing/2014/main" id="{585C0A5A-B027-4186-999E-C034B143DA01}"/>
                </a:ext>
              </a:extLst>
            </p:cNvPr>
            <p:cNvSpPr>
              <a:spLocks noChangeAspect="1"/>
            </p:cNvSpPr>
            <p:nvPr/>
          </p:nvSpPr>
          <p:spPr bwMode="gray">
            <a:xfrm>
              <a:off x="3191" y="1616"/>
              <a:ext cx="985" cy="920"/>
            </a:xfrm>
            <a:custGeom>
              <a:avLst/>
              <a:gdLst>
                <a:gd name="T0" fmla="*/ 0 w 285"/>
                <a:gd name="T1" fmla="*/ 1446 h 308"/>
                <a:gd name="T2" fmla="*/ 0 w 285"/>
                <a:gd name="T3" fmla="*/ 1446 h 308"/>
                <a:gd name="T4" fmla="*/ 156 w 285"/>
                <a:gd name="T5" fmla="*/ 1721 h 308"/>
                <a:gd name="T6" fmla="*/ 297 w 285"/>
                <a:gd name="T7" fmla="*/ 2016 h 308"/>
                <a:gd name="T8" fmla="*/ 657 w 285"/>
                <a:gd name="T9" fmla="*/ 2133 h 308"/>
                <a:gd name="T10" fmla="*/ 1147 w 285"/>
                <a:gd name="T11" fmla="*/ 2533 h 308"/>
                <a:gd name="T12" fmla="*/ 1828 w 285"/>
                <a:gd name="T13" fmla="*/ 2739 h 308"/>
                <a:gd name="T14" fmla="*/ 2461 w 285"/>
                <a:gd name="T15" fmla="*/ 2685 h 308"/>
                <a:gd name="T16" fmla="*/ 2831 w 285"/>
                <a:gd name="T17" fmla="*/ 2605 h 308"/>
                <a:gd name="T18" fmla="*/ 2602 w 285"/>
                <a:gd name="T19" fmla="*/ 2312 h 308"/>
                <a:gd name="T20" fmla="*/ 2246 w 285"/>
                <a:gd name="T21" fmla="*/ 2151 h 308"/>
                <a:gd name="T22" fmla="*/ 2485 w 285"/>
                <a:gd name="T23" fmla="*/ 2034 h 308"/>
                <a:gd name="T24" fmla="*/ 2509 w 285"/>
                <a:gd name="T25" fmla="*/ 1783 h 308"/>
                <a:gd name="T26" fmla="*/ 2914 w 285"/>
                <a:gd name="T27" fmla="*/ 1446 h 308"/>
                <a:gd name="T28" fmla="*/ 3083 w 285"/>
                <a:gd name="T29" fmla="*/ 848 h 308"/>
                <a:gd name="T30" fmla="*/ 3394 w 285"/>
                <a:gd name="T31" fmla="*/ 723 h 308"/>
                <a:gd name="T32" fmla="*/ 3142 w 285"/>
                <a:gd name="T33" fmla="*/ 588 h 308"/>
                <a:gd name="T34" fmla="*/ 3045 w 285"/>
                <a:gd name="T35" fmla="*/ 152 h 308"/>
                <a:gd name="T36" fmla="*/ 2782 w 285"/>
                <a:gd name="T37" fmla="*/ 0 h 308"/>
                <a:gd name="T38" fmla="*/ 2461 w 285"/>
                <a:gd name="T39" fmla="*/ 179 h 308"/>
                <a:gd name="T40" fmla="*/ 622 w 285"/>
                <a:gd name="T41" fmla="*/ 143 h 308"/>
                <a:gd name="T42" fmla="*/ 622 w 285"/>
                <a:gd name="T43" fmla="*/ 427 h 308"/>
                <a:gd name="T44" fmla="*/ 442 w 285"/>
                <a:gd name="T45" fmla="*/ 436 h 308"/>
                <a:gd name="T46" fmla="*/ 442 w 285"/>
                <a:gd name="T47" fmla="*/ 508 h 308"/>
                <a:gd name="T48" fmla="*/ 429 w 285"/>
                <a:gd name="T49" fmla="*/ 1042 h 308"/>
                <a:gd name="T50" fmla="*/ 228 w 285"/>
                <a:gd name="T51" fmla="*/ 1069 h 308"/>
                <a:gd name="T52" fmla="*/ 0 w 285"/>
                <a:gd name="T53" fmla="*/ 1446 h 308"/>
                <a:gd name="T54" fmla="*/ 0 w 285"/>
                <a:gd name="T55" fmla="*/ 1446 h 30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85"/>
                <a:gd name="T85" fmla="*/ 0 h 308"/>
                <a:gd name="T86" fmla="*/ 285 w 285"/>
                <a:gd name="T87" fmla="*/ 308 h 30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85" h="308">
                  <a:moveTo>
                    <a:pt x="0" y="162"/>
                  </a:moveTo>
                  <a:lnTo>
                    <a:pt x="0" y="162"/>
                  </a:lnTo>
                  <a:lnTo>
                    <a:pt x="13" y="193"/>
                  </a:lnTo>
                  <a:lnTo>
                    <a:pt x="25" y="226"/>
                  </a:lnTo>
                  <a:lnTo>
                    <a:pt x="55" y="239"/>
                  </a:lnTo>
                  <a:lnTo>
                    <a:pt x="96" y="284"/>
                  </a:lnTo>
                  <a:lnTo>
                    <a:pt x="153" y="307"/>
                  </a:lnTo>
                  <a:lnTo>
                    <a:pt x="206" y="301"/>
                  </a:lnTo>
                  <a:lnTo>
                    <a:pt x="237" y="292"/>
                  </a:lnTo>
                  <a:lnTo>
                    <a:pt x="218" y="259"/>
                  </a:lnTo>
                  <a:lnTo>
                    <a:pt x="188" y="241"/>
                  </a:lnTo>
                  <a:lnTo>
                    <a:pt x="208" y="228"/>
                  </a:lnTo>
                  <a:lnTo>
                    <a:pt x="210" y="200"/>
                  </a:lnTo>
                  <a:lnTo>
                    <a:pt x="244" y="162"/>
                  </a:lnTo>
                  <a:lnTo>
                    <a:pt x="258" y="95"/>
                  </a:lnTo>
                  <a:lnTo>
                    <a:pt x="284" y="81"/>
                  </a:lnTo>
                  <a:lnTo>
                    <a:pt x="263" y="66"/>
                  </a:lnTo>
                  <a:lnTo>
                    <a:pt x="255" y="17"/>
                  </a:lnTo>
                  <a:lnTo>
                    <a:pt x="233" y="0"/>
                  </a:lnTo>
                  <a:lnTo>
                    <a:pt x="206" y="20"/>
                  </a:lnTo>
                  <a:lnTo>
                    <a:pt x="52" y="16"/>
                  </a:lnTo>
                  <a:lnTo>
                    <a:pt x="52" y="48"/>
                  </a:lnTo>
                  <a:lnTo>
                    <a:pt x="37" y="49"/>
                  </a:lnTo>
                  <a:lnTo>
                    <a:pt x="37" y="57"/>
                  </a:lnTo>
                  <a:lnTo>
                    <a:pt x="36" y="117"/>
                  </a:lnTo>
                  <a:lnTo>
                    <a:pt x="19" y="120"/>
                  </a:lnTo>
                  <a:lnTo>
                    <a:pt x="0" y="162"/>
                  </a:lnTo>
                </a:path>
              </a:pathLst>
            </a:custGeom>
            <a:grpFill/>
            <a:ln w="18415">
              <a:solidFill>
                <a:srgbClr val="777777"/>
              </a:solidFill>
              <a:round/>
              <a:headEnd/>
              <a:tailEnd/>
            </a:ln>
          </p:spPr>
          <p:txBody>
            <a:bodyPr/>
            <a:lstStyle/>
            <a:p>
              <a:pPr defTabSz="685720">
                <a:defRPr/>
              </a:pPr>
              <a:endParaRPr lang="en-US" sz="1350" kern="0" dirty="0">
                <a:solidFill>
                  <a:srgbClr val="000000"/>
                </a:solidFill>
              </a:endParaRPr>
            </a:p>
          </p:txBody>
        </p:sp>
        <p:sp>
          <p:nvSpPr>
            <p:cNvPr id="122" name="Freeform 44">
              <a:extLst>
                <a:ext uri="{FF2B5EF4-FFF2-40B4-BE49-F238E27FC236}">
                  <a16:creationId xmlns:a16="http://schemas.microsoft.com/office/drawing/2014/main" id="{9AA74AA6-A33C-481E-85D2-1299064A4CD6}"/>
                </a:ext>
              </a:extLst>
            </p:cNvPr>
            <p:cNvSpPr>
              <a:spLocks noChangeAspect="1"/>
            </p:cNvSpPr>
            <p:nvPr/>
          </p:nvSpPr>
          <p:spPr bwMode="gray">
            <a:xfrm>
              <a:off x="3721" y="3918"/>
              <a:ext cx="69" cy="81"/>
            </a:xfrm>
            <a:custGeom>
              <a:avLst/>
              <a:gdLst>
                <a:gd name="T0" fmla="*/ 0 w 20"/>
                <a:gd name="T1" fmla="*/ 126 h 27"/>
                <a:gd name="T2" fmla="*/ 0 w 20"/>
                <a:gd name="T3" fmla="*/ 126 h 27"/>
                <a:gd name="T4" fmla="*/ 121 w 20"/>
                <a:gd name="T5" fmla="*/ 234 h 27"/>
                <a:gd name="T6" fmla="*/ 228 w 20"/>
                <a:gd name="T7" fmla="*/ 144 h 27"/>
                <a:gd name="T8" fmla="*/ 190 w 20"/>
                <a:gd name="T9" fmla="*/ 0 h 27"/>
                <a:gd name="T10" fmla="*/ 0 w 20"/>
                <a:gd name="T11" fmla="*/ 126 h 27"/>
                <a:gd name="T12" fmla="*/ 0 w 20"/>
                <a:gd name="T13" fmla="*/ 126 h 27"/>
                <a:gd name="T14" fmla="*/ 0 60000 65536"/>
                <a:gd name="T15" fmla="*/ 0 60000 65536"/>
                <a:gd name="T16" fmla="*/ 0 60000 65536"/>
                <a:gd name="T17" fmla="*/ 0 60000 65536"/>
                <a:gd name="T18" fmla="*/ 0 60000 65536"/>
                <a:gd name="T19" fmla="*/ 0 60000 65536"/>
                <a:gd name="T20" fmla="*/ 0 60000 65536"/>
                <a:gd name="T21" fmla="*/ 0 w 20"/>
                <a:gd name="T22" fmla="*/ 0 h 27"/>
                <a:gd name="T23" fmla="*/ 20 w 20"/>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27">
                  <a:moveTo>
                    <a:pt x="0" y="14"/>
                  </a:moveTo>
                  <a:lnTo>
                    <a:pt x="0" y="14"/>
                  </a:lnTo>
                  <a:lnTo>
                    <a:pt x="10" y="26"/>
                  </a:lnTo>
                  <a:lnTo>
                    <a:pt x="19" y="16"/>
                  </a:lnTo>
                  <a:lnTo>
                    <a:pt x="16" y="0"/>
                  </a:lnTo>
                  <a:lnTo>
                    <a:pt x="0" y="14"/>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123" name="Freeform 45">
              <a:extLst>
                <a:ext uri="{FF2B5EF4-FFF2-40B4-BE49-F238E27FC236}">
                  <a16:creationId xmlns:a16="http://schemas.microsoft.com/office/drawing/2014/main" id="{2F2832E6-2DCE-488F-B71D-4F44B1F76DF7}"/>
                </a:ext>
              </a:extLst>
            </p:cNvPr>
            <p:cNvSpPr>
              <a:spLocks noChangeAspect="1"/>
            </p:cNvSpPr>
            <p:nvPr/>
          </p:nvSpPr>
          <p:spPr bwMode="gray">
            <a:xfrm>
              <a:off x="3648" y="2746"/>
              <a:ext cx="640" cy="503"/>
            </a:xfrm>
            <a:custGeom>
              <a:avLst/>
              <a:gdLst>
                <a:gd name="T0" fmla="*/ 0 w 185"/>
                <a:gd name="T1" fmla="*/ 467 h 168"/>
                <a:gd name="T2" fmla="*/ 0 w 185"/>
                <a:gd name="T3" fmla="*/ 467 h 168"/>
                <a:gd name="T4" fmla="*/ 10 w 185"/>
                <a:gd name="T5" fmla="*/ 760 h 168"/>
                <a:gd name="T6" fmla="*/ 277 w 185"/>
                <a:gd name="T7" fmla="*/ 1048 h 168"/>
                <a:gd name="T8" fmla="*/ 647 w 185"/>
                <a:gd name="T9" fmla="*/ 1174 h 168"/>
                <a:gd name="T10" fmla="*/ 861 w 185"/>
                <a:gd name="T11" fmla="*/ 1210 h 168"/>
                <a:gd name="T12" fmla="*/ 1076 w 185"/>
                <a:gd name="T13" fmla="*/ 1497 h 168"/>
                <a:gd name="T14" fmla="*/ 1892 w 185"/>
                <a:gd name="T15" fmla="*/ 1452 h 168"/>
                <a:gd name="T16" fmla="*/ 2204 w 185"/>
                <a:gd name="T17" fmla="*/ 1326 h 168"/>
                <a:gd name="T18" fmla="*/ 1892 w 185"/>
                <a:gd name="T19" fmla="*/ 746 h 168"/>
                <a:gd name="T20" fmla="*/ 1962 w 185"/>
                <a:gd name="T21" fmla="*/ 512 h 168"/>
                <a:gd name="T22" fmla="*/ 920 w 185"/>
                <a:gd name="T23" fmla="*/ 0 h 168"/>
                <a:gd name="T24" fmla="*/ 633 w 185"/>
                <a:gd name="T25" fmla="*/ 252 h 168"/>
                <a:gd name="T26" fmla="*/ 515 w 185"/>
                <a:gd name="T27" fmla="*/ 189 h 168"/>
                <a:gd name="T28" fmla="*/ 443 w 185"/>
                <a:gd name="T29" fmla="*/ 243 h 168"/>
                <a:gd name="T30" fmla="*/ 443 w 185"/>
                <a:gd name="T31" fmla="*/ 0 h 168"/>
                <a:gd name="T32" fmla="*/ 166 w 185"/>
                <a:gd name="T33" fmla="*/ 9 h 168"/>
                <a:gd name="T34" fmla="*/ 204 w 185"/>
                <a:gd name="T35" fmla="*/ 189 h 168"/>
                <a:gd name="T36" fmla="*/ 228 w 185"/>
                <a:gd name="T37" fmla="*/ 314 h 168"/>
                <a:gd name="T38" fmla="*/ 0 w 185"/>
                <a:gd name="T39" fmla="*/ 467 h 168"/>
                <a:gd name="T40" fmla="*/ 0 w 185"/>
                <a:gd name="T41" fmla="*/ 467 h 16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85"/>
                <a:gd name="T64" fmla="*/ 0 h 168"/>
                <a:gd name="T65" fmla="*/ 185 w 185"/>
                <a:gd name="T66" fmla="*/ 168 h 16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85" h="168">
                  <a:moveTo>
                    <a:pt x="0" y="52"/>
                  </a:moveTo>
                  <a:lnTo>
                    <a:pt x="0" y="52"/>
                  </a:lnTo>
                  <a:lnTo>
                    <a:pt x="1" y="85"/>
                  </a:lnTo>
                  <a:lnTo>
                    <a:pt x="23" y="117"/>
                  </a:lnTo>
                  <a:lnTo>
                    <a:pt x="54" y="131"/>
                  </a:lnTo>
                  <a:lnTo>
                    <a:pt x="72" y="135"/>
                  </a:lnTo>
                  <a:lnTo>
                    <a:pt x="90" y="167"/>
                  </a:lnTo>
                  <a:lnTo>
                    <a:pt x="158" y="162"/>
                  </a:lnTo>
                  <a:lnTo>
                    <a:pt x="184" y="148"/>
                  </a:lnTo>
                  <a:lnTo>
                    <a:pt x="158" y="83"/>
                  </a:lnTo>
                  <a:lnTo>
                    <a:pt x="164" y="57"/>
                  </a:lnTo>
                  <a:lnTo>
                    <a:pt x="77" y="0"/>
                  </a:lnTo>
                  <a:lnTo>
                    <a:pt x="53" y="28"/>
                  </a:lnTo>
                  <a:lnTo>
                    <a:pt x="43" y="21"/>
                  </a:lnTo>
                  <a:lnTo>
                    <a:pt x="37" y="27"/>
                  </a:lnTo>
                  <a:lnTo>
                    <a:pt x="37" y="0"/>
                  </a:lnTo>
                  <a:lnTo>
                    <a:pt x="14" y="1"/>
                  </a:lnTo>
                  <a:lnTo>
                    <a:pt x="17" y="21"/>
                  </a:lnTo>
                  <a:lnTo>
                    <a:pt x="19" y="35"/>
                  </a:lnTo>
                  <a:lnTo>
                    <a:pt x="0" y="52"/>
                  </a:lnTo>
                </a:path>
              </a:pathLst>
            </a:custGeom>
            <a:solidFill>
              <a:schemeClr val="bg1"/>
            </a:solidFill>
            <a:ln w="18415">
              <a:solidFill>
                <a:schemeClr val="bg2">
                  <a:lumMod val="50000"/>
                </a:schemeClr>
              </a:solidFill>
              <a:round/>
              <a:headEnd/>
              <a:tailEnd/>
            </a:ln>
          </p:spPr>
          <p:txBody>
            <a:bodyPr/>
            <a:lstStyle/>
            <a:p>
              <a:pPr defTabSz="685720">
                <a:defRPr/>
              </a:pPr>
              <a:endParaRPr lang="en-US" sz="1350" kern="0" dirty="0">
                <a:solidFill>
                  <a:srgbClr val="000000"/>
                </a:solidFill>
              </a:endParaRPr>
            </a:p>
          </p:txBody>
        </p:sp>
        <p:sp>
          <p:nvSpPr>
            <p:cNvPr id="124" name="Freeform 46">
              <a:extLst>
                <a:ext uri="{FF2B5EF4-FFF2-40B4-BE49-F238E27FC236}">
                  <a16:creationId xmlns:a16="http://schemas.microsoft.com/office/drawing/2014/main" id="{E95380EC-E9D3-4E74-B4EE-6FDF8D9B1901}"/>
                </a:ext>
              </a:extLst>
            </p:cNvPr>
            <p:cNvSpPr>
              <a:spLocks noChangeAspect="1"/>
            </p:cNvSpPr>
            <p:nvPr/>
          </p:nvSpPr>
          <p:spPr bwMode="gray">
            <a:xfrm>
              <a:off x="1896" y="2184"/>
              <a:ext cx="127" cy="242"/>
            </a:xfrm>
            <a:custGeom>
              <a:avLst/>
              <a:gdLst>
                <a:gd name="T0" fmla="*/ 0 w 37"/>
                <a:gd name="T1" fmla="*/ 0 h 81"/>
                <a:gd name="T2" fmla="*/ 0 w 37"/>
                <a:gd name="T3" fmla="*/ 0 h 81"/>
                <a:gd name="T4" fmla="*/ 199 w 37"/>
                <a:gd name="T5" fmla="*/ 36 h 81"/>
                <a:gd name="T6" fmla="*/ 426 w 37"/>
                <a:gd name="T7" fmla="*/ 678 h 81"/>
                <a:gd name="T8" fmla="*/ 261 w 37"/>
                <a:gd name="T9" fmla="*/ 714 h 81"/>
                <a:gd name="T10" fmla="*/ 0 w 37"/>
                <a:gd name="T11" fmla="*/ 0 h 81"/>
                <a:gd name="T12" fmla="*/ 0 w 37"/>
                <a:gd name="T13" fmla="*/ 0 h 81"/>
                <a:gd name="T14" fmla="*/ 0 60000 65536"/>
                <a:gd name="T15" fmla="*/ 0 60000 65536"/>
                <a:gd name="T16" fmla="*/ 0 60000 65536"/>
                <a:gd name="T17" fmla="*/ 0 60000 65536"/>
                <a:gd name="T18" fmla="*/ 0 60000 65536"/>
                <a:gd name="T19" fmla="*/ 0 60000 65536"/>
                <a:gd name="T20" fmla="*/ 0 60000 65536"/>
                <a:gd name="T21" fmla="*/ 0 w 37"/>
                <a:gd name="T22" fmla="*/ 0 h 81"/>
                <a:gd name="T23" fmla="*/ 37 w 37"/>
                <a:gd name="T24" fmla="*/ 81 h 8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 h="81">
                  <a:moveTo>
                    <a:pt x="0" y="0"/>
                  </a:moveTo>
                  <a:lnTo>
                    <a:pt x="0" y="0"/>
                  </a:lnTo>
                  <a:lnTo>
                    <a:pt x="17" y="4"/>
                  </a:lnTo>
                  <a:lnTo>
                    <a:pt x="36" y="76"/>
                  </a:lnTo>
                  <a:lnTo>
                    <a:pt x="22" y="80"/>
                  </a:lnTo>
                  <a:lnTo>
                    <a:pt x="0" y="0"/>
                  </a:lnTo>
                </a:path>
              </a:pathLst>
            </a:custGeom>
            <a:solidFill>
              <a:schemeClr val="accent2"/>
            </a:solidFill>
            <a:ln w="18415">
              <a:solidFill>
                <a:schemeClr val="accent2">
                  <a:lumMod val="75000"/>
                </a:schemeClr>
              </a:solidFill>
              <a:round/>
              <a:headEnd/>
              <a:tailEnd/>
            </a:ln>
          </p:spPr>
          <p:txBody>
            <a:bodyPr/>
            <a:lstStyle/>
            <a:p>
              <a:pPr defTabSz="685720">
                <a:defRPr/>
              </a:pPr>
              <a:endParaRPr lang="en-US" sz="1350" kern="0">
                <a:solidFill>
                  <a:srgbClr val="000000"/>
                </a:solidFill>
              </a:endParaRPr>
            </a:p>
          </p:txBody>
        </p:sp>
        <p:sp>
          <p:nvSpPr>
            <p:cNvPr id="125" name="Freeform 47">
              <a:extLst>
                <a:ext uri="{FF2B5EF4-FFF2-40B4-BE49-F238E27FC236}">
                  <a16:creationId xmlns:a16="http://schemas.microsoft.com/office/drawing/2014/main" id="{E131B74A-2DAA-4022-A33B-7395593B9C3C}"/>
                </a:ext>
              </a:extLst>
            </p:cNvPr>
            <p:cNvSpPr>
              <a:spLocks noChangeAspect="1"/>
            </p:cNvSpPr>
            <p:nvPr/>
          </p:nvSpPr>
          <p:spPr bwMode="gray">
            <a:xfrm>
              <a:off x="3654" y="2519"/>
              <a:ext cx="316" cy="248"/>
            </a:xfrm>
            <a:custGeom>
              <a:avLst/>
              <a:gdLst>
                <a:gd name="T0" fmla="*/ 0 w 91"/>
                <a:gd name="T1" fmla="*/ 732 h 83"/>
                <a:gd name="T2" fmla="*/ 0 w 91"/>
                <a:gd name="T3" fmla="*/ 732 h 83"/>
                <a:gd name="T4" fmla="*/ 156 w 91"/>
                <a:gd name="T5" fmla="*/ 678 h 83"/>
                <a:gd name="T6" fmla="*/ 434 w 91"/>
                <a:gd name="T7" fmla="*/ 669 h 83"/>
                <a:gd name="T8" fmla="*/ 434 w 91"/>
                <a:gd name="T9" fmla="*/ 571 h 83"/>
                <a:gd name="T10" fmla="*/ 868 w 91"/>
                <a:gd name="T11" fmla="*/ 517 h 83"/>
                <a:gd name="T12" fmla="*/ 1087 w 91"/>
                <a:gd name="T13" fmla="*/ 260 h 83"/>
                <a:gd name="T14" fmla="*/ 868 w 91"/>
                <a:gd name="T15" fmla="*/ 0 h 83"/>
                <a:gd name="T16" fmla="*/ 229 w 91"/>
                <a:gd name="T17" fmla="*/ 45 h 83"/>
                <a:gd name="T18" fmla="*/ 302 w 91"/>
                <a:gd name="T19" fmla="*/ 242 h 83"/>
                <a:gd name="T20" fmla="*/ 170 w 91"/>
                <a:gd name="T21" fmla="*/ 382 h 83"/>
                <a:gd name="T22" fmla="*/ 0 w 91"/>
                <a:gd name="T23" fmla="*/ 732 h 83"/>
                <a:gd name="T24" fmla="*/ 0 w 91"/>
                <a:gd name="T25" fmla="*/ 732 h 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1"/>
                <a:gd name="T40" fmla="*/ 0 h 83"/>
                <a:gd name="T41" fmla="*/ 91 w 91"/>
                <a:gd name="T42" fmla="*/ 83 h 8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1" h="83">
                  <a:moveTo>
                    <a:pt x="0" y="82"/>
                  </a:moveTo>
                  <a:lnTo>
                    <a:pt x="0" y="82"/>
                  </a:lnTo>
                  <a:lnTo>
                    <a:pt x="13" y="76"/>
                  </a:lnTo>
                  <a:lnTo>
                    <a:pt x="36" y="75"/>
                  </a:lnTo>
                  <a:lnTo>
                    <a:pt x="36" y="64"/>
                  </a:lnTo>
                  <a:lnTo>
                    <a:pt x="72" y="58"/>
                  </a:lnTo>
                  <a:lnTo>
                    <a:pt x="90" y="29"/>
                  </a:lnTo>
                  <a:lnTo>
                    <a:pt x="72" y="0"/>
                  </a:lnTo>
                  <a:lnTo>
                    <a:pt x="19" y="5"/>
                  </a:lnTo>
                  <a:lnTo>
                    <a:pt x="25" y="27"/>
                  </a:lnTo>
                  <a:lnTo>
                    <a:pt x="14" y="43"/>
                  </a:lnTo>
                  <a:lnTo>
                    <a:pt x="0" y="82"/>
                  </a:lnTo>
                </a:path>
              </a:pathLst>
            </a:custGeom>
            <a:solidFill>
              <a:schemeClr val="bg1"/>
            </a:solidFill>
            <a:ln w="18415">
              <a:solidFill>
                <a:schemeClr val="bg2">
                  <a:lumMod val="50000"/>
                </a:schemeClr>
              </a:solidFill>
              <a:round/>
              <a:headEnd/>
              <a:tailEnd/>
            </a:ln>
          </p:spPr>
          <p:txBody>
            <a:bodyPr/>
            <a:lstStyle/>
            <a:p>
              <a:pPr defTabSz="685720">
                <a:defRPr/>
              </a:pPr>
              <a:endParaRPr lang="en-US" sz="1350" kern="0" dirty="0">
                <a:solidFill>
                  <a:srgbClr val="000000"/>
                </a:solidFill>
              </a:endParaRPr>
            </a:p>
          </p:txBody>
        </p:sp>
        <p:sp>
          <p:nvSpPr>
            <p:cNvPr id="126" name="Freeform 48">
              <a:extLst>
                <a:ext uri="{FF2B5EF4-FFF2-40B4-BE49-F238E27FC236}">
                  <a16:creationId xmlns:a16="http://schemas.microsoft.com/office/drawing/2014/main" id="{B1532C49-1847-4AE0-8DC1-652B99DECE78}"/>
                </a:ext>
              </a:extLst>
            </p:cNvPr>
            <p:cNvSpPr>
              <a:spLocks noChangeAspect="1"/>
            </p:cNvSpPr>
            <p:nvPr/>
          </p:nvSpPr>
          <p:spPr bwMode="gray">
            <a:xfrm>
              <a:off x="3348" y="1189"/>
              <a:ext cx="663" cy="493"/>
            </a:xfrm>
            <a:custGeom>
              <a:avLst/>
              <a:gdLst>
                <a:gd name="T0" fmla="*/ 0 w 192"/>
                <a:gd name="T1" fmla="*/ 233 h 165"/>
                <a:gd name="T2" fmla="*/ 0 w 192"/>
                <a:gd name="T3" fmla="*/ 233 h 165"/>
                <a:gd name="T4" fmla="*/ 97 w 192"/>
                <a:gd name="T5" fmla="*/ 1419 h 165"/>
                <a:gd name="T6" fmla="*/ 1920 w 192"/>
                <a:gd name="T7" fmla="*/ 1464 h 165"/>
                <a:gd name="T8" fmla="*/ 2241 w 192"/>
                <a:gd name="T9" fmla="*/ 1276 h 165"/>
                <a:gd name="T10" fmla="*/ 2279 w 192"/>
                <a:gd name="T11" fmla="*/ 1141 h 165"/>
                <a:gd name="T12" fmla="*/ 1585 w 192"/>
                <a:gd name="T13" fmla="*/ 314 h 165"/>
                <a:gd name="T14" fmla="*/ 1920 w 192"/>
                <a:gd name="T15" fmla="*/ 571 h 165"/>
                <a:gd name="T16" fmla="*/ 2086 w 192"/>
                <a:gd name="T17" fmla="*/ 350 h 165"/>
                <a:gd name="T18" fmla="*/ 1920 w 192"/>
                <a:gd name="T19" fmla="*/ 54 h 165"/>
                <a:gd name="T20" fmla="*/ 1492 w 192"/>
                <a:gd name="T21" fmla="*/ 99 h 165"/>
                <a:gd name="T22" fmla="*/ 1492 w 192"/>
                <a:gd name="T23" fmla="*/ 18 h 165"/>
                <a:gd name="T24" fmla="*/ 1264 w 192"/>
                <a:gd name="T25" fmla="*/ 18 h 165"/>
                <a:gd name="T26" fmla="*/ 894 w 192"/>
                <a:gd name="T27" fmla="*/ 125 h 165"/>
                <a:gd name="T28" fmla="*/ 97 w 192"/>
                <a:gd name="T29" fmla="*/ 0 h 165"/>
                <a:gd name="T30" fmla="*/ 0 w 192"/>
                <a:gd name="T31" fmla="*/ 233 h 165"/>
                <a:gd name="T32" fmla="*/ 0 w 192"/>
                <a:gd name="T33" fmla="*/ 233 h 16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92"/>
                <a:gd name="T52" fmla="*/ 0 h 165"/>
                <a:gd name="T53" fmla="*/ 192 w 192"/>
                <a:gd name="T54" fmla="*/ 165 h 16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92" h="165">
                  <a:moveTo>
                    <a:pt x="0" y="26"/>
                  </a:moveTo>
                  <a:lnTo>
                    <a:pt x="0" y="26"/>
                  </a:lnTo>
                  <a:lnTo>
                    <a:pt x="8" y="159"/>
                  </a:lnTo>
                  <a:lnTo>
                    <a:pt x="161" y="164"/>
                  </a:lnTo>
                  <a:lnTo>
                    <a:pt x="188" y="143"/>
                  </a:lnTo>
                  <a:lnTo>
                    <a:pt x="191" y="128"/>
                  </a:lnTo>
                  <a:lnTo>
                    <a:pt x="133" y="35"/>
                  </a:lnTo>
                  <a:lnTo>
                    <a:pt x="161" y="64"/>
                  </a:lnTo>
                  <a:lnTo>
                    <a:pt x="175" y="39"/>
                  </a:lnTo>
                  <a:lnTo>
                    <a:pt x="161" y="6"/>
                  </a:lnTo>
                  <a:lnTo>
                    <a:pt x="125" y="11"/>
                  </a:lnTo>
                  <a:lnTo>
                    <a:pt x="125" y="2"/>
                  </a:lnTo>
                  <a:lnTo>
                    <a:pt x="106" y="2"/>
                  </a:lnTo>
                  <a:lnTo>
                    <a:pt x="75" y="14"/>
                  </a:lnTo>
                  <a:lnTo>
                    <a:pt x="8" y="0"/>
                  </a:lnTo>
                  <a:lnTo>
                    <a:pt x="0" y="26"/>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127" name="Freeform 49">
              <a:extLst>
                <a:ext uri="{FF2B5EF4-FFF2-40B4-BE49-F238E27FC236}">
                  <a16:creationId xmlns:a16="http://schemas.microsoft.com/office/drawing/2014/main" id="{31DDA857-81F1-4CC0-8F90-53AB3DE4A1EA}"/>
                </a:ext>
              </a:extLst>
            </p:cNvPr>
            <p:cNvSpPr>
              <a:spLocks noChangeAspect="1"/>
            </p:cNvSpPr>
            <p:nvPr/>
          </p:nvSpPr>
          <p:spPr bwMode="gray">
            <a:xfrm>
              <a:off x="1598" y="2002"/>
              <a:ext cx="449" cy="262"/>
            </a:xfrm>
            <a:custGeom>
              <a:avLst/>
              <a:gdLst>
                <a:gd name="T0" fmla="*/ 0 w 130"/>
                <a:gd name="T1" fmla="*/ 655 h 88"/>
                <a:gd name="T2" fmla="*/ 0 w 130"/>
                <a:gd name="T3" fmla="*/ 655 h 88"/>
                <a:gd name="T4" fmla="*/ 107 w 130"/>
                <a:gd name="T5" fmla="*/ 735 h 88"/>
                <a:gd name="T6" fmla="*/ 525 w 130"/>
                <a:gd name="T7" fmla="*/ 771 h 88"/>
                <a:gd name="T8" fmla="*/ 477 w 130"/>
                <a:gd name="T9" fmla="*/ 569 h 88"/>
                <a:gd name="T10" fmla="*/ 1026 w 130"/>
                <a:gd name="T11" fmla="*/ 533 h 88"/>
                <a:gd name="T12" fmla="*/ 1240 w 130"/>
                <a:gd name="T13" fmla="*/ 569 h 88"/>
                <a:gd name="T14" fmla="*/ 1540 w 130"/>
                <a:gd name="T15" fmla="*/ 426 h 88"/>
                <a:gd name="T16" fmla="*/ 1147 w 130"/>
                <a:gd name="T17" fmla="*/ 134 h 88"/>
                <a:gd name="T18" fmla="*/ 1098 w 130"/>
                <a:gd name="T19" fmla="*/ 0 h 88"/>
                <a:gd name="T20" fmla="*/ 252 w 130"/>
                <a:gd name="T21" fmla="*/ 247 h 88"/>
                <a:gd name="T22" fmla="*/ 0 w 130"/>
                <a:gd name="T23" fmla="*/ 655 h 88"/>
                <a:gd name="T24" fmla="*/ 0 w 130"/>
                <a:gd name="T25" fmla="*/ 655 h 8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0"/>
                <a:gd name="T40" fmla="*/ 0 h 88"/>
                <a:gd name="T41" fmla="*/ 130 w 130"/>
                <a:gd name="T42" fmla="*/ 88 h 8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0" h="88">
                  <a:moveTo>
                    <a:pt x="0" y="74"/>
                  </a:moveTo>
                  <a:lnTo>
                    <a:pt x="0" y="74"/>
                  </a:lnTo>
                  <a:lnTo>
                    <a:pt x="9" y="83"/>
                  </a:lnTo>
                  <a:lnTo>
                    <a:pt x="44" y="87"/>
                  </a:lnTo>
                  <a:lnTo>
                    <a:pt x="40" y="64"/>
                  </a:lnTo>
                  <a:lnTo>
                    <a:pt x="86" y="60"/>
                  </a:lnTo>
                  <a:lnTo>
                    <a:pt x="104" y="64"/>
                  </a:lnTo>
                  <a:lnTo>
                    <a:pt x="129" y="48"/>
                  </a:lnTo>
                  <a:lnTo>
                    <a:pt x="96" y="15"/>
                  </a:lnTo>
                  <a:lnTo>
                    <a:pt x="92" y="0"/>
                  </a:lnTo>
                  <a:lnTo>
                    <a:pt x="21" y="28"/>
                  </a:lnTo>
                  <a:lnTo>
                    <a:pt x="0" y="74"/>
                  </a:lnTo>
                </a:path>
              </a:pathLst>
            </a:custGeom>
            <a:solidFill>
              <a:srgbClr val="FFFFFF"/>
            </a:solidFill>
            <a:ln w="18415">
              <a:solidFill>
                <a:srgbClr val="777777"/>
              </a:solidFill>
              <a:round/>
              <a:headEnd/>
              <a:tailEnd/>
            </a:ln>
          </p:spPr>
          <p:txBody>
            <a:bodyPr/>
            <a:lstStyle/>
            <a:p>
              <a:pPr defTabSz="685720">
                <a:defRPr/>
              </a:pPr>
              <a:endParaRPr lang="en-US" sz="1350" kern="0">
                <a:solidFill>
                  <a:srgbClr val="000000"/>
                </a:solidFill>
              </a:endParaRPr>
            </a:p>
          </p:txBody>
        </p:sp>
        <p:sp>
          <p:nvSpPr>
            <p:cNvPr id="128" name="Freeform 50">
              <a:extLst>
                <a:ext uri="{FF2B5EF4-FFF2-40B4-BE49-F238E27FC236}">
                  <a16:creationId xmlns:a16="http://schemas.microsoft.com/office/drawing/2014/main" id="{AFC5107D-E862-42CF-BAB0-99B56D21F99E}"/>
                </a:ext>
              </a:extLst>
            </p:cNvPr>
            <p:cNvSpPr>
              <a:spLocks noChangeAspect="1"/>
            </p:cNvSpPr>
            <p:nvPr/>
          </p:nvSpPr>
          <p:spPr bwMode="gray">
            <a:xfrm>
              <a:off x="3202" y="3081"/>
              <a:ext cx="688" cy="460"/>
            </a:xfrm>
            <a:custGeom>
              <a:avLst/>
              <a:gdLst>
                <a:gd name="T0" fmla="*/ 0 w 199"/>
                <a:gd name="T1" fmla="*/ 669 h 154"/>
                <a:gd name="T2" fmla="*/ 0 w 199"/>
                <a:gd name="T3" fmla="*/ 669 h 154"/>
                <a:gd name="T4" fmla="*/ 0 w 199"/>
                <a:gd name="T5" fmla="*/ 1195 h 154"/>
                <a:gd name="T6" fmla="*/ 252 w 199"/>
                <a:gd name="T7" fmla="*/ 1320 h 154"/>
                <a:gd name="T8" fmla="*/ 622 w 199"/>
                <a:gd name="T9" fmla="*/ 1365 h 154"/>
                <a:gd name="T10" fmla="*/ 978 w 199"/>
                <a:gd name="T11" fmla="*/ 1365 h 154"/>
                <a:gd name="T12" fmla="*/ 1338 w 199"/>
                <a:gd name="T13" fmla="*/ 1177 h 154"/>
                <a:gd name="T14" fmla="*/ 1352 w 199"/>
                <a:gd name="T15" fmla="*/ 1105 h 154"/>
                <a:gd name="T16" fmla="*/ 1663 w 199"/>
                <a:gd name="T17" fmla="*/ 1042 h 154"/>
                <a:gd name="T18" fmla="*/ 1601 w 199"/>
                <a:gd name="T19" fmla="*/ 974 h 154"/>
                <a:gd name="T20" fmla="*/ 2258 w 199"/>
                <a:gd name="T21" fmla="*/ 839 h 154"/>
                <a:gd name="T22" fmla="*/ 2164 w 199"/>
                <a:gd name="T23" fmla="*/ 759 h 154"/>
                <a:gd name="T24" fmla="*/ 2368 w 199"/>
                <a:gd name="T25" fmla="*/ 346 h 154"/>
                <a:gd name="T26" fmla="*/ 2199 w 199"/>
                <a:gd name="T27" fmla="*/ 170 h 154"/>
                <a:gd name="T28" fmla="*/ 1829 w 199"/>
                <a:gd name="T29" fmla="*/ 45 h 154"/>
                <a:gd name="T30" fmla="*/ 1732 w 199"/>
                <a:gd name="T31" fmla="*/ 0 h 154"/>
                <a:gd name="T32" fmla="*/ 1376 w 199"/>
                <a:gd name="T33" fmla="*/ 125 h 154"/>
                <a:gd name="T34" fmla="*/ 1328 w 199"/>
                <a:gd name="T35" fmla="*/ 490 h 154"/>
                <a:gd name="T36" fmla="*/ 1552 w 199"/>
                <a:gd name="T37" fmla="*/ 562 h 154"/>
                <a:gd name="T38" fmla="*/ 1566 w 199"/>
                <a:gd name="T39" fmla="*/ 705 h 154"/>
                <a:gd name="T40" fmla="*/ 408 w 199"/>
                <a:gd name="T41" fmla="*/ 382 h 154"/>
                <a:gd name="T42" fmla="*/ 443 w 199"/>
                <a:gd name="T43" fmla="*/ 669 h 154"/>
                <a:gd name="T44" fmla="*/ 0 w 199"/>
                <a:gd name="T45" fmla="*/ 669 h 154"/>
                <a:gd name="T46" fmla="*/ 0 w 199"/>
                <a:gd name="T47" fmla="*/ 669 h 15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99"/>
                <a:gd name="T73" fmla="*/ 0 h 154"/>
                <a:gd name="T74" fmla="*/ 199 w 199"/>
                <a:gd name="T75" fmla="*/ 154 h 15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99" h="154">
                  <a:moveTo>
                    <a:pt x="0" y="75"/>
                  </a:moveTo>
                  <a:lnTo>
                    <a:pt x="0" y="75"/>
                  </a:lnTo>
                  <a:lnTo>
                    <a:pt x="0" y="134"/>
                  </a:lnTo>
                  <a:lnTo>
                    <a:pt x="21" y="148"/>
                  </a:lnTo>
                  <a:lnTo>
                    <a:pt x="52" y="153"/>
                  </a:lnTo>
                  <a:lnTo>
                    <a:pt x="82" y="153"/>
                  </a:lnTo>
                  <a:lnTo>
                    <a:pt x="112" y="132"/>
                  </a:lnTo>
                  <a:lnTo>
                    <a:pt x="113" y="124"/>
                  </a:lnTo>
                  <a:lnTo>
                    <a:pt x="139" y="117"/>
                  </a:lnTo>
                  <a:lnTo>
                    <a:pt x="134" y="109"/>
                  </a:lnTo>
                  <a:lnTo>
                    <a:pt x="189" y="94"/>
                  </a:lnTo>
                  <a:lnTo>
                    <a:pt x="181" y="85"/>
                  </a:lnTo>
                  <a:lnTo>
                    <a:pt x="198" y="39"/>
                  </a:lnTo>
                  <a:lnTo>
                    <a:pt x="184" y="19"/>
                  </a:lnTo>
                  <a:lnTo>
                    <a:pt x="153" y="5"/>
                  </a:lnTo>
                  <a:lnTo>
                    <a:pt x="145" y="0"/>
                  </a:lnTo>
                  <a:lnTo>
                    <a:pt x="115" y="14"/>
                  </a:lnTo>
                  <a:lnTo>
                    <a:pt x="111" y="55"/>
                  </a:lnTo>
                  <a:lnTo>
                    <a:pt x="130" y="63"/>
                  </a:lnTo>
                  <a:lnTo>
                    <a:pt x="131" y="79"/>
                  </a:lnTo>
                  <a:lnTo>
                    <a:pt x="34" y="43"/>
                  </a:lnTo>
                  <a:lnTo>
                    <a:pt x="37" y="75"/>
                  </a:lnTo>
                  <a:lnTo>
                    <a:pt x="0" y="75"/>
                  </a:lnTo>
                </a:path>
              </a:pathLst>
            </a:custGeom>
            <a:solidFill>
              <a:schemeClr val="bg1"/>
            </a:solidFill>
            <a:ln w="18415">
              <a:solidFill>
                <a:schemeClr val="bg2">
                  <a:lumMod val="50000"/>
                </a:schemeClr>
              </a:solidFill>
              <a:round/>
              <a:headEnd/>
              <a:tailEnd/>
            </a:ln>
          </p:spPr>
          <p:txBody>
            <a:bodyPr/>
            <a:lstStyle/>
            <a:p>
              <a:pPr defTabSz="685720">
                <a:defRPr/>
              </a:pPr>
              <a:endParaRPr lang="en-US" sz="1350" kern="0">
                <a:solidFill>
                  <a:srgbClr val="000000"/>
                </a:solidFill>
              </a:endParaRPr>
            </a:p>
          </p:txBody>
        </p:sp>
        <p:sp>
          <p:nvSpPr>
            <p:cNvPr id="129" name="Freeform 51">
              <a:extLst>
                <a:ext uri="{FF2B5EF4-FFF2-40B4-BE49-F238E27FC236}">
                  <a16:creationId xmlns:a16="http://schemas.microsoft.com/office/drawing/2014/main" id="{3B5F9F40-D688-4640-A894-C8AADAD21D49}"/>
                </a:ext>
              </a:extLst>
            </p:cNvPr>
            <p:cNvSpPr>
              <a:spLocks noChangeAspect="1"/>
            </p:cNvSpPr>
            <p:nvPr/>
          </p:nvSpPr>
          <p:spPr bwMode="gray">
            <a:xfrm>
              <a:off x="2873" y="3748"/>
              <a:ext cx="965" cy="615"/>
            </a:xfrm>
            <a:custGeom>
              <a:avLst/>
              <a:gdLst>
                <a:gd name="T0" fmla="*/ 0 w 279"/>
                <a:gd name="T1" fmla="*/ 952 h 206"/>
                <a:gd name="T2" fmla="*/ 0 w 279"/>
                <a:gd name="T3" fmla="*/ 952 h 206"/>
                <a:gd name="T4" fmla="*/ 121 w 279"/>
                <a:gd name="T5" fmla="*/ 893 h 206"/>
                <a:gd name="T6" fmla="*/ 263 w 279"/>
                <a:gd name="T7" fmla="*/ 1015 h 206"/>
                <a:gd name="T8" fmla="*/ 515 w 279"/>
                <a:gd name="T9" fmla="*/ 1015 h 206"/>
                <a:gd name="T10" fmla="*/ 695 w 279"/>
                <a:gd name="T11" fmla="*/ 925 h 206"/>
                <a:gd name="T12" fmla="*/ 695 w 279"/>
                <a:gd name="T13" fmla="*/ 364 h 206"/>
                <a:gd name="T14" fmla="*/ 861 w 279"/>
                <a:gd name="T15" fmla="*/ 499 h 206"/>
                <a:gd name="T16" fmla="*/ 851 w 279"/>
                <a:gd name="T17" fmla="*/ 660 h 206"/>
                <a:gd name="T18" fmla="*/ 1148 w 279"/>
                <a:gd name="T19" fmla="*/ 660 h 206"/>
                <a:gd name="T20" fmla="*/ 1387 w 279"/>
                <a:gd name="T21" fmla="*/ 481 h 206"/>
                <a:gd name="T22" fmla="*/ 1830 w 279"/>
                <a:gd name="T23" fmla="*/ 481 h 206"/>
                <a:gd name="T24" fmla="*/ 2598 w 279"/>
                <a:gd name="T25" fmla="*/ 0 h 206"/>
                <a:gd name="T26" fmla="*/ 3061 w 279"/>
                <a:gd name="T27" fmla="*/ 63 h 206"/>
                <a:gd name="T28" fmla="*/ 3134 w 279"/>
                <a:gd name="T29" fmla="*/ 508 h 206"/>
                <a:gd name="T30" fmla="*/ 2919 w 279"/>
                <a:gd name="T31" fmla="*/ 642 h 206"/>
                <a:gd name="T32" fmla="*/ 3051 w 279"/>
                <a:gd name="T33" fmla="*/ 740 h 206"/>
                <a:gd name="T34" fmla="*/ 3158 w 279"/>
                <a:gd name="T35" fmla="*/ 660 h 206"/>
                <a:gd name="T36" fmla="*/ 3327 w 279"/>
                <a:gd name="T37" fmla="*/ 660 h 206"/>
                <a:gd name="T38" fmla="*/ 3241 w 279"/>
                <a:gd name="T39" fmla="*/ 925 h 206"/>
                <a:gd name="T40" fmla="*/ 2753 w 279"/>
                <a:gd name="T41" fmla="*/ 1337 h 206"/>
                <a:gd name="T42" fmla="*/ 2155 w 279"/>
                <a:gd name="T43" fmla="*/ 1693 h 206"/>
                <a:gd name="T44" fmla="*/ 1698 w 279"/>
                <a:gd name="T45" fmla="*/ 1809 h 206"/>
                <a:gd name="T46" fmla="*/ 394 w 279"/>
                <a:gd name="T47" fmla="*/ 1827 h 206"/>
                <a:gd name="T48" fmla="*/ 287 w 279"/>
                <a:gd name="T49" fmla="*/ 1612 h 206"/>
                <a:gd name="T50" fmla="*/ 336 w 279"/>
                <a:gd name="T51" fmla="*/ 1454 h 206"/>
                <a:gd name="T52" fmla="*/ 0 w 279"/>
                <a:gd name="T53" fmla="*/ 952 h 206"/>
                <a:gd name="T54" fmla="*/ 0 w 279"/>
                <a:gd name="T55" fmla="*/ 952 h 20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79"/>
                <a:gd name="T85" fmla="*/ 0 h 206"/>
                <a:gd name="T86" fmla="*/ 279 w 279"/>
                <a:gd name="T87" fmla="*/ 206 h 20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79" h="206">
                  <a:moveTo>
                    <a:pt x="0" y="107"/>
                  </a:moveTo>
                  <a:lnTo>
                    <a:pt x="0" y="107"/>
                  </a:lnTo>
                  <a:lnTo>
                    <a:pt x="10" y="100"/>
                  </a:lnTo>
                  <a:lnTo>
                    <a:pt x="22" y="114"/>
                  </a:lnTo>
                  <a:lnTo>
                    <a:pt x="43" y="114"/>
                  </a:lnTo>
                  <a:lnTo>
                    <a:pt x="58" y="104"/>
                  </a:lnTo>
                  <a:lnTo>
                    <a:pt x="58" y="41"/>
                  </a:lnTo>
                  <a:lnTo>
                    <a:pt x="72" y="56"/>
                  </a:lnTo>
                  <a:lnTo>
                    <a:pt x="71" y="74"/>
                  </a:lnTo>
                  <a:lnTo>
                    <a:pt x="96" y="74"/>
                  </a:lnTo>
                  <a:lnTo>
                    <a:pt x="116" y="54"/>
                  </a:lnTo>
                  <a:lnTo>
                    <a:pt x="153" y="54"/>
                  </a:lnTo>
                  <a:lnTo>
                    <a:pt x="217" y="0"/>
                  </a:lnTo>
                  <a:lnTo>
                    <a:pt x="256" y="7"/>
                  </a:lnTo>
                  <a:lnTo>
                    <a:pt x="262" y="57"/>
                  </a:lnTo>
                  <a:lnTo>
                    <a:pt x="244" y="72"/>
                  </a:lnTo>
                  <a:lnTo>
                    <a:pt x="255" y="83"/>
                  </a:lnTo>
                  <a:lnTo>
                    <a:pt x="264" y="74"/>
                  </a:lnTo>
                  <a:lnTo>
                    <a:pt x="278" y="74"/>
                  </a:lnTo>
                  <a:lnTo>
                    <a:pt x="271" y="104"/>
                  </a:lnTo>
                  <a:lnTo>
                    <a:pt x="230" y="150"/>
                  </a:lnTo>
                  <a:lnTo>
                    <a:pt x="180" y="190"/>
                  </a:lnTo>
                  <a:lnTo>
                    <a:pt x="142" y="203"/>
                  </a:lnTo>
                  <a:lnTo>
                    <a:pt x="33" y="205"/>
                  </a:lnTo>
                  <a:lnTo>
                    <a:pt x="24" y="181"/>
                  </a:lnTo>
                  <a:lnTo>
                    <a:pt x="28" y="163"/>
                  </a:lnTo>
                  <a:lnTo>
                    <a:pt x="0" y="107"/>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130" name="Freeform 52">
              <a:extLst>
                <a:ext uri="{FF2B5EF4-FFF2-40B4-BE49-F238E27FC236}">
                  <a16:creationId xmlns:a16="http://schemas.microsoft.com/office/drawing/2014/main" id="{C755E695-E7C9-4654-B0D1-EE3EC19214AA}"/>
                </a:ext>
              </a:extLst>
            </p:cNvPr>
            <p:cNvSpPr>
              <a:spLocks noChangeAspect="1"/>
            </p:cNvSpPr>
            <p:nvPr/>
          </p:nvSpPr>
          <p:spPr bwMode="gray">
            <a:xfrm>
              <a:off x="3493" y="4076"/>
              <a:ext cx="141" cy="111"/>
            </a:xfrm>
            <a:custGeom>
              <a:avLst/>
              <a:gdLst>
                <a:gd name="T0" fmla="*/ 0 w 41"/>
                <a:gd name="T1" fmla="*/ 162 h 37"/>
                <a:gd name="T2" fmla="*/ 0 w 41"/>
                <a:gd name="T3" fmla="*/ 162 h 37"/>
                <a:gd name="T4" fmla="*/ 165 w 41"/>
                <a:gd name="T5" fmla="*/ 324 h 37"/>
                <a:gd name="T6" fmla="*/ 475 w 41"/>
                <a:gd name="T7" fmla="*/ 162 h 37"/>
                <a:gd name="T8" fmla="*/ 330 w 41"/>
                <a:gd name="T9" fmla="*/ 0 h 37"/>
                <a:gd name="T10" fmla="*/ 0 w 41"/>
                <a:gd name="T11" fmla="*/ 162 h 37"/>
                <a:gd name="T12" fmla="*/ 0 w 41"/>
                <a:gd name="T13" fmla="*/ 162 h 37"/>
                <a:gd name="T14" fmla="*/ 0 60000 65536"/>
                <a:gd name="T15" fmla="*/ 0 60000 65536"/>
                <a:gd name="T16" fmla="*/ 0 60000 65536"/>
                <a:gd name="T17" fmla="*/ 0 60000 65536"/>
                <a:gd name="T18" fmla="*/ 0 60000 65536"/>
                <a:gd name="T19" fmla="*/ 0 60000 65536"/>
                <a:gd name="T20" fmla="*/ 0 60000 65536"/>
                <a:gd name="T21" fmla="*/ 0 w 41"/>
                <a:gd name="T22" fmla="*/ 0 h 37"/>
                <a:gd name="T23" fmla="*/ 41 w 41"/>
                <a:gd name="T24" fmla="*/ 37 h 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 h="37">
                  <a:moveTo>
                    <a:pt x="0" y="18"/>
                  </a:moveTo>
                  <a:lnTo>
                    <a:pt x="0" y="18"/>
                  </a:lnTo>
                  <a:lnTo>
                    <a:pt x="14" y="36"/>
                  </a:lnTo>
                  <a:lnTo>
                    <a:pt x="40" y="18"/>
                  </a:lnTo>
                  <a:lnTo>
                    <a:pt x="28" y="0"/>
                  </a:lnTo>
                  <a:lnTo>
                    <a:pt x="0" y="18"/>
                  </a:lnTo>
                </a:path>
              </a:pathLst>
            </a:custGeom>
            <a:grpFill/>
            <a:ln w="18415">
              <a:solidFill>
                <a:srgbClr val="777777"/>
              </a:solidFill>
              <a:round/>
              <a:headEnd/>
              <a:tailEnd/>
            </a:ln>
          </p:spPr>
          <p:txBody>
            <a:bodyPr/>
            <a:lstStyle/>
            <a:p>
              <a:pPr defTabSz="685720">
                <a:defRPr/>
              </a:pPr>
              <a:endParaRPr lang="en-US" sz="1350" kern="0">
                <a:solidFill>
                  <a:srgbClr val="000000"/>
                </a:solidFill>
              </a:endParaRPr>
            </a:p>
          </p:txBody>
        </p:sp>
        <p:sp>
          <p:nvSpPr>
            <p:cNvPr id="106" name="Freeform 28">
              <a:extLst>
                <a:ext uri="{FF2B5EF4-FFF2-40B4-BE49-F238E27FC236}">
                  <a16:creationId xmlns:a16="http://schemas.microsoft.com/office/drawing/2014/main" id="{A51AA7E9-F120-44DF-B64B-94315A836213}"/>
                </a:ext>
              </a:extLst>
            </p:cNvPr>
            <p:cNvSpPr>
              <a:spLocks noChangeAspect="1"/>
            </p:cNvSpPr>
            <p:nvPr/>
          </p:nvSpPr>
          <p:spPr bwMode="gray">
            <a:xfrm>
              <a:off x="3831" y="3141"/>
              <a:ext cx="190" cy="367"/>
            </a:xfrm>
            <a:custGeom>
              <a:avLst/>
              <a:gdLst>
                <a:gd name="T0" fmla="*/ 0 w 55"/>
                <a:gd name="T1" fmla="*/ 579 h 123"/>
                <a:gd name="T2" fmla="*/ 0 w 55"/>
                <a:gd name="T3" fmla="*/ 579 h 123"/>
                <a:gd name="T4" fmla="*/ 83 w 55"/>
                <a:gd name="T5" fmla="*/ 650 h 123"/>
                <a:gd name="T6" fmla="*/ 335 w 55"/>
                <a:gd name="T7" fmla="*/ 704 h 123"/>
                <a:gd name="T8" fmla="*/ 297 w 55"/>
                <a:gd name="T9" fmla="*/ 916 h 123"/>
                <a:gd name="T10" fmla="*/ 525 w 55"/>
                <a:gd name="T11" fmla="*/ 1086 h 123"/>
                <a:gd name="T12" fmla="*/ 646 w 55"/>
                <a:gd name="T13" fmla="*/ 776 h 123"/>
                <a:gd name="T14" fmla="*/ 428 w 55"/>
                <a:gd name="T15" fmla="*/ 570 h 123"/>
                <a:gd name="T16" fmla="*/ 501 w 55"/>
                <a:gd name="T17" fmla="*/ 677 h 123"/>
                <a:gd name="T18" fmla="*/ 370 w 55"/>
                <a:gd name="T19" fmla="*/ 668 h 123"/>
                <a:gd name="T20" fmla="*/ 238 w 55"/>
                <a:gd name="T21" fmla="*/ 400 h 123"/>
                <a:gd name="T22" fmla="*/ 238 w 55"/>
                <a:gd name="T23" fmla="*/ 27 h 123"/>
                <a:gd name="T24" fmla="*/ 35 w 55"/>
                <a:gd name="T25" fmla="*/ 0 h 123"/>
                <a:gd name="T26" fmla="*/ 190 w 55"/>
                <a:gd name="T27" fmla="*/ 170 h 123"/>
                <a:gd name="T28" fmla="*/ 0 w 55"/>
                <a:gd name="T29" fmla="*/ 579 h 123"/>
                <a:gd name="T30" fmla="*/ 0 w 55"/>
                <a:gd name="T31" fmla="*/ 579 h 12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5"/>
                <a:gd name="T49" fmla="*/ 0 h 123"/>
                <a:gd name="T50" fmla="*/ 55 w 55"/>
                <a:gd name="T51" fmla="*/ 123 h 12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5" h="123">
                  <a:moveTo>
                    <a:pt x="0" y="65"/>
                  </a:moveTo>
                  <a:lnTo>
                    <a:pt x="0" y="65"/>
                  </a:lnTo>
                  <a:lnTo>
                    <a:pt x="7" y="73"/>
                  </a:lnTo>
                  <a:lnTo>
                    <a:pt x="28" y="79"/>
                  </a:lnTo>
                  <a:lnTo>
                    <a:pt x="25" y="103"/>
                  </a:lnTo>
                  <a:lnTo>
                    <a:pt x="44" y="122"/>
                  </a:lnTo>
                  <a:lnTo>
                    <a:pt x="54" y="87"/>
                  </a:lnTo>
                  <a:lnTo>
                    <a:pt x="36" y="64"/>
                  </a:lnTo>
                  <a:lnTo>
                    <a:pt x="42" y="76"/>
                  </a:lnTo>
                  <a:lnTo>
                    <a:pt x="31" y="75"/>
                  </a:lnTo>
                  <a:lnTo>
                    <a:pt x="20" y="45"/>
                  </a:lnTo>
                  <a:lnTo>
                    <a:pt x="20" y="3"/>
                  </a:lnTo>
                  <a:lnTo>
                    <a:pt x="3" y="0"/>
                  </a:lnTo>
                  <a:lnTo>
                    <a:pt x="16" y="19"/>
                  </a:lnTo>
                  <a:lnTo>
                    <a:pt x="0" y="65"/>
                  </a:lnTo>
                </a:path>
              </a:pathLst>
            </a:custGeom>
            <a:solidFill>
              <a:schemeClr val="bg1"/>
            </a:solidFill>
            <a:ln w="18415">
              <a:solidFill>
                <a:schemeClr val="bg2">
                  <a:lumMod val="50000"/>
                </a:schemeClr>
              </a:solidFill>
              <a:round/>
              <a:headEnd/>
              <a:tailEnd/>
            </a:ln>
          </p:spPr>
          <p:txBody>
            <a:bodyPr/>
            <a:lstStyle/>
            <a:p>
              <a:pPr defTabSz="685720">
                <a:defRPr/>
              </a:pPr>
              <a:endParaRPr lang="en-US" sz="1350" kern="0" dirty="0">
                <a:solidFill>
                  <a:srgbClr val="000000"/>
                </a:solidFill>
              </a:endParaRPr>
            </a:p>
          </p:txBody>
        </p:sp>
        <p:sp>
          <p:nvSpPr>
            <p:cNvPr id="92" name="Freeform 14">
              <a:extLst>
                <a:ext uri="{FF2B5EF4-FFF2-40B4-BE49-F238E27FC236}">
                  <a16:creationId xmlns:a16="http://schemas.microsoft.com/office/drawing/2014/main" id="{D0C5C1E7-A40B-4ACE-A81A-B30FEA47A80A}"/>
                </a:ext>
              </a:extLst>
            </p:cNvPr>
            <p:cNvSpPr>
              <a:spLocks noChangeAspect="1"/>
            </p:cNvSpPr>
            <p:nvPr/>
          </p:nvSpPr>
          <p:spPr bwMode="gray">
            <a:xfrm>
              <a:off x="1958" y="2131"/>
              <a:ext cx="165" cy="286"/>
            </a:xfrm>
            <a:custGeom>
              <a:avLst/>
              <a:gdLst>
                <a:gd name="T0" fmla="*/ 0 w 48"/>
                <a:gd name="T1" fmla="*/ 197 h 96"/>
                <a:gd name="T2" fmla="*/ 0 w 48"/>
                <a:gd name="T3" fmla="*/ 197 h 96"/>
                <a:gd name="T4" fmla="*/ 223 w 48"/>
                <a:gd name="T5" fmla="*/ 843 h 96"/>
                <a:gd name="T6" fmla="*/ 388 w 48"/>
                <a:gd name="T7" fmla="*/ 825 h 96"/>
                <a:gd name="T8" fmla="*/ 557 w 48"/>
                <a:gd name="T9" fmla="*/ 89 h 96"/>
                <a:gd name="T10" fmla="*/ 388 w 48"/>
                <a:gd name="T11" fmla="*/ 0 h 96"/>
                <a:gd name="T12" fmla="*/ 285 w 48"/>
                <a:gd name="T13" fmla="*/ 54 h 96"/>
                <a:gd name="T14" fmla="*/ 0 w 48"/>
                <a:gd name="T15" fmla="*/ 197 h 96"/>
                <a:gd name="T16" fmla="*/ 0 w 48"/>
                <a:gd name="T17" fmla="*/ 197 h 9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8"/>
                <a:gd name="T28" fmla="*/ 0 h 96"/>
                <a:gd name="T29" fmla="*/ 48 w 48"/>
                <a:gd name="T30" fmla="*/ 96 h 9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8" h="96">
                  <a:moveTo>
                    <a:pt x="0" y="22"/>
                  </a:moveTo>
                  <a:lnTo>
                    <a:pt x="0" y="22"/>
                  </a:lnTo>
                  <a:lnTo>
                    <a:pt x="19" y="95"/>
                  </a:lnTo>
                  <a:lnTo>
                    <a:pt x="33" y="93"/>
                  </a:lnTo>
                  <a:lnTo>
                    <a:pt x="47" y="10"/>
                  </a:lnTo>
                  <a:lnTo>
                    <a:pt x="33" y="0"/>
                  </a:lnTo>
                  <a:lnTo>
                    <a:pt x="24" y="6"/>
                  </a:lnTo>
                  <a:lnTo>
                    <a:pt x="0" y="22"/>
                  </a:lnTo>
                </a:path>
              </a:pathLst>
            </a:custGeom>
            <a:solidFill>
              <a:schemeClr val="accent2"/>
            </a:solidFill>
            <a:ln w="18415">
              <a:solidFill>
                <a:schemeClr val="accent2">
                  <a:lumMod val="75000"/>
                </a:schemeClr>
              </a:solidFill>
              <a:round/>
              <a:headEnd/>
              <a:tailEnd/>
            </a:ln>
          </p:spPr>
          <p:txBody>
            <a:bodyPr/>
            <a:lstStyle/>
            <a:p>
              <a:pPr defTabSz="685720">
                <a:defRPr/>
              </a:pPr>
              <a:endParaRPr lang="en-US" sz="1350" kern="0">
                <a:solidFill>
                  <a:srgbClr val="000000"/>
                </a:solidFill>
              </a:endParaRPr>
            </a:p>
          </p:txBody>
        </p:sp>
      </p:grpSp>
      <p:sp>
        <p:nvSpPr>
          <p:cNvPr id="131" name="Line Callout 1 (Accent Bar) 55">
            <a:extLst>
              <a:ext uri="{FF2B5EF4-FFF2-40B4-BE49-F238E27FC236}">
                <a16:creationId xmlns:a16="http://schemas.microsoft.com/office/drawing/2014/main" id="{3EF9697F-0935-4523-81D8-F7836512B292}"/>
              </a:ext>
            </a:extLst>
          </p:cNvPr>
          <p:cNvSpPr/>
          <p:nvPr/>
        </p:nvSpPr>
        <p:spPr>
          <a:xfrm>
            <a:off x="2737664" y="2397258"/>
            <a:ext cx="695650" cy="902936"/>
          </a:xfrm>
          <a:prstGeom prst="accentCallout1">
            <a:avLst>
              <a:gd name="adj1" fmla="val 18750"/>
              <a:gd name="adj2" fmla="val -8333"/>
              <a:gd name="adj3" fmla="val -39404"/>
              <a:gd name="adj4" fmla="val 197858"/>
            </a:avLst>
          </a:prstGeom>
          <a:noFill/>
          <a:ln w="25400" cap="flat" cmpd="sng" algn="ctr">
            <a:noFill/>
            <a:prstDash val="solid"/>
          </a:ln>
          <a:effectLst/>
        </p:spPr>
        <p:txBody>
          <a:bodyPr rtlCol="0" anchor="ctr"/>
          <a:lstStyle/>
          <a:p>
            <a:pPr algn="ctr" defTabSz="685720">
              <a:defRPr/>
            </a:pPr>
            <a:endParaRPr lang="en-GB" sz="1350" kern="0">
              <a:solidFill>
                <a:srgbClr val="FFFFFF"/>
              </a:solidFill>
              <a:latin typeface="Calibri"/>
            </a:endParaRPr>
          </a:p>
        </p:txBody>
      </p:sp>
      <p:sp>
        <p:nvSpPr>
          <p:cNvPr id="135" name="TextBox 134">
            <a:extLst>
              <a:ext uri="{FF2B5EF4-FFF2-40B4-BE49-F238E27FC236}">
                <a16:creationId xmlns:a16="http://schemas.microsoft.com/office/drawing/2014/main" id="{55DDDFB5-FE42-4017-9A60-67A2D37915D1}"/>
              </a:ext>
            </a:extLst>
          </p:cNvPr>
          <p:cNvSpPr txBox="1"/>
          <p:nvPr/>
        </p:nvSpPr>
        <p:spPr>
          <a:xfrm>
            <a:off x="855347" y="1647125"/>
            <a:ext cx="1800000" cy="1930228"/>
          </a:xfrm>
          <a:prstGeom prst="rect">
            <a:avLst/>
          </a:prstGeom>
          <a:solidFill>
            <a:schemeClr val="accent1">
              <a:lumMod val="60000"/>
              <a:lumOff val="40000"/>
            </a:schemeClr>
          </a:solidFill>
        </p:spPr>
        <p:txBody>
          <a:bodyPr wrap="square" lIns="108000" tIns="72000" rIns="0" bIns="72000" rtlCol="0">
            <a:noAutofit/>
          </a:bodyPr>
          <a:lstStyle/>
          <a:p>
            <a:pPr marL="173831" indent="-173831" defTabSz="685720">
              <a:defRPr/>
            </a:pPr>
            <a:r>
              <a:rPr lang="en-GB" sz="1600" b="1" kern="0" dirty="0">
                <a:latin typeface="Calibri" panose="020F0502020204030204" pitchFamily="34" charset="0"/>
                <a:cs typeface="Calibri" panose="020F0502020204030204" pitchFamily="34" charset="0"/>
              </a:rPr>
              <a:t>Togo</a:t>
            </a:r>
          </a:p>
          <a:p>
            <a:pPr marL="171450" indent="-171450" defTabSz="685720">
              <a:buFont typeface="Arial" panose="020B0604020202020204" pitchFamily="34" charset="0"/>
              <a:buChar char="•"/>
              <a:defRPr/>
            </a:pPr>
            <a:r>
              <a:rPr lang="en-GB" sz="1200" kern="0" dirty="0">
                <a:latin typeface="Calibri Light" panose="020F0302020204030204" pitchFamily="34" charset="0"/>
                <a:cs typeface="Calibri Light" panose="020F0302020204030204" pitchFamily="34" charset="0"/>
              </a:rPr>
              <a:t>Measurement of postharvest losses of root and tuber crops</a:t>
            </a:r>
          </a:p>
          <a:p>
            <a:pPr marL="171450" indent="-171450" defTabSz="685720">
              <a:buFont typeface="Arial" panose="020B0604020202020204" pitchFamily="34" charset="0"/>
              <a:buChar char="•"/>
              <a:defRPr/>
            </a:pPr>
            <a:r>
              <a:rPr lang="en-GB" sz="1200" kern="0" dirty="0">
                <a:latin typeface="Calibri Light" panose="020F0302020204030204" pitchFamily="34" charset="0"/>
                <a:cs typeface="Calibri Light" panose="020F0302020204030204" pitchFamily="34" charset="0"/>
              </a:rPr>
              <a:t>Study of the price discounting occurring for cereal and legume crops due to postharvest losses</a:t>
            </a:r>
          </a:p>
        </p:txBody>
      </p:sp>
      <p:cxnSp>
        <p:nvCxnSpPr>
          <p:cNvPr id="136" name="Straight Connector 135">
            <a:extLst>
              <a:ext uri="{FF2B5EF4-FFF2-40B4-BE49-F238E27FC236}">
                <a16:creationId xmlns:a16="http://schemas.microsoft.com/office/drawing/2014/main" id="{10D7552F-D798-41D1-B646-40B5B34FD00C}"/>
              </a:ext>
            </a:extLst>
          </p:cNvPr>
          <p:cNvCxnSpPr>
            <a:cxnSpLocks/>
            <a:stCxn id="135" idx="3"/>
            <a:endCxn id="98" idx="3"/>
          </p:cNvCxnSpPr>
          <p:nvPr/>
        </p:nvCxnSpPr>
        <p:spPr>
          <a:xfrm>
            <a:off x="2655347" y="2612239"/>
            <a:ext cx="1908046" cy="490624"/>
          </a:xfrm>
          <a:prstGeom prst="line">
            <a:avLst/>
          </a:prstGeom>
          <a:noFill/>
          <a:ln w="19050" cap="flat" cmpd="sng" algn="ctr">
            <a:solidFill>
              <a:schemeClr val="tx2"/>
            </a:solidFill>
            <a:prstDash val="solid"/>
            <a:tailEnd type="oval"/>
          </a:ln>
          <a:effectLst/>
        </p:spPr>
      </p:cxnSp>
      <p:cxnSp>
        <p:nvCxnSpPr>
          <p:cNvPr id="142" name="Straight Connector 141">
            <a:extLst>
              <a:ext uri="{FF2B5EF4-FFF2-40B4-BE49-F238E27FC236}">
                <a16:creationId xmlns:a16="http://schemas.microsoft.com/office/drawing/2014/main" id="{86AC8B69-BC4D-4AD3-9C45-FFF907F60FAA}"/>
              </a:ext>
            </a:extLst>
          </p:cNvPr>
          <p:cNvCxnSpPr>
            <a:cxnSpLocks/>
            <a:stCxn id="74" idx="0"/>
          </p:cNvCxnSpPr>
          <p:nvPr/>
        </p:nvCxnSpPr>
        <p:spPr>
          <a:xfrm flipV="1">
            <a:off x="3827045" y="3152016"/>
            <a:ext cx="875651" cy="1657922"/>
          </a:xfrm>
          <a:prstGeom prst="line">
            <a:avLst/>
          </a:prstGeom>
          <a:noFill/>
          <a:ln w="19050" cap="flat" cmpd="sng" algn="ctr">
            <a:solidFill>
              <a:schemeClr val="tx2"/>
            </a:solidFill>
            <a:prstDash val="solid"/>
            <a:tailEnd type="oval"/>
          </a:ln>
          <a:effectLst/>
        </p:spPr>
      </p:cxnSp>
      <p:cxnSp>
        <p:nvCxnSpPr>
          <p:cNvPr id="150" name="Straight Connector 149">
            <a:extLst>
              <a:ext uri="{FF2B5EF4-FFF2-40B4-BE49-F238E27FC236}">
                <a16:creationId xmlns:a16="http://schemas.microsoft.com/office/drawing/2014/main" id="{75EF6855-5DDD-4745-911B-80593CBF2FC9}"/>
              </a:ext>
            </a:extLst>
          </p:cNvPr>
          <p:cNvCxnSpPr>
            <a:cxnSpLocks/>
            <a:stCxn id="73" idx="1"/>
          </p:cNvCxnSpPr>
          <p:nvPr/>
        </p:nvCxnSpPr>
        <p:spPr>
          <a:xfrm flipH="1">
            <a:off x="4990958" y="2438137"/>
            <a:ext cx="2706379" cy="661627"/>
          </a:xfrm>
          <a:prstGeom prst="line">
            <a:avLst/>
          </a:prstGeom>
          <a:noFill/>
          <a:ln w="19050" cap="flat" cmpd="sng" algn="ctr">
            <a:solidFill>
              <a:schemeClr val="tx2"/>
            </a:solidFill>
            <a:prstDash val="solid"/>
            <a:tailEnd type="oval"/>
          </a:ln>
          <a:effectLst/>
        </p:spPr>
      </p:cxnSp>
      <p:sp>
        <p:nvSpPr>
          <p:cNvPr id="156" name="Title 3">
            <a:extLst>
              <a:ext uri="{FF2B5EF4-FFF2-40B4-BE49-F238E27FC236}">
                <a16:creationId xmlns:a16="http://schemas.microsoft.com/office/drawing/2014/main" id="{C3911CED-275F-463D-A9C0-D084F63F682A}"/>
              </a:ext>
            </a:extLst>
          </p:cNvPr>
          <p:cNvSpPr txBox="1">
            <a:spLocks/>
          </p:cNvSpPr>
          <p:nvPr/>
        </p:nvSpPr>
        <p:spPr>
          <a:xfrm>
            <a:off x="300409" y="150715"/>
            <a:ext cx="11159330" cy="1028943"/>
          </a:xfrm>
          <a:prstGeom prst="rect">
            <a:avLst/>
          </a:prstGeom>
        </p:spPr>
        <p:txBody>
          <a:bodyPr lIns="0" tIns="0" rIns="0" bIns="0" anchor="b"/>
          <a:lstStyle>
            <a:lvl1pPr algn="l" defTabSz="914293" rtl="0" eaLnBrk="1" latinLnBrk="0" hangingPunct="1">
              <a:spcBef>
                <a:spcPct val="0"/>
              </a:spcBef>
              <a:buNone/>
              <a:defRPr sz="2200" b="1" kern="1200" cap="none" baseline="0">
                <a:solidFill>
                  <a:schemeClr val="tx2"/>
                </a:solidFill>
                <a:latin typeface="+mj-lt"/>
                <a:ea typeface="+mj-ea"/>
                <a:cs typeface="+mj-cs"/>
              </a:defRPr>
            </a:lvl1pPr>
          </a:lstStyle>
          <a:p>
            <a:pPr defTabSz="685720">
              <a:defRPr/>
            </a:pPr>
            <a:br>
              <a:rPr lang="en-GB" sz="3600" b="0" dirty="0">
                <a:latin typeface="Calibri Light" panose="020F0302020204030204" pitchFamily="34" charset="0"/>
                <a:cs typeface="Calibri Light" panose="020F0302020204030204" pitchFamily="34" charset="0"/>
              </a:rPr>
            </a:br>
            <a:r>
              <a:rPr lang="en-GB" sz="3600" b="0" dirty="0">
                <a:latin typeface="Calibri Light" panose="020F0302020204030204" pitchFamily="34" charset="0"/>
                <a:cs typeface="Calibri Light" panose="020F0302020204030204" pitchFamily="34" charset="0"/>
              </a:rPr>
              <a:t>Examples of APHLIS postharvest loss reduction activities in other selected countries</a:t>
            </a:r>
          </a:p>
        </p:txBody>
      </p:sp>
      <p:sp>
        <p:nvSpPr>
          <p:cNvPr id="71" name="Footer Placeholder 1">
            <a:extLst>
              <a:ext uri="{FF2B5EF4-FFF2-40B4-BE49-F238E27FC236}">
                <a16:creationId xmlns:a16="http://schemas.microsoft.com/office/drawing/2014/main" id="{6C7AAD59-8C55-2D40-811E-E8D70FFA0C58}"/>
              </a:ext>
            </a:extLst>
          </p:cNvPr>
          <p:cNvSpPr txBox="1">
            <a:spLocks/>
          </p:cNvSpPr>
          <p:nvPr/>
        </p:nvSpPr>
        <p:spPr>
          <a:xfrm>
            <a:off x="4038480" y="6442785"/>
            <a:ext cx="4114440" cy="364680"/>
          </a:xfrm>
          <a:prstGeom prst="rect">
            <a:avLst/>
          </a:prstGeom>
        </p:spPr>
        <p:txBody>
          <a:bodyPr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spc="-1" dirty="0">
                <a:solidFill>
                  <a:schemeClr val="tx2"/>
                </a:solidFill>
                <a:latin typeface="Calibri"/>
              </a:rPr>
              <a:t>www.aphlis.net</a:t>
            </a:r>
            <a:endParaRPr lang="en-GB" sz="1400" spc="-1" dirty="0">
              <a:solidFill>
                <a:schemeClr val="tx2"/>
              </a:solidFill>
              <a:latin typeface="Times New Roman"/>
            </a:endParaRPr>
          </a:p>
        </p:txBody>
      </p:sp>
      <p:sp>
        <p:nvSpPr>
          <p:cNvPr id="73" name="TextBox 72">
            <a:extLst>
              <a:ext uri="{FF2B5EF4-FFF2-40B4-BE49-F238E27FC236}">
                <a16:creationId xmlns:a16="http://schemas.microsoft.com/office/drawing/2014/main" id="{A2AB6C61-70E0-C84B-B2EE-8A312414AAAD}"/>
              </a:ext>
            </a:extLst>
          </p:cNvPr>
          <p:cNvSpPr txBox="1"/>
          <p:nvPr/>
        </p:nvSpPr>
        <p:spPr>
          <a:xfrm>
            <a:off x="7697337" y="1922487"/>
            <a:ext cx="1800000" cy="1031299"/>
          </a:xfrm>
          <a:prstGeom prst="rect">
            <a:avLst/>
          </a:prstGeom>
          <a:solidFill>
            <a:schemeClr val="accent1">
              <a:lumMod val="60000"/>
              <a:lumOff val="40000"/>
            </a:schemeClr>
          </a:solidFill>
        </p:spPr>
        <p:txBody>
          <a:bodyPr wrap="square" lIns="108000" tIns="72000" rIns="0" bIns="72000" rtlCol="0">
            <a:noAutofit/>
          </a:bodyPr>
          <a:lstStyle/>
          <a:p>
            <a:pPr marL="173831" indent="-173831" defTabSz="685720">
              <a:defRPr/>
            </a:pPr>
            <a:r>
              <a:rPr lang="en-GB" sz="1600" b="1" kern="0" dirty="0">
                <a:latin typeface="Calibri" panose="020F0502020204030204" pitchFamily="34" charset="0"/>
                <a:cs typeface="Calibri" panose="020F0502020204030204" pitchFamily="34" charset="0"/>
              </a:rPr>
              <a:t>Nigeria</a:t>
            </a:r>
          </a:p>
          <a:p>
            <a:pPr marL="171450" indent="-171450" defTabSz="685720">
              <a:buFont typeface="Arial" panose="020B0604020202020204" pitchFamily="34" charset="0"/>
              <a:buChar char="•"/>
              <a:defRPr/>
            </a:pPr>
            <a:r>
              <a:rPr lang="en-GB" sz="1200" kern="0" dirty="0">
                <a:latin typeface="Calibri Light" panose="020F0302020204030204" pitchFamily="34" charset="0"/>
                <a:cs typeface="Calibri Light" panose="020F0302020204030204" pitchFamily="34" charset="0"/>
              </a:rPr>
              <a:t>Measurement of postharvest losses in cassava systems</a:t>
            </a:r>
          </a:p>
        </p:txBody>
      </p:sp>
      <p:sp>
        <p:nvSpPr>
          <p:cNvPr id="74" name="TextBox 73">
            <a:extLst>
              <a:ext uri="{FF2B5EF4-FFF2-40B4-BE49-F238E27FC236}">
                <a16:creationId xmlns:a16="http://schemas.microsoft.com/office/drawing/2014/main" id="{391211AE-2F6D-764C-BA9C-97AC0BC89D40}"/>
              </a:ext>
            </a:extLst>
          </p:cNvPr>
          <p:cNvSpPr txBox="1"/>
          <p:nvPr/>
        </p:nvSpPr>
        <p:spPr>
          <a:xfrm>
            <a:off x="2927045" y="4809938"/>
            <a:ext cx="1800000" cy="1373055"/>
          </a:xfrm>
          <a:prstGeom prst="rect">
            <a:avLst/>
          </a:prstGeom>
          <a:solidFill>
            <a:schemeClr val="accent1">
              <a:lumMod val="60000"/>
              <a:lumOff val="40000"/>
            </a:schemeClr>
          </a:solidFill>
        </p:spPr>
        <p:txBody>
          <a:bodyPr wrap="square" lIns="108000" tIns="72000" rIns="0" bIns="72000" rtlCol="0">
            <a:noAutofit/>
          </a:bodyPr>
          <a:lstStyle/>
          <a:p>
            <a:pPr marL="173831" indent="-173831" defTabSz="685720">
              <a:defRPr/>
            </a:pPr>
            <a:r>
              <a:rPr lang="en-GB" sz="1600" b="1" kern="0" dirty="0">
                <a:latin typeface="Calibri" panose="020F0502020204030204" pitchFamily="34" charset="0"/>
                <a:cs typeface="Calibri" panose="020F0502020204030204" pitchFamily="34" charset="0"/>
              </a:rPr>
              <a:t>Benin</a:t>
            </a:r>
          </a:p>
          <a:p>
            <a:pPr marL="171450" indent="-171450" defTabSz="685720">
              <a:buFont typeface="Arial" panose="020B0604020202020204" pitchFamily="34" charset="0"/>
              <a:buChar char="•"/>
              <a:defRPr/>
            </a:pPr>
            <a:r>
              <a:rPr lang="en-GB" sz="1200" kern="0" dirty="0">
                <a:latin typeface="Calibri Light" panose="020F0302020204030204" pitchFamily="34" charset="0"/>
                <a:cs typeface="Calibri Light" panose="020F0302020204030204" pitchFamily="34" charset="0"/>
              </a:rPr>
              <a:t>Measurement of postharvest losses of legume and cereal crops at farmer and trader level</a:t>
            </a:r>
          </a:p>
        </p:txBody>
      </p:sp>
    </p:spTree>
    <p:extLst>
      <p:ext uri="{BB962C8B-B14F-4D97-AF65-F5344CB8AC3E}">
        <p14:creationId xmlns:p14="http://schemas.microsoft.com/office/powerpoint/2010/main" val="205704010"/>
      </p:ext>
    </p:extLst>
  </p:cSld>
  <p:clrMapOvr>
    <a:masterClrMapping/>
  </p:clrMapOvr>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35D1EF7-65CB-8144-A783-76F45B1FF0D4}"/>
              </a:ext>
            </a:extLst>
          </p:cNvPr>
          <p:cNvSpPr>
            <a:spLocks noGrp="1"/>
          </p:cNvSpPr>
          <p:nvPr>
            <p:ph type="ftr"/>
          </p:nvPr>
        </p:nvSpPr>
        <p:spPr>
          <a:xfrm>
            <a:off x="5366239" y="6356520"/>
            <a:ext cx="4114440" cy="364680"/>
          </a:xfrm>
          <a:prstGeom prst="rect">
            <a:avLst/>
          </a:prstGeom>
        </p:spPr>
        <p:txBody>
          <a:bodyPr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en-GB" sz="1400" spc="-1" dirty="0">
                <a:solidFill>
                  <a:srgbClr val="E58856"/>
                </a:solidFill>
                <a:latin typeface="Calibri"/>
              </a:rPr>
              <a:t>www.aphlis.net</a:t>
            </a:r>
            <a:endParaRPr lang="en-GB" sz="1400" b="0" strike="noStrike" spc="-1" dirty="0">
              <a:latin typeface="Times New Roman"/>
            </a:endParaRPr>
          </a:p>
        </p:txBody>
      </p:sp>
      <p:sp>
        <p:nvSpPr>
          <p:cNvPr id="5" name="TextShape 1">
            <a:extLst>
              <a:ext uri="{FF2B5EF4-FFF2-40B4-BE49-F238E27FC236}">
                <a16:creationId xmlns:a16="http://schemas.microsoft.com/office/drawing/2014/main" id="{136380B4-9C33-A743-B742-448F85F2D127}"/>
              </a:ext>
            </a:extLst>
          </p:cNvPr>
          <p:cNvSpPr txBox="1"/>
          <p:nvPr/>
        </p:nvSpPr>
        <p:spPr>
          <a:xfrm>
            <a:off x="5366239" y="243084"/>
            <a:ext cx="6112933" cy="1091880"/>
          </a:xfrm>
          <a:prstGeom prst="rect">
            <a:avLst/>
          </a:prstGeom>
          <a:noFill/>
          <a:ln>
            <a:noFill/>
          </a:ln>
        </p:spPr>
        <p:txBody>
          <a:bodyPr anchor="ctr">
            <a:noAutofit/>
          </a:bodyPr>
          <a:lstStyle/>
          <a:p>
            <a:pPr>
              <a:lnSpc>
                <a:spcPct val="90000"/>
              </a:lnSpc>
            </a:pPr>
            <a:r>
              <a:rPr lang="en-US" sz="3200" strike="noStrike" spc="-1" dirty="0">
                <a:solidFill>
                  <a:srgbClr val="2F4F70"/>
                </a:solidFill>
                <a:latin typeface="+mj-lt"/>
                <a:cs typeface="Calibri" panose="020F0502020204030204" pitchFamily="34" charset="0"/>
              </a:rPr>
              <a:t>How APHLIS helps countries to achieve their Malabo commitments</a:t>
            </a:r>
            <a:endParaRPr lang="en-US" sz="3200" strike="noStrike" spc="-1" dirty="0">
              <a:solidFill>
                <a:srgbClr val="333333"/>
              </a:solidFill>
              <a:latin typeface="+mj-lt"/>
              <a:cs typeface="Calibri" panose="020F0502020204030204" pitchFamily="34" charset="0"/>
            </a:endParaRPr>
          </a:p>
        </p:txBody>
      </p:sp>
      <p:sp>
        <p:nvSpPr>
          <p:cNvPr id="6" name="TextShape 2">
            <a:extLst>
              <a:ext uri="{FF2B5EF4-FFF2-40B4-BE49-F238E27FC236}">
                <a16:creationId xmlns:a16="http://schemas.microsoft.com/office/drawing/2014/main" id="{1A058636-1B17-BE44-B69F-D3882521B6C9}"/>
              </a:ext>
            </a:extLst>
          </p:cNvPr>
          <p:cNvSpPr txBox="1"/>
          <p:nvPr/>
        </p:nvSpPr>
        <p:spPr>
          <a:xfrm>
            <a:off x="5366239" y="1334964"/>
            <a:ext cx="6112933" cy="4800798"/>
          </a:xfrm>
          <a:prstGeom prst="rect">
            <a:avLst/>
          </a:prstGeom>
          <a:noFill/>
          <a:ln>
            <a:noFill/>
          </a:ln>
        </p:spPr>
        <p:txBody>
          <a:bodyPr>
            <a:noAutofit/>
          </a:bodyPr>
          <a:lstStyle/>
          <a:p>
            <a:pPr marL="343260" indent="-342900">
              <a:lnSpc>
                <a:spcPct val="90000"/>
              </a:lnSpc>
              <a:spcBef>
                <a:spcPts val="1001"/>
              </a:spcBef>
              <a:buClr>
                <a:srgbClr val="E58856"/>
              </a:buClr>
              <a:buFont typeface="Wingdings" pitchFamily="2" charset="2"/>
              <a:buChar char="§"/>
            </a:pPr>
            <a:r>
              <a:rPr lang="en-US" sz="2300" spc="-1" dirty="0">
                <a:solidFill>
                  <a:srgbClr val="333333"/>
                </a:solidFill>
                <a:latin typeface="Calibri Light" panose="020F0302020204030204" pitchFamily="34" charset="0"/>
                <a:cs typeface="Calibri Light" panose="020F0302020204030204" pitchFamily="34" charset="0"/>
              </a:rPr>
              <a:t>APHLIS works with individual countries to </a:t>
            </a:r>
            <a:r>
              <a:rPr lang="en-US" sz="2300" b="1" spc="-1" dirty="0">
                <a:solidFill>
                  <a:srgbClr val="333333"/>
                </a:solidFill>
                <a:latin typeface="Calibri" panose="020F0502020204030204" pitchFamily="34" charset="0"/>
                <a:cs typeface="Calibri" panose="020F0502020204030204" pitchFamily="34" charset="0"/>
              </a:rPr>
              <a:t>help them develop postharvest loss reduction strategies</a:t>
            </a:r>
          </a:p>
          <a:p>
            <a:pPr marL="343260" indent="-342900">
              <a:lnSpc>
                <a:spcPct val="90000"/>
              </a:lnSpc>
              <a:spcBef>
                <a:spcPts val="1001"/>
              </a:spcBef>
              <a:buClr>
                <a:srgbClr val="E58856"/>
              </a:buClr>
              <a:buFont typeface="Wingdings" pitchFamily="2" charset="2"/>
              <a:buChar char="§"/>
            </a:pPr>
            <a:r>
              <a:rPr lang="en-US" sz="2300" spc="-1" dirty="0">
                <a:solidFill>
                  <a:srgbClr val="333333"/>
                </a:solidFill>
                <a:latin typeface="Calibri Light" panose="020F0302020204030204" pitchFamily="34" charset="0"/>
                <a:cs typeface="Calibri Light" panose="020F0302020204030204" pitchFamily="34" charset="0"/>
              </a:rPr>
              <a:t>APHLIS </a:t>
            </a:r>
            <a:r>
              <a:rPr lang="en-US" sz="2300" b="1" spc="-1" dirty="0">
                <a:solidFill>
                  <a:srgbClr val="333333"/>
                </a:solidFill>
                <a:latin typeface="Calibri" panose="020F0502020204030204" pitchFamily="34" charset="0"/>
                <a:cs typeface="Calibri" panose="020F0502020204030204" pitchFamily="34" charset="0"/>
              </a:rPr>
              <a:t>collaborates with AU member states to improve PHL measurement and data collection </a:t>
            </a:r>
            <a:r>
              <a:rPr lang="en-US" sz="2300" spc="-1" dirty="0">
                <a:solidFill>
                  <a:srgbClr val="333333"/>
                </a:solidFill>
                <a:latin typeface="Calibri Light" panose="020F0302020204030204" pitchFamily="34" charset="0"/>
                <a:cs typeface="Calibri Light" panose="020F0302020204030204" pitchFamily="34" charset="0"/>
              </a:rPr>
              <a:t>for priority commodities </a:t>
            </a:r>
          </a:p>
          <a:p>
            <a:pPr marL="343260" indent="-342900">
              <a:lnSpc>
                <a:spcPct val="90000"/>
              </a:lnSpc>
              <a:spcBef>
                <a:spcPts val="1001"/>
              </a:spcBef>
              <a:buClr>
                <a:srgbClr val="E58856"/>
              </a:buClr>
              <a:buFont typeface="Wingdings" pitchFamily="2" charset="2"/>
              <a:buChar char="§"/>
            </a:pPr>
            <a:r>
              <a:rPr lang="en-US" sz="2300" spc="-1" dirty="0">
                <a:solidFill>
                  <a:srgbClr val="333333"/>
                </a:solidFill>
                <a:latin typeface="Calibri Light" panose="020F0302020204030204" pitchFamily="34" charset="0"/>
                <a:cs typeface="Calibri Light" panose="020F0302020204030204" pitchFamily="34" charset="0"/>
              </a:rPr>
              <a:t>APHLIS continues to </a:t>
            </a:r>
            <a:r>
              <a:rPr lang="en-US" sz="2300" b="1" spc="-1" dirty="0">
                <a:solidFill>
                  <a:srgbClr val="333333"/>
                </a:solidFill>
                <a:latin typeface="Calibri" panose="020F0502020204030204" pitchFamily="34" charset="0"/>
                <a:cs typeface="Calibri" panose="020F0502020204030204" pitchFamily="34" charset="0"/>
              </a:rPr>
              <a:t>expand its crop coverage</a:t>
            </a:r>
            <a:r>
              <a:rPr lang="en-US" sz="2300" spc="-1" dirty="0">
                <a:solidFill>
                  <a:srgbClr val="333333"/>
                </a:solidFill>
                <a:latin typeface="Calibri Light" panose="020F0302020204030204" pitchFamily="34" charset="0"/>
                <a:cs typeface="Calibri Light" panose="020F0302020204030204" pitchFamily="34" charset="0"/>
              </a:rPr>
              <a:t> </a:t>
            </a:r>
          </a:p>
          <a:p>
            <a:pPr marL="343260" indent="-342900">
              <a:lnSpc>
                <a:spcPct val="90000"/>
              </a:lnSpc>
              <a:spcBef>
                <a:spcPts val="1001"/>
              </a:spcBef>
              <a:buClr>
                <a:srgbClr val="E58856"/>
              </a:buClr>
              <a:buFont typeface="Wingdings" pitchFamily="2" charset="2"/>
              <a:buChar char="§"/>
            </a:pPr>
            <a:r>
              <a:rPr lang="en-US" sz="2300" spc="-1" dirty="0">
                <a:solidFill>
                  <a:srgbClr val="333333"/>
                </a:solidFill>
                <a:latin typeface="Calibri Light" panose="020F0302020204030204" pitchFamily="34" charset="0"/>
                <a:cs typeface="Calibri Light" panose="020F0302020204030204" pitchFamily="34" charset="0"/>
              </a:rPr>
              <a:t>APHLIS offers </a:t>
            </a:r>
            <a:r>
              <a:rPr lang="en-US" sz="2300" b="1" spc="-1" dirty="0">
                <a:solidFill>
                  <a:srgbClr val="333333"/>
                </a:solidFill>
                <a:latin typeface="Calibri" panose="020F0502020204030204" pitchFamily="34" charset="0"/>
                <a:cs typeface="Calibri" panose="020F0502020204030204" pitchFamily="34" charset="0"/>
              </a:rPr>
              <a:t>institutional capacity building to improve PHL management</a:t>
            </a:r>
            <a:r>
              <a:rPr lang="en-US" sz="2300" spc="-1" dirty="0">
                <a:solidFill>
                  <a:srgbClr val="333333"/>
                </a:solidFill>
                <a:latin typeface="Calibri Light" panose="020F0302020204030204" pitchFamily="34" charset="0"/>
                <a:cs typeface="Calibri Light" panose="020F0302020204030204" pitchFamily="34" charset="0"/>
              </a:rPr>
              <a:t> and the development of technical and policy solutions</a:t>
            </a:r>
          </a:p>
          <a:p>
            <a:pPr marL="343260" indent="-342900">
              <a:lnSpc>
                <a:spcPct val="90000"/>
              </a:lnSpc>
              <a:spcBef>
                <a:spcPts val="1001"/>
              </a:spcBef>
              <a:buClr>
                <a:srgbClr val="E58856"/>
              </a:buClr>
              <a:buFont typeface="Wingdings" pitchFamily="2" charset="2"/>
              <a:buChar char="§"/>
            </a:pPr>
            <a:r>
              <a:rPr lang="en-US" sz="2300" spc="-1" dirty="0">
                <a:solidFill>
                  <a:srgbClr val="333333"/>
                </a:solidFill>
                <a:latin typeface="Calibri Light" panose="020F0302020204030204" pitchFamily="34" charset="0"/>
                <a:cs typeface="Calibri Light" panose="020F0302020204030204" pitchFamily="34" charset="0"/>
              </a:rPr>
              <a:t>To help countries improve their BR reporting, APHLIS provides </a:t>
            </a:r>
            <a:r>
              <a:rPr lang="en-US" sz="2300" b="1" spc="-1" dirty="0">
                <a:solidFill>
                  <a:srgbClr val="333333"/>
                </a:solidFill>
                <a:latin typeface="Calibri" panose="020F0502020204030204" pitchFamily="34" charset="0"/>
                <a:cs typeface="Calibri" panose="020F0502020204030204" pitchFamily="34" charset="0"/>
              </a:rPr>
              <a:t>training on using APHLIS tools and measuring postharvest losses</a:t>
            </a:r>
            <a:endParaRPr lang="en-US" sz="2300" spc="-1" dirty="0">
              <a:solidFill>
                <a:srgbClr val="333333"/>
              </a:solidFill>
              <a:latin typeface="Calibri Light" panose="020F0302020204030204" pitchFamily="34" charset="0"/>
              <a:cs typeface="Calibri Light" panose="020F0302020204030204" pitchFamily="34" charset="0"/>
            </a:endParaRPr>
          </a:p>
        </p:txBody>
      </p:sp>
      <p:pic>
        <p:nvPicPr>
          <p:cNvPr id="7" name="Picture Placeholder 9">
            <a:extLst>
              <a:ext uri="{FF2B5EF4-FFF2-40B4-BE49-F238E27FC236}">
                <a16:creationId xmlns:a16="http://schemas.microsoft.com/office/drawing/2014/main" id="{9B019375-E961-EA48-9AF5-FAF606FC21A3}"/>
              </a:ext>
            </a:extLst>
          </p:cNvPr>
          <p:cNvPicPr/>
          <p:nvPr/>
        </p:nvPicPr>
        <p:blipFill rotWithShape="1">
          <a:blip r:embed="rId4" cstate="screen">
            <a:extLst>
              <a:ext uri="{28A0092B-C50C-407E-A947-70E740481C1C}">
                <a14:useLocalDpi xmlns:a14="http://schemas.microsoft.com/office/drawing/2010/main"/>
              </a:ext>
            </a:extLst>
          </a:blip>
          <a:srcRect t="-5"/>
          <a:stretch/>
        </p:blipFill>
        <p:spPr>
          <a:xfrm>
            <a:off x="0" y="0"/>
            <a:ext cx="5120640" cy="6857640"/>
          </a:xfrm>
          <a:prstGeom prst="rect">
            <a:avLst/>
          </a:prstGeom>
          <a:ln>
            <a:noFill/>
          </a:ln>
        </p:spPr>
      </p:pic>
    </p:spTree>
    <p:extLst>
      <p:ext uri="{BB962C8B-B14F-4D97-AF65-F5344CB8AC3E}">
        <p14:creationId xmlns:p14="http://schemas.microsoft.com/office/powerpoint/2010/main" val="47622928"/>
      </p:ext>
    </p:extLst>
  </p:cSld>
  <p:clrMapOvr>
    <a:masterClrMapping/>
  </p:clrMapOvr>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C1155711-26B1-0542-AB07-33B841B7844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Footer Placeholder 2">
            <a:extLst>
              <a:ext uri="{FF2B5EF4-FFF2-40B4-BE49-F238E27FC236}">
                <a16:creationId xmlns:a16="http://schemas.microsoft.com/office/drawing/2014/main" id="{AA15DFA3-0BE3-ED4D-A422-CDC5EAE4E4AE}"/>
              </a:ext>
            </a:extLst>
          </p:cNvPr>
          <p:cNvSpPr>
            <a:spLocks noGrp="1"/>
          </p:cNvSpPr>
          <p:nvPr>
            <p:ph type="ftr" idx="10"/>
          </p:nvPr>
        </p:nvSpPr>
        <p:spPr/>
        <p:txBody>
          <a:bodyPr/>
          <a:lstStyle/>
          <a:p>
            <a:pPr algn="ctr">
              <a:lnSpc>
                <a:spcPct val="100000"/>
              </a:lnSpc>
            </a:pPr>
            <a:r>
              <a:rPr lang="en-GB" sz="1400" b="0" strike="noStrike" spc="-1" dirty="0">
                <a:solidFill>
                  <a:schemeClr val="bg1"/>
                </a:solidFill>
                <a:latin typeface="Calibri"/>
              </a:rPr>
              <a:t>www.aphlis.net</a:t>
            </a:r>
            <a:endParaRPr lang="en-GB" sz="1400" b="0" strike="noStrike" spc="-1" dirty="0">
              <a:solidFill>
                <a:schemeClr val="bg1"/>
              </a:solidFill>
              <a:latin typeface="Times New Roman"/>
            </a:endParaRPr>
          </a:p>
        </p:txBody>
      </p:sp>
      <p:sp>
        <p:nvSpPr>
          <p:cNvPr id="11" name="TextShape 1">
            <a:extLst>
              <a:ext uri="{FF2B5EF4-FFF2-40B4-BE49-F238E27FC236}">
                <a16:creationId xmlns:a16="http://schemas.microsoft.com/office/drawing/2014/main" id="{704E559C-36DC-FE42-91E3-8C2020A39DAB}"/>
              </a:ext>
            </a:extLst>
          </p:cNvPr>
          <p:cNvSpPr txBox="1"/>
          <p:nvPr/>
        </p:nvSpPr>
        <p:spPr>
          <a:xfrm>
            <a:off x="1523880" y="1122480"/>
            <a:ext cx="9143640" cy="1761397"/>
          </a:xfrm>
          <a:prstGeom prst="rect">
            <a:avLst/>
          </a:prstGeom>
          <a:noFill/>
          <a:ln>
            <a:noFill/>
          </a:ln>
        </p:spPr>
        <p:txBody>
          <a:bodyPr anchor="b">
            <a:noAutofit/>
          </a:bodyPr>
          <a:lstStyle/>
          <a:p>
            <a:pPr algn="ctr">
              <a:lnSpc>
                <a:spcPct val="90000"/>
              </a:lnSpc>
            </a:pPr>
            <a:r>
              <a:rPr lang="en-US" sz="6000" b="0" strike="noStrike" spc="-1" dirty="0">
                <a:solidFill>
                  <a:srgbClr val="2F4F70"/>
                </a:solidFill>
                <a:latin typeface="Calibri Light"/>
              </a:rPr>
              <a:t>Thank you!</a:t>
            </a:r>
            <a:endParaRPr lang="en-US" sz="6000" b="0" strike="noStrike" spc="-1" dirty="0">
              <a:solidFill>
                <a:srgbClr val="333333"/>
              </a:solidFill>
              <a:latin typeface="Calibri"/>
            </a:endParaRPr>
          </a:p>
        </p:txBody>
      </p:sp>
      <p:sp>
        <p:nvSpPr>
          <p:cNvPr id="9" name="Rectangle 8">
            <a:extLst>
              <a:ext uri="{FF2B5EF4-FFF2-40B4-BE49-F238E27FC236}">
                <a16:creationId xmlns:a16="http://schemas.microsoft.com/office/drawing/2014/main" id="{9E0BDBBA-CF62-C949-98F4-96DC883DE9D4}"/>
              </a:ext>
            </a:extLst>
          </p:cNvPr>
          <p:cNvSpPr/>
          <p:nvPr/>
        </p:nvSpPr>
        <p:spPr>
          <a:xfrm>
            <a:off x="1269076" y="3429000"/>
            <a:ext cx="9780842" cy="277392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12" name="TextShape 2">
            <a:extLst>
              <a:ext uri="{FF2B5EF4-FFF2-40B4-BE49-F238E27FC236}">
                <a16:creationId xmlns:a16="http://schemas.microsoft.com/office/drawing/2014/main" id="{37D04E72-16C4-4D46-B1C6-F78B085A6923}"/>
              </a:ext>
            </a:extLst>
          </p:cNvPr>
          <p:cNvSpPr txBox="1"/>
          <p:nvPr/>
        </p:nvSpPr>
        <p:spPr>
          <a:xfrm>
            <a:off x="1632513" y="3608090"/>
            <a:ext cx="9399044" cy="437769"/>
          </a:xfrm>
          <a:prstGeom prst="rect">
            <a:avLst/>
          </a:prstGeom>
          <a:noFill/>
          <a:ln>
            <a:noFill/>
          </a:ln>
        </p:spPr>
        <p:txBody>
          <a:bodyPr numCol="1">
            <a:noAutofit/>
          </a:bodyPr>
          <a:lstStyle/>
          <a:p>
            <a:pPr>
              <a:lnSpc>
                <a:spcPct val="90000"/>
              </a:lnSpc>
              <a:spcBef>
                <a:spcPts val="1001"/>
              </a:spcBef>
            </a:pPr>
            <a:r>
              <a:rPr lang="en-GB" sz="2000" b="1" spc="-1" dirty="0">
                <a:latin typeface="Calibri" panose="020F0502020204030204" pitchFamily="34" charset="0"/>
                <a:cs typeface="Calibri" panose="020F0502020204030204" pitchFamily="34" charset="0"/>
              </a:rPr>
              <a:t>For further information, please contact any of the following</a:t>
            </a:r>
            <a:r>
              <a:rPr lang="en-GB" sz="2000" spc="-1" dirty="0">
                <a:latin typeface="Calibri" panose="020F0502020204030204" pitchFamily="34" charset="0"/>
                <a:cs typeface="Calibri" panose="020F0502020204030204" pitchFamily="34" charset="0"/>
              </a:rPr>
              <a:t>:</a:t>
            </a:r>
          </a:p>
        </p:txBody>
      </p:sp>
      <p:sp>
        <p:nvSpPr>
          <p:cNvPr id="13" name="TextShape 2">
            <a:extLst>
              <a:ext uri="{FF2B5EF4-FFF2-40B4-BE49-F238E27FC236}">
                <a16:creationId xmlns:a16="http://schemas.microsoft.com/office/drawing/2014/main" id="{268394B7-F601-C144-B83E-DBF651F9A070}"/>
              </a:ext>
            </a:extLst>
          </p:cNvPr>
          <p:cNvSpPr txBox="1"/>
          <p:nvPr/>
        </p:nvSpPr>
        <p:spPr>
          <a:xfrm>
            <a:off x="1523880" y="4045859"/>
            <a:ext cx="9399044" cy="2139476"/>
          </a:xfrm>
          <a:prstGeom prst="rect">
            <a:avLst/>
          </a:prstGeom>
          <a:noFill/>
          <a:ln>
            <a:noFill/>
          </a:ln>
        </p:spPr>
        <p:txBody>
          <a:bodyPr numCol="2">
            <a:noAutofit/>
          </a:bodyPr>
          <a:lstStyle/>
          <a:p>
            <a:pPr marL="342900" indent="-342900">
              <a:lnSpc>
                <a:spcPct val="90000"/>
              </a:lnSpc>
              <a:spcBef>
                <a:spcPts val="1001"/>
              </a:spcBef>
              <a:buFont typeface="Arial" panose="020B0604020202020204" pitchFamily="34" charset="0"/>
              <a:buChar char="•"/>
            </a:pPr>
            <a:r>
              <a:rPr lang="en-GB" sz="2000" spc="-1" dirty="0">
                <a:latin typeface="Calibri Light" panose="020F0302020204030204" pitchFamily="34" charset="0"/>
                <a:cs typeface="Calibri Light" panose="020F0302020204030204" pitchFamily="34" charset="0"/>
              </a:rPr>
              <a:t>Cephas Taruvinga </a:t>
            </a:r>
            <a:r>
              <a:rPr lang="en-GB" sz="2000" spc="-1" dirty="0">
                <a:solidFill>
                  <a:schemeClr val="tx2"/>
                </a:solidFill>
                <a:latin typeface="Calibri Light" panose="020F0302020204030204" pitchFamily="34" charset="0"/>
                <a:cs typeface="Calibri Light" panose="020F0302020204030204" pitchFamily="34" charset="0"/>
                <a:hlinkClick r:id="rId4">
                  <a:extLst>
                    <a:ext uri="{A12FA001-AC4F-418D-AE19-62706E023703}">
                      <ahyp:hlinkClr xmlns:ahyp="http://schemas.microsoft.com/office/drawing/2018/hyperlinkcolor" val="tx"/>
                    </a:ext>
                  </a:extLst>
                </a:hlinkClick>
              </a:rPr>
              <a:t>cephas.taruvinga@aphlis.net </a:t>
            </a:r>
            <a:endParaRPr lang="en-GB" sz="2000" spc="-1" dirty="0">
              <a:solidFill>
                <a:schemeClr val="tx2"/>
              </a:solidFill>
              <a:latin typeface="Calibri Light" panose="020F0302020204030204" pitchFamily="34" charset="0"/>
              <a:cs typeface="Calibri Light" panose="020F0302020204030204" pitchFamily="34" charset="0"/>
            </a:endParaRPr>
          </a:p>
          <a:p>
            <a:pPr marL="342900" indent="-342900">
              <a:lnSpc>
                <a:spcPct val="90000"/>
              </a:lnSpc>
              <a:spcBef>
                <a:spcPts val="1001"/>
              </a:spcBef>
              <a:buFont typeface="Arial" panose="020B0604020202020204" pitchFamily="34" charset="0"/>
              <a:buChar char="•"/>
            </a:pPr>
            <a:r>
              <a:rPr lang="en-GB" sz="2000" spc="-1" dirty="0">
                <a:latin typeface="Calibri Light" panose="020F0302020204030204" pitchFamily="34" charset="0"/>
                <a:cs typeface="Calibri Light" panose="020F0302020204030204" pitchFamily="34" charset="0"/>
              </a:rPr>
              <a:t>Gideon Onumah </a:t>
            </a:r>
            <a:r>
              <a:rPr lang="en-GB" sz="2000" spc="-1" dirty="0">
                <a:solidFill>
                  <a:schemeClr val="tx2"/>
                </a:solidFill>
                <a:latin typeface="Calibri Light" panose="020F0302020204030204" pitchFamily="34" charset="0"/>
                <a:cs typeface="Calibri Light" panose="020F0302020204030204" pitchFamily="34" charset="0"/>
                <a:hlinkClick r:id="rId5">
                  <a:extLst>
                    <a:ext uri="{A12FA001-AC4F-418D-AE19-62706E023703}">
                      <ahyp:hlinkClr xmlns:ahyp="http://schemas.microsoft.com/office/drawing/2018/hyperlinkcolor" val="tx"/>
                    </a:ext>
                  </a:extLst>
                </a:hlinkClick>
              </a:rPr>
              <a:t>g.e.onumah@greenwich.ac.uk </a:t>
            </a:r>
            <a:endParaRPr lang="en-GB" sz="2000" spc="-1" dirty="0">
              <a:solidFill>
                <a:schemeClr val="tx2"/>
              </a:solidFill>
              <a:latin typeface="Calibri Light" panose="020F0302020204030204" pitchFamily="34" charset="0"/>
              <a:cs typeface="Calibri Light" panose="020F0302020204030204" pitchFamily="34" charset="0"/>
            </a:endParaRPr>
          </a:p>
          <a:p>
            <a:pPr marL="342900" indent="-342900">
              <a:lnSpc>
                <a:spcPct val="90000"/>
              </a:lnSpc>
              <a:spcBef>
                <a:spcPts val="1001"/>
              </a:spcBef>
              <a:buFont typeface="Arial" panose="020B0604020202020204" pitchFamily="34" charset="0"/>
              <a:buChar char="•"/>
            </a:pPr>
            <a:r>
              <a:rPr lang="en-GB" sz="2000" spc="-1" dirty="0">
                <a:latin typeface="Calibri Light" panose="020F0302020204030204" pitchFamily="34" charset="0"/>
                <a:cs typeface="Calibri Light" panose="020F0302020204030204" pitchFamily="34" charset="0"/>
              </a:rPr>
              <a:t>Brighton Mvumi </a:t>
            </a:r>
            <a:r>
              <a:rPr lang="en-GB" sz="2000" spc="-1" dirty="0">
                <a:solidFill>
                  <a:schemeClr val="tx2"/>
                </a:solidFill>
                <a:latin typeface="Calibri Light" panose="020F0302020204030204" pitchFamily="34" charset="0"/>
                <a:cs typeface="Calibri Light" panose="020F0302020204030204" pitchFamily="34" charset="0"/>
                <a:hlinkClick r:id="rId6">
                  <a:extLst>
                    <a:ext uri="{A12FA001-AC4F-418D-AE19-62706E023703}">
                      <ahyp:hlinkClr xmlns:ahyp="http://schemas.microsoft.com/office/drawing/2018/hyperlinkcolor" val="tx"/>
                    </a:ext>
                  </a:extLst>
                </a:hlinkClick>
              </a:rPr>
              <a:t>mvumibm@hotmail.com </a:t>
            </a:r>
            <a:r>
              <a:rPr lang="en-GB" sz="2000" spc="-1" dirty="0">
                <a:latin typeface="Calibri Light" panose="020F0302020204030204" pitchFamily="34" charset="0"/>
                <a:cs typeface="Calibri Light" panose="020F0302020204030204" pitchFamily="34" charset="0"/>
              </a:rPr>
              <a:t>or </a:t>
            </a:r>
            <a:r>
              <a:rPr lang="en-GB" sz="2000" spc="-1" dirty="0">
                <a:solidFill>
                  <a:schemeClr val="tx2"/>
                </a:solidFill>
                <a:latin typeface="Calibri Light" panose="020F0302020204030204" pitchFamily="34" charset="0"/>
                <a:cs typeface="Calibri Light" panose="020F0302020204030204" pitchFamily="34" charset="0"/>
                <a:hlinkClick r:id="rId7">
                  <a:extLst>
                    <a:ext uri="{A12FA001-AC4F-418D-AE19-62706E023703}">
                      <ahyp:hlinkClr xmlns:ahyp="http://schemas.microsoft.com/office/drawing/2018/hyperlinkcolor" val="tx"/>
                    </a:ext>
                  </a:extLst>
                </a:hlinkClick>
              </a:rPr>
              <a:t>mvumibm@agric.uz.ac.zw </a:t>
            </a:r>
            <a:endParaRPr lang="en-GB" sz="2000" spc="-1" dirty="0">
              <a:solidFill>
                <a:schemeClr val="tx2"/>
              </a:solidFill>
              <a:latin typeface="Calibri Light" panose="020F0302020204030204" pitchFamily="34" charset="0"/>
              <a:cs typeface="Calibri Light" panose="020F0302020204030204" pitchFamily="34" charset="0"/>
            </a:endParaRPr>
          </a:p>
          <a:p>
            <a:pPr marL="342900" indent="-342900">
              <a:lnSpc>
                <a:spcPct val="90000"/>
              </a:lnSpc>
              <a:spcBef>
                <a:spcPts val="1001"/>
              </a:spcBef>
              <a:buFont typeface="Arial" panose="020B0604020202020204" pitchFamily="34" charset="0"/>
              <a:buChar char="•"/>
            </a:pPr>
            <a:r>
              <a:rPr lang="en-GB" sz="2000" spc="-1" dirty="0">
                <a:latin typeface="Calibri Light" panose="020F0302020204030204" pitchFamily="34" charset="0"/>
                <a:cs typeface="Calibri Light" panose="020F0302020204030204" pitchFamily="34" charset="0"/>
              </a:rPr>
              <a:t>Tanya Stathers </a:t>
            </a:r>
            <a:r>
              <a:rPr lang="en-GB" sz="2000" spc="-1" dirty="0">
                <a:solidFill>
                  <a:schemeClr val="tx2"/>
                </a:solidFill>
                <a:latin typeface="Calibri Light" panose="020F0302020204030204" pitchFamily="34" charset="0"/>
                <a:cs typeface="Calibri Light" panose="020F0302020204030204" pitchFamily="34" charset="0"/>
                <a:hlinkClick r:id="rId8">
                  <a:extLst>
                    <a:ext uri="{A12FA001-AC4F-418D-AE19-62706E023703}">
                      <ahyp:hlinkClr xmlns:ahyp="http://schemas.microsoft.com/office/drawing/2018/hyperlinkcolor" val="tx"/>
                    </a:ext>
                  </a:extLst>
                </a:hlinkClick>
              </a:rPr>
              <a:t>t.e.stathers@greenwich.ac.uk</a:t>
            </a:r>
            <a:endParaRPr lang="en-GB" sz="2000" spc="-1" dirty="0">
              <a:solidFill>
                <a:schemeClr val="tx2"/>
              </a:solidFill>
              <a:latin typeface="Calibri Light" panose="020F0302020204030204" pitchFamily="34" charset="0"/>
              <a:cs typeface="Calibri Light" panose="020F0302020204030204" pitchFamily="34" charset="0"/>
            </a:endParaRPr>
          </a:p>
          <a:p>
            <a:pPr marL="342900" indent="-342900">
              <a:lnSpc>
                <a:spcPct val="90000"/>
              </a:lnSpc>
              <a:spcBef>
                <a:spcPts val="1001"/>
              </a:spcBef>
              <a:buFont typeface="Arial" panose="020B0604020202020204" pitchFamily="34" charset="0"/>
              <a:buChar char="•"/>
            </a:pPr>
            <a:r>
              <a:rPr lang="en-GB" sz="2000" spc="-1" dirty="0">
                <a:solidFill>
                  <a:schemeClr val="tx2"/>
                </a:solidFill>
                <a:latin typeface="Calibri Light" panose="020F0302020204030204" pitchFamily="34" charset="0"/>
                <a:cs typeface="Calibri Light" panose="020F0302020204030204" pitchFamily="34" charset="0"/>
                <a:hlinkClick r:id="rId9">
                  <a:extLst>
                    <a:ext uri="{A12FA001-AC4F-418D-AE19-62706E023703}">
                      <ahyp:hlinkClr xmlns:ahyp="http://schemas.microsoft.com/office/drawing/2018/hyperlinkcolor" val="tx"/>
                    </a:ext>
                  </a:extLst>
                </a:hlinkClick>
              </a:rPr>
              <a:t>info@aphlis.net </a:t>
            </a:r>
            <a:endParaRPr lang="en-GB" sz="2000" spc="-1" dirty="0">
              <a:solidFill>
                <a:schemeClr val="tx2"/>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5727436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3B6FF84-5A64-9948-B9C3-5C584494D187}"/>
              </a:ext>
            </a:extLst>
          </p:cNvPr>
          <p:cNvSpPr/>
          <p:nvPr/>
        </p:nvSpPr>
        <p:spPr>
          <a:xfrm>
            <a:off x="0" y="0"/>
            <a:ext cx="12192000" cy="213072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Shape 1">
            <a:extLst>
              <a:ext uri="{FF2B5EF4-FFF2-40B4-BE49-F238E27FC236}">
                <a16:creationId xmlns:a16="http://schemas.microsoft.com/office/drawing/2014/main" id="{AE2D7CB2-D448-C34B-9403-4D0B989073FF}"/>
              </a:ext>
            </a:extLst>
          </p:cNvPr>
          <p:cNvSpPr txBox="1"/>
          <p:nvPr/>
        </p:nvSpPr>
        <p:spPr>
          <a:xfrm>
            <a:off x="892894" y="417600"/>
            <a:ext cx="6443294" cy="984069"/>
          </a:xfrm>
          <a:prstGeom prst="rect">
            <a:avLst/>
          </a:prstGeom>
          <a:noFill/>
          <a:ln>
            <a:noFill/>
          </a:ln>
        </p:spPr>
        <p:txBody>
          <a:bodyPr anchor="ctr">
            <a:noAutofit/>
          </a:bodyPr>
          <a:lstStyle/>
          <a:p>
            <a:pPr>
              <a:lnSpc>
                <a:spcPct val="90000"/>
              </a:lnSpc>
            </a:pPr>
            <a:r>
              <a:rPr lang="en-US" sz="4400" b="0" strike="noStrike" spc="-1" dirty="0">
                <a:solidFill>
                  <a:srgbClr val="2F4F70"/>
                </a:solidFill>
                <a:latin typeface="Calibri Light"/>
              </a:rPr>
              <a:t>The Malabo Declaration</a:t>
            </a:r>
            <a:endParaRPr lang="en-US" sz="4400" b="0" strike="noStrike" spc="-1" dirty="0">
              <a:solidFill>
                <a:srgbClr val="333333"/>
              </a:solidFill>
              <a:latin typeface="Calibri"/>
            </a:endParaRPr>
          </a:p>
        </p:txBody>
      </p:sp>
      <p:sp>
        <p:nvSpPr>
          <p:cNvPr id="15" name="Rectangle 14">
            <a:extLst>
              <a:ext uri="{FF2B5EF4-FFF2-40B4-BE49-F238E27FC236}">
                <a16:creationId xmlns:a16="http://schemas.microsoft.com/office/drawing/2014/main" id="{B17EBA48-3592-7D49-BEB9-1045064BCA31}"/>
              </a:ext>
            </a:extLst>
          </p:cNvPr>
          <p:cNvSpPr/>
          <p:nvPr/>
        </p:nvSpPr>
        <p:spPr>
          <a:xfrm>
            <a:off x="3795622" y="2130724"/>
            <a:ext cx="8396077" cy="4727276"/>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pic>
        <p:nvPicPr>
          <p:cNvPr id="17" name="Picture 16">
            <a:extLst>
              <a:ext uri="{FF2B5EF4-FFF2-40B4-BE49-F238E27FC236}">
                <a16:creationId xmlns:a16="http://schemas.microsoft.com/office/drawing/2014/main" id="{71B71D97-25BA-3749-8515-30389544B1F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711190" y="303579"/>
            <a:ext cx="3061470" cy="1070961"/>
          </a:xfrm>
          <a:prstGeom prst="rect">
            <a:avLst/>
          </a:prstGeom>
        </p:spPr>
      </p:pic>
      <p:pic>
        <p:nvPicPr>
          <p:cNvPr id="18" name="Picture 17">
            <a:extLst>
              <a:ext uri="{FF2B5EF4-FFF2-40B4-BE49-F238E27FC236}">
                <a16:creationId xmlns:a16="http://schemas.microsoft.com/office/drawing/2014/main" id="{3F43E397-8130-C149-966B-E0DFE0F12AD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2130724"/>
            <a:ext cx="4488027" cy="4727276"/>
          </a:xfrm>
          <a:prstGeom prst="rect">
            <a:avLst/>
          </a:prstGeom>
        </p:spPr>
      </p:pic>
      <p:sp>
        <p:nvSpPr>
          <p:cNvPr id="19" name="TextBox 18">
            <a:extLst>
              <a:ext uri="{FF2B5EF4-FFF2-40B4-BE49-F238E27FC236}">
                <a16:creationId xmlns:a16="http://schemas.microsoft.com/office/drawing/2014/main" id="{FA9CF4CE-D8C2-7349-8B7E-E9AFB8295FC5}"/>
              </a:ext>
            </a:extLst>
          </p:cNvPr>
          <p:cNvSpPr txBox="1"/>
          <p:nvPr/>
        </p:nvSpPr>
        <p:spPr>
          <a:xfrm>
            <a:off x="4554828" y="5766114"/>
            <a:ext cx="7217832" cy="307777"/>
          </a:xfrm>
          <a:prstGeom prst="rect">
            <a:avLst/>
          </a:prstGeom>
          <a:noFill/>
        </p:spPr>
        <p:txBody>
          <a:bodyPr wrap="square" rtlCol="0">
            <a:spAutoFit/>
          </a:bodyPr>
          <a:lstStyle/>
          <a:p>
            <a:r>
              <a:rPr lang="en-GB" sz="1400" dirty="0">
                <a:solidFill>
                  <a:schemeClr val="bg1">
                    <a:alpha val="80000"/>
                  </a:schemeClr>
                </a:solidFill>
                <a:latin typeface="Calibri Light" panose="020F0302020204030204" pitchFamily="34" charset="0"/>
                <a:cs typeface="Calibri Light" panose="020F0302020204030204" pitchFamily="34" charset="0"/>
              </a:rPr>
              <a:t>Photo: E</a:t>
            </a:r>
            <a:r>
              <a:rPr lang="en-GB" sz="1400" dirty="0">
                <a:solidFill>
                  <a:schemeClr val="bg1">
                    <a:alpha val="80000"/>
                  </a:schemeClr>
                </a:solidFill>
                <a:effectLst/>
                <a:latin typeface="Calibri Light" panose="020F0302020204030204" pitchFamily="34" charset="0"/>
                <a:cs typeface="Calibri Light" panose="020F0302020204030204" pitchFamily="34" charset="0"/>
              </a:rPr>
              <a:t>xtraordinary Summit of the African Union by </a:t>
            </a:r>
            <a:r>
              <a:rPr lang="en-GB" sz="1400" dirty="0">
                <a:solidFill>
                  <a:schemeClr val="bg1">
                    <a:alpha val="80000"/>
                  </a:schemeClr>
                </a:solidFill>
                <a:effectLst/>
                <a:latin typeface="Calibri Light" panose="020F0302020204030204" pitchFamily="34" charset="0"/>
                <a:cs typeface="Calibri Light" panose="020F0302020204030204" pitchFamily="34" charset="0"/>
                <a:hlinkClick r:id="rId6"/>
              </a:rPr>
              <a:t>Paul Kagame</a:t>
            </a:r>
            <a:endParaRPr lang="en-FR" sz="1400" dirty="0">
              <a:solidFill>
                <a:schemeClr val="bg1">
                  <a:alpha val="80000"/>
                </a:schemeClr>
              </a:solidFill>
              <a:latin typeface="Calibri Light" panose="020F0302020204030204" pitchFamily="34" charset="0"/>
              <a:cs typeface="Calibri Light" panose="020F0302020204030204" pitchFamily="34" charset="0"/>
            </a:endParaRPr>
          </a:p>
        </p:txBody>
      </p:sp>
      <p:sp>
        <p:nvSpPr>
          <p:cNvPr id="20" name="Footer Placeholder 1">
            <a:extLst>
              <a:ext uri="{FF2B5EF4-FFF2-40B4-BE49-F238E27FC236}">
                <a16:creationId xmlns:a16="http://schemas.microsoft.com/office/drawing/2014/main" id="{1A60C237-0443-6F42-B30B-7010A83F95D3}"/>
              </a:ext>
            </a:extLst>
          </p:cNvPr>
          <p:cNvSpPr txBox="1">
            <a:spLocks/>
          </p:cNvSpPr>
          <p:nvPr/>
        </p:nvSpPr>
        <p:spPr>
          <a:xfrm>
            <a:off x="4648737" y="6341458"/>
            <a:ext cx="4114440" cy="364680"/>
          </a:xfrm>
          <a:prstGeom prst="rect">
            <a:avLst/>
          </a:prstGeom>
        </p:spPr>
        <p:txBody>
          <a:bodyPr lIns="0" tIns="0" rIns="0" bIns="0" anchor="ctr">
            <a:noAutofit/>
          </a:bodyPr>
          <a:lstStyle>
            <a:lvl1pPr algn="l" defTabSz="914400" rtl="0" eaLnBrk="1" latinLnBrk="0" hangingPunct="1">
              <a:lnSpc>
                <a:spcPct val="90000"/>
              </a:lnSpc>
              <a:spcBef>
                <a:spcPct val="0"/>
              </a:spcBef>
              <a:buNone/>
              <a:defRPr sz="4400" kern="1200">
                <a:solidFill>
                  <a:schemeClr val="tx2"/>
                </a:solidFill>
                <a:latin typeface="Calibri" panose="020F0502020204030204" pitchFamily="34" charset="0"/>
                <a:ea typeface="+mj-ea"/>
                <a:cs typeface="Calibri" panose="020F0502020204030204" pitchFamily="34" charset="0"/>
              </a:defRPr>
            </a:lvl1pPr>
          </a:lstStyle>
          <a:p>
            <a:pPr>
              <a:lnSpc>
                <a:spcPct val="100000"/>
              </a:lnSpc>
            </a:pPr>
            <a:r>
              <a:rPr lang="en-GB" sz="1400" spc="-1" dirty="0">
                <a:solidFill>
                  <a:srgbClr val="E58856"/>
                </a:solidFill>
                <a:latin typeface="Calibri"/>
              </a:rPr>
              <a:t>www.aphlis.net</a:t>
            </a:r>
            <a:endParaRPr lang="en-GB" sz="1400" spc="-1" dirty="0">
              <a:latin typeface="Times New Roman"/>
            </a:endParaRPr>
          </a:p>
        </p:txBody>
      </p:sp>
      <p:sp>
        <p:nvSpPr>
          <p:cNvPr id="10" name="TextShape 2">
            <a:extLst>
              <a:ext uri="{FF2B5EF4-FFF2-40B4-BE49-F238E27FC236}">
                <a16:creationId xmlns:a16="http://schemas.microsoft.com/office/drawing/2014/main" id="{BEF7D4FD-A25B-1D47-BFA8-436A2EEDF0CD}"/>
              </a:ext>
            </a:extLst>
          </p:cNvPr>
          <p:cNvSpPr txBox="1"/>
          <p:nvPr/>
        </p:nvSpPr>
        <p:spPr>
          <a:xfrm>
            <a:off x="4554828" y="2734236"/>
            <a:ext cx="7217832" cy="2880016"/>
          </a:xfrm>
          <a:prstGeom prst="rect">
            <a:avLst/>
          </a:prstGeom>
          <a:noFill/>
          <a:ln>
            <a:noFill/>
          </a:ln>
        </p:spPr>
        <p:txBody>
          <a:bodyPr>
            <a:noAutofit/>
          </a:bodyPr>
          <a:lstStyle/>
          <a:p>
            <a:pPr marL="360">
              <a:lnSpc>
                <a:spcPct val="90000"/>
              </a:lnSpc>
              <a:spcBef>
                <a:spcPts val="1001"/>
              </a:spcBef>
              <a:buClr>
                <a:srgbClr val="E58856"/>
              </a:buClr>
            </a:pPr>
            <a:r>
              <a:rPr lang="en-US" sz="2400" strike="noStrike" spc="-1" dirty="0">
                <a:solidFill>
                  <a:schemeClr val="bg1"/>
                </a:solidFill>
                <a:latin typeface="Calibri Light" panose="020F0302020204030204" pitchFamily="34" charset="0"/>
                <a:cs typeface="Calibri Light" panose="020F0302020204030204" pitchFamily="34" charset="0"/>
              </a:rPr>
              <a:t>In June 2014, the African Union Assembly adopted the </a:t>
            </a:r>
            <a:r>
              <a:rPr lang="en-US" sz="2400" b="1" strike="noStrike" spc="-1" dirty="0">
                <a:solidFill>
                  <a:schemeClr val="bg1"/>
                </a:solidFill>
                <a:latin typeface="Calibri" panose="020F0502020204030204" pitchFamily="34" charset="0"/>
                <a:cs typeface="Calibri" panose="020F0502020204030204" pitchFamily="34" charset="0"/>
              </a:rPr>
              <a:t>Malabo Declaration on Accelerated Agricultural Growth</a:t>
            </a:r>
            <a:endParaRPr lang="en-US" sz="2400" strike="noStrike" spc="-1" dirty="0">
              <a:solidFill>
                <a:schemeClr val="bg1"/>
              </a:solidFill>
              <a:latin typeface="Calibri Light" panose="020F0302020204030204" pitchFamily="34" charset="0"/>
              <a:cs typeface="Calibri Light" panose="020F0302020204030204" pitchFamily="34" charset="0"/>
            </a:endParaRPr>
          </a:p>
          <a:p>
            <a:pPr marL="360">
              <a:lnSpc>
                <a:spcPct val="90000"/>
              </a:lnSpc>
              <a:spcBef>
                <a:spcPts val="1001"/>
              </a:spcBef>
              <a:buClr>
                <a:srgbClr val="E58856"/>
              </a:buClr>
            </a:pPr>
            <a:r>
              <a:rPr lang="en-US" sz="2400" strike="noStrike" spc="-1" dirty="0">
                <a:solidFill>
                  <a:schemeClr val="bg1"/>
                </a:solidFill>
                <a:latin typeface="Calibri Light" panose="020F0302020204030204" pitchFamily="34" charset="0"/>
                <a:cs typeface="Calibri Light" panose="020F0302020204030204" pitchFamily="34" charset="0"/>
              </a:rPr>
              <a:t>A target to </a:t>
            </a:r>
            <a:r>
              <a:rPr lang="en-US" sz="2400" b="1" strike="noStrike" spc="-1" dirty="0">
                <a:solidFill>
                  <a:schemeClr val="bg1"/>
                </a:solidFill>
                <a:latin typeface="Calibri" panose="020F0502020204030204" pitchFamily="34" charset="0"/>
                <a:cs typeface="Calibri" panose="020F0502020204030204" pitchFamily="34" charset="0"/>
              </a:rPr>
              <a:t>reduce postharvest losses by half </a:t>
            </a:r>
            <a:r>
              <a:rPr lang="en-US" sz="2400" strike="noStrike" spc="-1" dirty="0">
                <a:solidFill>
                  <a:schemeClr val="bg1"/>
                </a:solidFill>
                <a:latin typeface="Calibri Light" panose="020F0302020204030204" pitchFamily="34" charset="0"/>
                <a:cs typeface="Calibri Light" panose="020F0302020204030204" pitchFamily="34" charset="0"/>
              </a:rPr>
              <a:t>is included under the commitment to </a:t>
            </a:r>
            <a:r>
              <a:rPr lang="en-US" sz="2400" b="1" strike="noStrike" spc="-1" dirty="0">
                <a:solidFill>
                  <a:schemeClr val="bg1"/>
                </a:solidFill>
                <a:latin typeface="Calibri" panose="020F0502020204030204" pitchFamily="34" charset="0"/>
                <a:cs typeface="Calibri" panose="020F0502020204030204" pitchFamily="34" charset="0"/>
              </a:rPr>
              <a:t>end hunger in Africa by 2025</a:t>
            </a:r>
            <a:endParaRPr lang="en-US" sz="2400" strike="noStrike" spc="-1" dirty="0">
              <a:solidFill>
                <a:schemeClr val="bg1"/>
              </a:solidFill>
              <a:latin typeface="Calibri Light" panose="020F0302020204030204" pitchFamily="34" charset="0"/>
              <a:cs typeface="Calibri Light" panose="020F0302020204030204" pitchFamily="34" charset="0"/>
            </a:endParaRPr>
          </a:p>
          <a:p>
            <a:pPr marL="360">
              <a:lnSpc>
                <a:spcPct val="90000"/>
              </a:lnSpc>
              <a:spcBef>
                <a:spcPts val="1001"/>
              </a:spcBef>
              <a:buClr>
                <a:srgbClr val="E58856"/>
              </a:buClr>
            </a:pPr>
            <a:r>
              <a:rPr lang="en-US" sz="2400" strike="noStrike" spc="-1" dirty="0">
                <a:solidFill>
                  <a:schemeClr val="bg1"/>
                </a:solidFill>
                <a:latin typeface="Calibri Light" panose="020F0302020204030204" pitchFamily="34" charset="0"/>
                <a:cs typeface="Calibri Light" panose="020F0302020204030204" pitchFamily="34" charset="0"/>
              </a:rPr>
              <a:t>It aims to limit degradation in quantity and in quality of food at all stages of the food chain (harvest, storage, transport, processing, retail market)</a:t>
            </a:r>
          </a:p>
        </p:txBody>
      </p:sp>
    </p:spTree>
    <p:extLst>
      <p:ext uri="{BB962C8B-B14F-4D97-AF65-F5344CB8AC3E}">
        <p14:creationId xmlns:p14="http://schemas.microsoft.com/office/powerpoint/2010/main" val="2316482335"/>
      </p:ext>
    </p:extLst>
  </p:cSld>
  <p:clrMapOvr>
    <a:masterClrMapping/>
  </p:clrMapOvr>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DFB8F1-C955-1B4F-8C89-05621E4E8BC9}"/>
              </a:ext>
            </a:extLst>
          </p:cNvPr>
          <p:cNvSpPr/>
          <p:nvPr/>
        </p:nvSpPr>
        <p:spPr>
          <a:xfrm>
            <a:off x="0" y="0"/>
            <a:ext cx="12192000" cy="213072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F16228A2-78B5-294C-BD1B-06948A80436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11190" y="303579"/>
            <a:ext cx="3061470" cy="1070961"/>
          </a:xfrm>
          <a:prstGeom prst="rect">
            <a:avLst/>
          </a:prstGeom>
        </p:spPr>
      </p:pic>
      <p:sp>
        <p:nvSpPr>
          <p:cNvPr id="12" name="Rectangle 11">
            <a:extLst>
              <a:ext uri="{FF2B5EF4-FFF2-40B4-BE49-F238E27FC236}">
                <a16:creationId xmlns:a16="http://schemas.microsoft.com/office/drawing/2014/main" id="{4DB571CB-89C4-B240-AD64-918D08711909}"/>
              </a:ext>
            </a:extLst>
          </p:cNvPr>
          <p:cNvSpPr/>
          <p:nvPr/>
        </p:nvSpPr>
        <p:spPr>
          <a:xfrm>
            <a:off x="-300" y="2130724"/>
            <a:ext cx="12192000" cy="4727276"/>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3" name="TextShape 2">
            <a:extLst>
              <a:ext uri="{FF2B5EF4-FFF2-40B4-BE49-F238E27FC236}">
                <a16:creationId xmlns:a16="http://schemas.microsoft.com/office/drawing/2014/main" id="{7A0D26A2-3EF4-0944-8914-E4A629D7C7EE}"/>
              </a:ext>
            </a:extLst>
          </p:cNvPr>
          <p:cNvSpPr txBox="1"/>
          <p:nvPr/>
        </p:nvSpPr>
        <p:spPr>
          <a:xfrm>
            <a:off x="723331" y="2135043"/>
            <a:ext cx="10629989" cy="4186628"/>
          </a:xfrm>
          <a:prstGeom prst="rect">
            <a:avLst/>
          </a:prstGeom>
          <a:noFill/>
          <a:ln>
            <a:noFill/>
          </a:ln>
        </p:spPr>
        <p:txBody>
          <a:bodyPr>
            <a:noAutofit/>
          </a:bodyPr>
          <a:lstStyle/>
          <a:p>
            <a:pPr>
              <a:lnSpc>
                <a:spcPct val="107000"/>
              </a:lnSpc>
              <a:spcBef>
                <a:spcPts val="0"/>
              </a:spcBef>
              <a:spcAft>
                <a:spcPts val="1200"/>
              </a:spcAft>
            </a:pPr>
            <a:r>
              <a:rPr lang="en-US" sz="2400" dirty="0">
                <a:solidFill>
                  <a:schemeClr val="bg1"/>
                </a:solidFill>
                <a:latin typeface="Calibri Light" panose="020F0302020204030204" pitchFamily="34" charset="0"/>
                <a:cs typeface="Calibri Light" panose="020F0302020204030204" pitchFamily="34" charset="0"/>
              </a:rPr>
              <a:t>According to the AU Commission, a number of challenges limit the ability of countries to meet their Malabo commitments: </a:t>
            </a:r>
          </a:p>
          <a:p>
            <a:pPr marL="343260" indent="-342900">
              <a:lnSpc>
                <a:spcPct val="90000"/>
              </a:lnSpc>
              <a:spcBef>
                <a:spcPts val="1001"/>
              </a:spcBef>
              <a:buClr>
                <a:srgbClr val="E58856"/>
              </a:buClr>
              <a:buFont typeface="Arial" panose="020B0604020202020204" pitchFamily="34" charset="0"/>
              <a:buChar char="•"/>
            </a:pPr>
            <a:r>
              <a:rPr lang="en-US" sz="2000" spc="-1" dirty="0">
                <a:solidFill>
                  <a:schemeClr val="bg1"/>
                </a:solidFill>
                <a:latin typeface="Calibri" panose="020F0502020204030204" pitchFamily="34" charset="0"/>
                <a:cs typeface="Calibri" panose="020F0502020204030204" pitchFamily="34" charset="0"/>
              </a:rPr>
              <a:t>Limited awareness about PHL</a:t>
            </a:r>
          </a:p>
          <a:p>
            <a:pPr marL="343260" indent="-342900">
              <a:lnSpc>
                <a:spcPct val="90000"/>
              </a:lnSpc>
              <a:spcBef>
                <a:spcPts val="1001"/>
              </a:spcBef>
              <a:buClr>
                <a:srgbClr val="E58856"/>
              </a:buClr>
              <a:buFont typeface="Arial" panose="020B0604020202020204" pitchFamily="34" charset="0"/>
              <a:buChar char="•"/>
            </a:pPr>
            <a:r>
              <a:rPr lang="en-US" sz="2000" spc="-1" dirty="0">
                <a:solidFill>
                  <a:schemeClr val="bg1"/>
                </a:solidFill>
                <a:latin typeface="Calibri" panose="020F0502020204030204" pitchFamily="34" charset="0"/>
                <a:cs typeface="Calibri" panose="020F0502020204030204" pitchFamily="34" charset="0"/>
              </a:rPr>
              <a:t>Lack of PHL policies and strategies</a:t>
            </a:r>
          </a:p>
          <a:p>
            <a:pPr marL="343260" indent="-342900">
              <a:lnSpc>
                <a:spcPct val="90000"/>
              </a:lnSpc>
              <a:spcBef>
                <a:spcPts val="1001"/>
              </a:spcBef>
              <a:buClr>
                <a:srgbClr val="E58856"/>
              </a:buClr>
              <a:buFont typeface="Arial" panose="020B0604020202020204" pitchFamily="34" charset="0"/>
              <a:buChar char="•"/>
            </a:pPr>
            <a:r>
              <a:rPr lang="en-US" sz="2000" spc="-1" dirty="0">
                <a:solidFill>
                  <a:schemeClr val="bg1"/>
                </a:solidFill>
                <a:latin typeface="Calibri" panose="020F0502020204030204" pitchFamily="34" charset="0"/>
                <a:cs typeface="Calibri" panose="020F0502020204030204" pitchFamily="34" charset="0"/>
              </a:rPr>
              <a:t>Limited capacity in PH management</a:t>
            </a:r>
          </a:p>
          <a:p>
            <a:pPr marL="343260" indent="-342900">
              <a:lnSpc>
                <a:spcPct val="90000"/>
              </a:lnSpc>
              <a:spcBef>
                <a:spcPts val="1001"/>
              </a:spcBef>
              <a:buClr>
                <a:srgbClr val="E58856"/>
              </a:buClr>
              <a:buFont typeface="Arial" panose="020B0604020202020204" pitchFamily="34" charset="0"/>
              <a:buChar char="•"/>
            </a:pPr>
            <a:r>
              <a:rPr lang="en-US" sz="2000" spc="-1" dirty="0">
                <a:solidFill>
                  <a:schemeClr val="bg1"/>
                </a:solidFill>
                <a:latin typeface="Calibri" panose="020F0502020204030204" pitchFamily="34" charset="0"/>
                <a:cs typeface="Calibri" panose="020F0502020204030204" pitchFamily="34" charset="0"/>
              </a:rPr>
              <a:t>Inadequate PHL research and development</a:t>
            </a:r>
          </a:p>
          <a:p>
            <a:pPr marL="343260" indent="-342900">
              <a:lnSpc>
                <a:spcPct val="90000"/>
              </a:lnSpc>
              <a:spcBef>
                <a:spcPts val="1001"/>
              </a:spcBef>
              <a:buClr>
                <a:srgbClr val="E58856"/>
              </a:buClr>
              <a:buFont typeface="Arial" panose="020B0604020202020204" pitchFamily="34" charset="0"/>
              <a:buChar char="•"/>
            </a:pPr>
            <a:r>
              <a:rPr lang="en-US" sz="2000" spc="-1" dirty="0">
                <a:solidFill>
                  <a:schemeClr val="bg1"/>
                </a:solidFill>
                <a:latin typeface="Calibri" panose="020F0502020204030204" pitchFamily="34" charset="0"/>
                <a:cs typeface="Calibri" panose="020F0502020204030204" pitchFamily="34" charset="0"/>
              </a:rPr>
              <a:t>Lack of knowledge about how to measure PH losses</a:t>
            </a:r>
          </a:p>
          <a:p>
            <a:pPr marL="343260" indent="-342900">
              <a:lnSpc>
                <a:spcPct val="90000"/>
              </a:lnSpc>
              <a:spcBef>
                <a:spcPts val="1001"/>
              </a:spcBef>
              <a:buClr>
                <a:srgbClr val="E58856"/>
              </a:buClr>
              <a:buFont typeface="Arial" panose="020B0604020202020204" pitchFamily="34" charset="0"/>
              <a:buChar char="•"/>
            </a:pPr>
            <a:r>
              <a:rPr lang="en-US" sz="2000" spc="-1" dirty="0">
                <a:solidFill>
                  <a:schemeClr val="bg1"/>
                </a:solidFill>
                <a:latin typeface="Calibri" panose="020F0502020204030204" pitchFamily="34" charset="0"/>
                <a:cs typeface="Calibri" panose="020F0502020204030204" pitchFamily="34" charset="0"/>
              </a:rPr>
              <a:t>Inadequate storage technologies</a:t>
            </a:r>
          </a:p>
          <a:p>
            <a:pPr marL="343260" indent="-342900">
              <a:lnSpc>
                <a:spcPct val="90000"/>
              </a:lnSpc>
              <a:spcBef>
                <a:spcPts val="1001"/>
              </a:spcBef>
              <a:buClr>
                <a:srgbClr val="E58856"/>
              </a:buClr>
              <a:buFont typeface="Arial" panose="020B0604020202020204" pitchFamily="34" charset="0"/>
              <a:buChar char="•"/>
            </a:pPr>
            <a:r>
              <a:rPr lang="en-US" sz="2000" spc="-1" dirty="0">
                <a:solidFill>
                  <a:schemeClr val="bg1"/>
                </a:solidFill>
                <a:latin typeface="Calibri" panose="020F0502020204030204" pitchFamily="34" charset="0"/>
                <a:cs typeface="Calibri" panose="020F0502020204030204" pitchFamily="34" charset="0"/>
              </a:rPr>
              <a:t>Lack of appreciation of impact of PHL</a:t>
            </a:r>
          </a:p>
          <a:p>
            <a:pPr marL="343260" indent="-342900">
              <a:lnSpc>
                <a:spcPct val="90000"/>
              </a:lnSpc>
              <a:spcBef>
                <a:spcPts val="1001"/>
              </a:spcBef>
              <a:buClr>
                <a:srgbClr val="E58856"/>
              </a:buClr>
              <a:buFont typeface="Arial" panose="020B0604020202020204" pitchFamily="34" charset="0"/>
              <a:buChar char="•"/>
            </a:pPr>
            <a:r>
              <a:rPr lang="en-US" sz="2000" spc="-1" dirty="0">
                <a:solidFill>
                  <a:schemeClr val="bg1"/>
                </a:solidFill>
                <a:latin typeface="Calibri" panose="020F0502020204030204" pitchFamily="34" charset="0"/>
                <a:cs typeface="Calibri" panose="020F0502020204030204" pitchFamily="34" charset="0"/>
              </a:rPr>
              <a:t>Lack of adequate financing for PHL reduction actions</a:t>
            </a:r>
          </a:p>
          <a:p>
            <a:pPr>
              <a:lnSpc>
                <a:spcPct val="90000"/>
              </a:lnSpc>
              <a:spcBef>
                <a:spcPts val="1001"/>
              </a:spcBef>
            </a:pPr>
            <a:endParaRPr lang="en-US" sz="2000" strike="noStrike" spc="-1" dirty="0">
              <a:solidFill>
                <a:schemeClr val="bg1"/>
              </a:solidFill>
              <a:latin typeface="Calibri Light" panose="020F0302020204030204" pitchFamily="34" charset="0"/>
              <a:cs typeface="Calibri Light" panose="020F0302020204030204" pitchFamily="34" charset="0"/>
            </a:endParaRPr>
          </a:p>
        </p:txBody>
      </p:sp>
      <p:sp>
        <p:nvSpPr>
          <p:cNvPr id="14" name="TextShape 1">
            <a:extLst>
              <a:ext uri="{FF2B5EF4-FFF2-40B4-BE49-F238E27FC236}">
                <a16:creationId xmlns:a16="http://schemas.microsoft.com/office/drawing/2014/main" id="{C85FAD31-4E72-7243-9B3A-044F4D40046E}"/>
              </a:ext>
            </a:extLst>
          </p:cNvPr>
          <p:cNvSpPr txBox="1"/>
          <p:nvPr/>
        </p:nvSpPr>
        <p:spPr>
          <a:xfrm>
            <a:off x="914399" y="417600"/>
            <a:ext cx="10438919" cy="815886"/>
          </a:xfrm>
          <a:prstGeom prst="rect">
            <a:avLst/>
          </a:prstGeom>
          <a:noFill/>
          <a:ln>
            <a:noFill/>
          </a:ln>
        </p:spPr>
        <p:txBody>
          <a:bodyPr anchor="ctr">
            <a:noAutofit/>
          </a:bodyPr>
          <a:lstStyle/>
          <a:p>
            <a:pPr>
              <a:lnSpc>
                <a:spcPct val="90000"/>
              </a:lnSpc>
            </a:pPr>
            <a:r>
              <a:rPr lang="en-US" sz="4400" b="0" strike="noStrike" spc="-1" dirty="0">
                <a:solidFill>
                  <a:srgbClr val="2F4F70"/>
                </a:solidFill>
                <a:latin typeface="Calibri Light"/>
              </a:rPr>
              <a:t>Country challenges</a:t>
            </a:r>
          </a:p>
        </p:txBody>
      </p:sp>
      <p:sp>
        <p:nvSpPr>
          <p:cNvPr id="15" name="Footer Placeholder 1">
            <a:extLst>
              <a:ext uri="{FF2B5EF4-FFF2-40B4-BE49-F238E27FC236}">
                <a16:creationId xmlns:a16="http://schemas.microsoft.com/office/drawing/2014/main" id="{F01D72E8-0B13-0641-A899-AB28166056C2}"/>
              </a:ext>
            </a:extLst>
          </p:cNvPr>
          <p:cNvSpPr txBox="1">
            <a:spLocks/>
          </p:cNvSpPr>
          <p:nvPr/>
        </p:nvSpPr>
        <p:spPr>
          <a:xfrm>
            <a:off x="4038480" y="6356520"/>
            <a:ext cx="4114440" cy="36468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spc="-1">
                <a:solidFill>
                  <a:srgbClr val="E58856"/>
                </a:solidFill>
                <a:latin typeface="Calibri"/>
              </a:rPr>
              <a:t>www.aphlis.net</a:t>
            </a:r>
            <a:endParaRPr lang="en-GB" sz="1400" spc="-1">
              <a:latin typeface="Times New Roman"/>
            </a:endParaRPr>
          </a:p>
        </p:txBody>
      </p:sp>
    </p:spTree>
    <p:extLst>
      <p:ext uri="{BB962C8B-B14F-4D97-AF65-F5344CB8AC3E}">
        <p14:creationId xmlns:p14="http://schemas.microsoft.com/office/powerpoint/2010/main" val="20708796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9FC3DAD-2FC4-4F4C-952D-73CC1DCC7B43}"/>
              </a:ext>
            </a:extLst>
          </p:cNvPr>
          <p:cNvSpPr/>
          <p:nvPr/>
        </p:nvSpPr>
        <p:spPr>
          <a:xfrm>
            <a:off x="-300" y="2130724"/>
            <a:ext cx="12192000" cy="4727276"/>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4" name="Rectangle 13">
            <a:extLst>
              <a:ext uri="{FF2B5EF4-FFF2-40B4-BE49-F238E27FC236}">
                <a16:creationId xmlns:a16="http://schemas.microsoft.com/office/drawing/2014/main" id="{7DC8CAD5-E568-CC4F-884D-A684341979F6}"/>
              </a:ext>
            </a:extLst>
          </p:cNvPr>
          <p:cNvSpPr/>
          <p:nvPr/>
        </p:nvSpPr>
        <p:spPr>
          <a:xfrm>
            <a:off x="0" y="0"/>
            <a:ext cx="12192000" cy="213072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Shape 1">
            <a:extLst>
              <a:ext uri="{FF2B5EF4-FFF2-40B4-BE49-F238E27FC236}">
                <a16:creationId xmlns:a16="http://schemas.microsoft.com/office/drawing/2014/main" id="{30E86C24-6BF8-FB49-B1F9-CC3710D5214C}"/>
              </a:ext>
            </a:extLst>
          </p:cNvPr>
          <p:cNvSpPr txBox="1"/>
          <p:nvPr/>
        </p:nvSpPr>
        <p:spPr>
          <a:xfrm>
            <a:off x="905773" y="417600"/>
            <a:ext cx="10447546" cy="984069"/>
          </a:xfrm>
          <a:prstGeom prst="rect">
            <a:avLst/>
          </a:prstGeom>
          <a:noFill/>
          <a:ln>
            <a:noFill/>
          </a:ln>
        </p:spPr>
        <p:txBody>
          <a:bodyPr anchor="ctr">
            <a:noAutofit/>
          </a:bodyPr>
          <a:lstStyle/>
          <a:p>
            <a:pPr>
              <a:lnSpc>
                <a:spcPct val="90000"/>
              </a:lnSpc>
            </a:pPr>
            <a:r>
              <a:rPr lang="en-US" sz="4400" b="0" strike="noStrike" spc="-1" dirty="0">
                <a:solidFill>
                  <a:srgbClr val="2F4F70"/>
                </a:solidFill>
                <a:latin typeface="Calibri Light"/>
              </a:rPr>
              <a:t>Biennial Review reporting</a:t>
            </a:r>
            <a:endParaRPr lang="en-US" sz="4400" b="0" strike="noStrike" spc="-1" dirty="0">
              <a:solidFill>
                <a:srgbClr val="333333"/>
              </a:solidFill>
              <a:latin typeface="Calibri"/>
            </a:endParaRPr>
          </a:p>
        </p:txBody>
      </p:sp>
      <p:sp>
        <p:nvSpPr>
          <p:cNvPr id="16" name="TextShape 2">
            <a:extLst>
              <a:ext uri="{FF2B5EF4-FFF2-40B4-BE49-F238E27FC236}">
                <a16:creationId xmlns:a16="http://schemas.microsoft.com/office/drawing/2014/main" id="{9388EA44-11A5-7F45-9825-C7ACE411954D}"/>
              </a:ext>
            </a:extLst>
          </p:cNvPr>
          <p:cNvSpPr txBox="1"/>
          <p:nvPr/>
        </p:nvSpPr>
        <p:spPr>
          <a:xfrm>
            <a:off x="905774" y="5131874"/>
            <a:ext cx="10447545" cy="1181516"/>
          </a:xfrm>
          <a:prstGeom prst="rect">
            <a:avLst/>
          </a:prstGeom>
          <a:noFill/>
          <a:ln>
            <a:noFill/>
          </a:ln>
        </p:spPr>
        <p:txBody>
          <a:bodyPr>
            <a:noAutofit/>
          </a:bodyPr>
          <a:lstStyle/>
          <a:p>
            <a:pPr marL="360">
              <a:lnSpc>
                <a:spcPct val="90000"/>
              </a:lnSpc>
              <a:spcBef>
                <a:spcPts val="1001"/>
              </a:spcBef>
              <a:buClr>
                <a:srgbClr val="E58856"/>
              </a:buClr>
            </a:pPr>
            <a:r>
              <a:rPr lang="en-US" sz="2000" strike="noStrike" spc="-1" dirty="0">
                <a:solidFill>
                  <a:schemeClr val="bg1"/>
                </a:solidFill>
                <a:latin typeface="Calibri Light" panose="020F0302020204030204" pitchFamily="34" charset="0"/>
                <a:cs typeface="Calibri Light" panose="020F0302020204030204" pitchFamily="34" charset="0"/>
              </a:rPr>
              <a:t>The postharvest component of the CAADP Biennial Review (BR) Report monitors progress made by the </a:t>
            </a:r>
            <a:r>
              <a:rPr lang="en-US" sz="2000" b="1" strike="noStrike" spc="-1" dirty="0">
                <a:solidFill>
                  <a:schemeClr val="bg1"/>
                </a:solidFill>
                <a:latin typeface="Calibri" panose="020F0502020204030204" pitchFamily="34" charset="0"/>
                <a:cs typeface="Calibri" panose="020F0502020204030204" pitchFamily="34" charset="0"/>
              </a:rPr>
              <a:t>55 AU Member States </a:t>
            </a:r>
            <a:r>
              <a:rPr lang="en-US" sz="2000" strike="noStrike" spc="-1" dirty="0">
                <a:solidFill>
                  <a:schemeClr val="bg1"/>
                </a:solidFill>
                <a:latin typeface="Calibri Light" panose="020F0302020204030204" pitchFamily="34" charset="0"/>
                <a:cs typeface="Calibri Light" panose="020F0302020204030204" pitchFamily="34" charset="0"/>
              </a:rPr>
              <a:t>in achieving Malabo Commitment 3: </a:t>
            </a:r>
            <a:r>
              <a:rPr lang="en-US" sz="2000" b="1" strike="noStrike" spc="-1" dirty="0">
                <a:solidFill>
                  <a:schemeClr val="bg1"/>
                </a:solidFill>
                <a:latin typeface="Calibri" panose="020F0502020204030204" pitchFamily="34" charset="0"/>
                <a:cs typeface="Calibri" panose="020F0502020204030204" pitchFamily="34" charset="0"/>
              </a:rPr>
              <a:t>reduction of post-harvest losses by 50% by the year 2025</a:t>
            </a:r>
            <a:endParaRPr lang="en-US" sz="2000" dirty="0">
              <a:solidFill>
                <a:schemeClr val="bg1"/>
              </a:solidFill>
              <a:latin typeface="Calibri Light" panose="020F0302020204030204" pitchFamily="34" charset="0"/>
              <a:ea typeface="Calibri" panose="020F0502020204030204" pitchFamily="34" charset="0"/>
              <a:cs typeface="Calibri Light" panose="020F0302020204030204" pitchFamily="34" charset="0"/>
            </a:endParaRPr>
          </a:p>
          <a:p>
            <a:pPr>
              <a:lnSpc>
                <a:spcPct val="90000"/>
              </a:lnSpc>
              <a:spcBef>
                <a:spcPts val="1001"/>
              </a:spcBef>
            </a:pPr>
            <a:endParaRPr lang="en-US" sz="2000" strike="noStrike" spc="-1" dirty="0">
              <a:solidFill>
                <a:schemeClr val="bg1"/>
              </a:solidFill>
              <a:latin typeface="Calibri Light" panose="020F0302020204030204" pitchFamily="34" charset="0"/>
              <a:cs typeface="Calibri Light" panose="020F0302020204030204" pitchFamily="34" charset="0"/>
            </a:endParaRPr>
          </a:p>
        </p:txBody>
      </p:sp>
      <p:sp>
        <p:nvSpPr>
          <p:cNvPr id="17" name="Footer Placeholder 1">
            <a:extLst>
              <a:ext uri="{FF2B5EF4-FFF2-40B4-BE49-F238E27FC236}">
                <a16:creationId xmlns:a16="http://schemas.microsoft.com/office/drawing/2014/main" id="{92E6FF70-91E5-144F-8086-E0BD1D9F8F8C}"/>
              </a:ext>
            </a:extLst>
          </p:cNvPr>
          <p:cNvSpPr txBox="1">
            <a:spLocks/>
          </p:cNvSpPr>
          <p:nvPr/>
        </p:nvSpPr>
        <p:spPr>
          <a:xfrm>
            <a:off x="4038480" y="6356520"/>
            <a:ext cx="4114440" cy="36468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spc="-1">
                <a:solidFill>
                  <a:srgbClr val="E58856"/>
                </a:solidFill>
                <a:latin typeface="Calibri"/>
              </a:rPr>
              <a:t>www.aphlis.net</a:t>
            </a:r>
            <a:endParaRPr lang="en-GB" sz="1400" spc="-1" dirty="0">
              <a:latin typeface="Times New Roman"/>
            </a:endParaRPr>
          </a:p>
        </p:txBody>
      </p:sp>
      <p:pic>
        <p:nvPicPr>
          <p:cNvPr id="18" name="Picture 17">
            <a:extLst>
              <a:ext uri="{FF2B5EF4-FFF2-40B4-BE49-F238E27FC236}">
                <a16:creationId xmlns:a16="http://schemas.microsoft.com/office/drawing/2014/main" id="{D36FD599-5256-AC4D-8497-7B7C00FB015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11190" y="303579"/>
            <a:ext cx="3061470" cy="1070961"/>
          </a:xfrm>
          <a:prstGeom prst="rect">
            <a:avLst/>
          </a:prstGeom>
        </p:spPr>
      </p:pic>
      <p:sp>
        <p:nvSpPr>
          <p:cNvPr id="19" name="TextShape 2">
            <a:extLst>
              <a:ext uri="{FF2B5EF4-FFF2-40B4-BE49-F238E27FC236}">
                <a16:creationId xmlns:a16="http://schemas.microsoft.com/office/drawing/2014/main" id="{B7569D35-04A7-6046-A0CF-AB9B09B68BE4}"/>
              </a:ext>
            </a:extLst>
          </p:cNvPr>
          <p:cNvSpPr txBox="1"/>
          <p:nvPr/>
        </p:nvSpPr>
        <p:spPr>
          <a:xfrm>
            <a:off x="1023672" y="2549671"/>
            <a:ext cx="4643882" cy="2302647"/>
          </a:xfrm>
          <a:prstGeom prst="rect">
            <a:avLst/>
          </a:prstGeom>
          <a:noFill/>
          <a:ln>
            <a:noFill/>
          </a:ln>
        </p:spPr>
        <p:txBody>
          <a:bodyPr>
            <a:noAutofit/>
          </a:bodyPr>
          <a:lstStyle/>
          <a:p>
            <a:pPr marL="360" algn="ctr">
              <a:lnSpc>
                <a:spcPct val="90000"/>
              </a:lnSpc>
              <a:spcBef>
                <a:spcPts val="1001"/>
              </a:spcBef>
              <a:buClr>
                <a:srgbClr val="E58856"/>
              </a:buClr>
            </a:pPr>
            <a:r>
              <a:rPr lang="en-US" sz="8800" b="1" spc="-1" dirty="0">
                <a:solidFill>
                  <a:schemeClr val="accent2"/>
                </a:solidFill>
                <a:latin typeface="Calibri" panose="020F0502020204030204" pitchFamily="34" charset="0"/>
                <a:cs typeface="Calibri" panose="020F0502020204030204" pitchFamily="34" charset="0"/>
              </a:rPr>
              <a:t>20</a:t>
            </a:r>
          </a:p>
          <a:p>
            <a:pPr marL="360" algn="ctr">
              <a:lnSpc>
                <a:spcPct val="90000"/>
              </a:lnSpc>
              <a:spcBef>
                <a:spcPts val="1001"/>
              </a:spcBef>
              <a:buClr>
                <a:srgbClr val="E58856"/>
              </a:buClr>
            </a:pPr>
            <a:r>
              <a:rPr lang="en-US" sz="2400" spc="-1" dirty="0">
                <a:solidFill>
                  <a:schemeClr val="bg1"/>
                </a:solidFill>
                <a:latin typeface="Calibri Light" panose="020F0302020204030204" pitchFamily="34" charset="0"/>
                <a:cs typeface="Calibri Light" panose="020F0302020204030204" pitchFamily="34" charset="0"/>
              </a:rPr>
              <a:t>Member States reported data on losses in 2022</a:t>
            </a:r>
          </a:p>
        </p:txBody>
      </p:sp>
      <p:sp>
        <p:nvSpPr>
          <p:cNvPr id="20" name="TextShape 2">
            <a:extLst>
              <a:ext uri="{FF2B5EF4-FFF2-40B4-BE49-F238E27FC236}">
                <a16:creationId xmlns:a16="http://schemas.microsoft.com/office/drawing/2014/main" id="{64424565-A716-4B4F-A52F-B0CF926B781D}"/>
              </a:ext>
            </a:extLst>
          </p:cNvPr>
          <p:cNvSpPr txBox="1"/>
          <p:nvPr/>
        </p:nvSpPr>
        <p:spPr>
          <a:xfrm>
            <a:off x="5992487" y="2549671"/>
            <a:ext cx="4643882" cy="2302647"/>
          </a:xfrm>
          <a:prstGeom prst="rect">
            <a:avLst/>
          </a:prstGeom>
          <a:noFill/>
          <a:ln>
            <a:noFill/>
          </a:ln>
        </p:spPr>
        <p:txBody>
          <a:bodyPr>
            <a:noAutofit/>
          </a:bodyPr>
          <a:lstStyle/>
          <a:p>
            <a:pPr marL="360" algn="ctr">
              <a:lnSpc>
                <a:spcPct val="90000"/>
              </a:lnSpc>
              <a:spcBef>
                <a:spcPts val="1001"/>
              </a:spcBef>
              <a:buClr>
                <a:srgbClr val="E58856"/>
              </a:buClr>
            </a:pPr>
            <a:r>
              <a:rPr lang="en-US" sz="8800" b="1" spc="-1" dirty="0">
                <a:solidFill>
                  <a:schemeClr val="accent2"/>
                </a:solidFill>
                <a:latin typeface="Calibri" panose="020F0502020204030204" pitchFamily="34" charset="0"/>
                <a:cs typeface="Calibri" panose="020F0502020204030204" pitchFamily="34" charset="0"/>
              </a:rPr>
              <a:t>11</a:t>
            </a:r>
          </a:p>
          <a:p>
            <a:pPr marL="360" algn="ctr">
              <a:lnSpc>
                <a:spcPct val="90000"/>
              </a:lnSpc>
              <a:spcBef>
                <a:spcPts val="1001"/>
              </a:spcBef>
              <a:buClr>
                <a:srgbClr val="E58856"/>
              </a:buClr>
            </a:pPr>
            <a:r>
              <a:rPr lang="en-US" sz="2400" spc="-1" dirty="0">
                <a:solidFill>
                  <a:schemeClr val="bg1"/>
                </a:solidFill>
                <a:latin typeface="Calibri Light" panose="020F0302020204030204" pitchFamily="34" charset="0"/>
                <a:cs typeface="Calibri Light" panose="020F0302020204030204" pitchFamily="34" charset="0"/>
              </a:rPr>
              <a:t>Member States met the 2020 milestone to reduce losses by 25%</a:t>
            </a:r>
            <a:endParaRPr lang="en-US" sz="2600" dirty="0">
              <a:solidFill>
                <a:schemeClr val="bg1"/>
              </a:solidFill>
              <a:latin typeface="Calibri Light" panose="020F0302020204030204" pitchFamily="34" charset="0"/>
              <a:ea typeface="Calibri" panose="020F0502020204030204" pitchFamily="34" charset="0"/>
              <a:cs typeface="Calibri Light" panose="020F0302020204030204" pitchFamily="34" charset="0"/>
            </a:endParaRPr>
          </a:p>
          <a:p>
            <a:pPr algn="ctr">
              <a:lnSpc>
                <a:spcPct val="90000"/>
              </a:lnSpc>
              <a:spcBef>
                <a:spcPts val="1001"/>
              </a:spcBef>
            </a:pPr>
            <a:endParaRPr lang="en-US" sz="2800" b="0" strike="noStrike" spc="-1" dirty="0">
              <a:solidFill>
                <a:schemeClr val="bg1"/>
              </a:solidFill>
              <a:latin typeface="Calibri"/>
            </a:endParaRPr>
          </a:p>
        </p:txBody>
      </p:sp>
    </p:spTree>
    <p:extLst>
      <p:ext uri="{BB962C8B-B14F-4D97-AF65-F5344CB8AC3E}">
        <p14:creationId xmlns:p14="http://schemas.microsoft.com/office/powerpoint/2010/main" val="22528874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311DA7C-DB67-9F44-9533-3C5B957ACA2B}"/>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Footer Placeholder 1">
            <a:extLst>
              <a:ext uri="{FF2B5EF4-FFF2-40B4-BE49-F238E27FC236}">
                <a16:creationId xmlns:a16="http://schemas.microsoft.com/office/drawing/2014/main" id="{DB406852-45B0-FE43-AB58-91DF840E868E}"/>
              </a:ext>
            </a:extLst>
          </p:cNvPr>
          <p:cNvSpPr txBox="1">
            <a:spLocks/>
          </p:cNvSpPr>
          <p:nvPr/>
        </p:nvSpPr>
        <p:spPr>
          <a:xfrm>
            <a:off x="4038480" y="6356520"/>
            <a:ext cx="4114440" cy="36468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spc="-1">
                <a:solidFill>
                  <a:schemeClr val="bg1"/>
                </a:solidFill>
                <a:latin typeface="Calibri"/>
              </a:rPr>
              <a:t>www.aphlis.net</a:t>
            </a:r>
            <a:endParaRPr lang="en-GB" sz="1400" spc="-1" dirty="0">
              <a:solidFill>
                <a:schemeClr val="bg1"/>
              </a:solidFill>
              <a:latin typeface="Times New Roman"/>
            </a:endParaRPr>
          </a:p>
        </p:txBody>
      </p:sp>
      <p:sp>
        <p:nvSpPr>
          <p:cNvPr id="8" name="TextShape 2">
            <a:extLst>
              <a:ext uri="{FF2B5EF4-FFF2-40B4-BE49-F238E27FC236}">
                <a16:creationId xmlns:a16="http://schemas.microsoft.com/office/drawing/2014/main" id="{A247FB7C-E638-B447-A584-BB4909B14C19}"/>
              </a:ext>
            </a:extLst>
          </p:cNvPr>
          <p:cNvSpPr txBox="1"/>
          <p:nvPr/>
        </p:nvSpPr>
        <p:spPr>
          <a:xfrm>
            <a:off x="0" y="0"/>
            <a:ext cx="12192000" cy="4348480"/>
          </a:xfrm>
          <a:prstGeom prst="rect">
            <a:avLst/>
          </a:prstGeom>
          <a:gradFill>
            <a:gsLst>
              <a:gs pos="0">
                <a:schemeClr val="tx1">
                  <a:lumMod val="50000"/>
                  <a:alpha val="0"/>
                </a:schemeClr>
              </a:gs>
              <a:gs pos="99000">
                <a:srgbClr val="204437">
                  <a:alpha val="34000"/>
                </a:srgbClr>
              </a:gs>
            </a:gsLst>
            <a:lin ang="16200000" scaled="1"/>
          </a:gradFill>
          <a:ln>
            <a:noFill/>
          </a:ln>
          <a:effectLst>
            <a:glow>
              <a:schemeClr val="tx1">
                <a:lumMod val="50000"/>
              </a:schemeClr>
            </a:glow>
          </a:effectLst>
        </p:spPr>
        <p:txBody>
          <a:bodyPr lIns="360000" tIns="46800" rIns="360000" anchor="ctr">
            <a:noAutofit/>
          </a:bodyPr>
          <a:lstStyle/>
          <a:p>
            <a:pPr marL="360" algn="ctr">
              <a:lnSpc>
                <a:spcPct val="90000"/>
              </a:lnSpc>
              <a:spcBef>
                <a:spcPts val="1001"/>
              </a:spcBef>
              <a:buClr>
                <a:srgbClr val="E58856"/>
              </a:buClr>
            </a:pPr>
            <a:r>
              <a:rPr lang="en-US" sz="4400" b="1" strike="noStrike" spc="-1" dirty="0">
                <a:solidFill>
                  <a:schemeClr val="bg1"/>
                </a:solidFill>
                <a:effectLst>
                  <a:glow>
                    <a:schemeClr val="tx1"/>
                  </a:glow>
                  <a:outerShdw blurRad="50800" dist="38100" sx="1000" sy="1000" algn="l" rotWithShape="0">
                    <a:prstClr val="black">
                      <a:alpha val="40000"/>
                    </a:prstClr>
                  </a:outerShdw>
                </a:effectLst>
                <a:latin typeface="Calibri" panose="020F0502020204030204" pitchFamily="34" charset="0"/>
                <a:cs typeface="Calibri" panose="020F0502020204030204" pitchFamily="34" charset="0"/>
              </a:rPr>
              <a:t>The African Postharvest Losses Information System </a:t>
            </a:r>
            <a:r>
              <a:rPr lang="en-US" sz="4400" strike="noStrike" spc="-1" dirty="0">
                <a:solidFill>
                  <a:schemeClr val="bg1"/>
                </a:solidFill>
                <a:effectLst>
                  <a:glow>
                    <a:schemeClr val="tx1"/>
                  </a:glow>
                  <a:outerShdw blurRad="50800" dist="38100" sx="1000" sy="1000" algn="l" rotWithShape="0">
                    <a:prstClr val="black">
                      <a:alpha val="40000"/>
                    </a:prstClr>
                  </a:outerShdw>
                </a:effectLst>
                <a:latin typeface="Calibri Light" panose="020F0302020204030204" pitchFamily="34" charset="0"/>
                <a:cs typeface="Calibri Light" panose="020F0302020204030204" pitchFamily="34" charset="0"/>
              </a:rPr>
              <a:t>(APHLIS) is the foremost international effort to collect, analyse and disseminate data on </a:t>
            </a:r>
            <a:r>
              <a:rPr lang="en-US" sz="4400" b="1" strike="noStrike" spc="-1" dirty="0">
                <a:solidFill>
                  <a:schemeClr val="bg1"/>
                </a:solidFill>
                <a:effectLst>
                  <a:glow>
                    <a:schemeClr val="tx1"/>
                  </a:glow>
                  <a:outerShdw blurRad="50800" dist="38100" sx="1000" sy="1000" algn="l" rotWithShape="0">
                    <a:prstClr val="black">
                      <a:alpha val="40000"/>
                    </a:prstClr>
                  </a:outerShdw>
                </a:effectLst>
                <a:latin typeface="Calibri" panose="020F0502020204030204" pitchFamily="34" charset="0"/>
                <a:cs typeface="Calibri" panose="020F0502020204030204" pitchFamily="34" charset="0"/>
              </a:rPr>
              <a:t>postharvest losses of cereal grains</a:t>
            </a:r>
            <a:r>
              <a:rPr lang="en-US" sz="4400" strike="noStrike" spc="-1" dirty="0">
                <a:solidFill>
                  <a:schemeClr val="bg1"/>
                </a:solidFill>
                <a:effectLst>
                  <a:glow>
                    <a:schemeClr val="tx1"/>
                  </a:glow>
                  <a:outerShdw blurRad="50800" dist="38100" sx="1000" sy="1000" algn="l" rotWithShape="0">
                    <a:prstClr val="black">
                      <a:alpha val="40000"/>
                    </a:prstClr>
                  </a:outerShdw>
                </a:effectLst>
                <a:latin typeface="Calibri Light" panose="020F0302020204030204" pitchFamily="34" charset="0"/>
                <a:cs typeface="Calibri Light" panose="020F0302020204030204" pitchFamily="34" charset="0"/>
              </a:rPr>
              <a:t>,</a:t>
            </a:r>
            <a:r>
              <a:rPr lang="en-US" sz="4400" b="1" strike="noStrike" spc="-1" dirty="0">
                <a:solidFill>
                  <a:schemeClr val="bg1"/>
                </a:solidFill>
                <a:effectLst>
                  <a:glow>
                    <a:schemeClr val="tx1"/>
                  </a:glow>
                  <a:outerShdw blurRad="50800" dist="38100" sx="1000" sy="1000" algn="l" rotWithShape="0">
                    <a:prstClr val="black">
                      <a:alpha val="40000"/>
                    </a:prstClr>
                  </a:outerShdw>
                </a:effectLst>
                <a:latin typeface="Calibri" panose="020F0502020204030204" pitchFamily="34" charset="0"/>
                <a:cs typeface="Calibri" panose="020F0502020204030204" pitchFamily="34" charset="0"/>
              </a:rPr>
              <a:t> legumes</a:t>
            </a:r>
            <a:r>
              <a:rPr lang="en-US" sz="4400" spc="-1" dirty="0">
                <a:solidFill>
                  <a:schemeClr val="bg1"/>
                </a:solidFill>
                <a:effectLst>
                  <a:glow>
                    <a:schemeClr val="tx1"/>
                  </a:glow>
                  <a:outerShdw blurRad="50800" dist="38100" sx="1000" sy="1000" algn="l" rotWithShape="0">
                    <a:prstClr val="black">
                      <a:alpha val="40000"/>
                    </a:prstClr>
                  </a:outerShdw>
                </a:effectLst>
                <a:latin typeface="Calibri Light" panose="020F0302020204030204" pitchFamily="34" charset="0"/>
                <a:cs typeface="Calibri Light" panose="020F0302020204030204" pitchFamily="34" charset="0"/>
              </a:rPr>
              <a:t>,</a:t>
            </a:r>
            <a:r>
              <a:rPr lang="en-US" sz="4400" b="1" strike="noStrike" spc="-1" dirty="0">
                <a:solidFill>
                  <a:schemeClr val="bg1"/>
                </a:solidFill>
                <a:effectLst>
                  <a:glow>
                    <a:schemeClr val="tx1"/>
                  </a:glow>
                  <a:outerShdw blurRad="50800" dist="38100" sx="1000" sy="1000" algn="l" rotWithShape="0">
                    <a:prstClr val="black">
                      <a:alpha val="40000"/>
                    </a:prstClr>
                  </a:outerShdw>
                </a:effectLst>
                <a:latin typeface="Calibri" panose="020F0502020204030204" pitchFamily="34" charset="0"/>
                <a:cs typeface="Calibri" panose="020F0502020204030204" pitchFamily="34" charset="0"/>
              </a:rPr>
              <a:t> roots and tubers </a:t>
            </a:r>
            <a:r>
              <a:rPr lang="en-US" sz="4400" strike="noStrike" spc="-1" dirty="0">
                <a:solidFill>
                  <a:schemeClr val="bg1"/>
                </a:solidFill>
                <a:effectLst>
                  <a:glow>
                    <a:schemeClr val="tx1"/>
                  </a:glow>
                  <a:outerShdw blurRad="50800" dist="38100" sx="1000" sy="1000" algn="l" rotWithShape="0">
                    <a:prstClr val="black">
                      <a:alpha val="40000"/>
                    </a:prstClr>
                  </a:outerShdw>
                </a:effectLst>
                <a:latin typeface="Calibri Light" panose="020F0302020204030204" pitchFamily="34" charset="0"/>
                <a:cs typeface="Calibri Light" panose="020F0302020204030204" pitchFamily="34" charset="0"/>
              </a:rPr>
              <a:t>in sub-Saharan Africa </a:t>
            </a:r>
          </a:p>
        </p:txBody>
      </p:sp>
      <p:pic>
        <p:nvPicPr>
          <p:cNvPr id="9" name="Picture 8">
            <a:extLst>
              <a:ext uri="{FF2B5EF4-FFF2-40B4-BE49-F238E27FC236}">
                <a16:creationId xmlns:a16="http://schemas.microsoft.com/office/drawing/2014/main" id="{2A0DC115-6A99-5444-8EFE-44CE06534B5D}"/>
              </a:ext>
            </a:extLst>
          </p:cNvPr>
          <p:cNvPicPr>
            <a:picLocks noChangeAspect="1"/>
          </p:cNvPicPr>
          <p:nvPr/>
        </p:nvPicPr>
        <p:blipFill>
          <a:blip r:embed="rId5"/>
          <a:stretch>
            <a:fillRect/>
          </a:stretch>
        </p:blipFill>
        <p:spPr>
          <a:xfrm>
            <a:off x="3705262" y="5156167"/>
            <a:ext cx="4781476" cy="1143259"/>
          </a:xfrm>
          <a:prstGeom prst="rect">
            <a:avLst/>
          </a:prstGeom>
        </p:spPr>
      </p:pic>
    </p:spTree>
    <p:extLst>
      <p:ext uri="{BB962C8B-B14F-4D97-AF65-F5344CB8AC3E}">
        <p14:creationId xmlns:p14="http://schemas.microsoft.com/office/powerpoint/2010/main" val="23381369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4DDACD0-514F-9B4F-B2A8-B858EF8EE76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8325"/>
            <a:ext cx="12192000" cy="2927091"/>
          </a:xfrm>
          <a:prstGeom prst="rect">
            <a:avLst/>
          </a:prstGeom>
        </p:spPr>
      </p:pic>
      <p:sp>
        <p:nvSpPr>
          <p:cNvPr id="2" name="Footer Placeholder 1">
            <a:extLst>
              <a:ext uri="{FF2B5EF4-FFF2-40B4-BE49-F238E27FC236}">
                <a16:creationId xmlns:a16="http://schemas.microsoft.com/office/drawing/2014/main" id="{D85AD062-12CF-D340-A71D-EFF05EB93AA9}"/>
              </a:ext>
            </a:extLst>
          </p:cNvPr>
          <p:cNvSpPr>
            <a:spLocks noGrp="1"/>
          </p:cNvSpPr>
          <p:nvPr>
            <p:ph type="ftr"/>
          </p:nvPr>
        </p:nvSpPr>
        <p:spPr>
          <a:xfrm>
            <a:off x="4038480" y="6356520"/>
            <a:ext cx="4114440" cy="364680"/>
          </a:xfrm>
          <a:prstGeom prst="rect">
            <a:avLst/>
          </a:prstGeom>
        </p:spPr>
        <p:txBody>
          <a:bodyPr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pPr>
            <a:r>
              <a:rPr lang="en-GB" sz="1400" spc="-1">
                <a:solidFill>
                  <a:srgbClr val="E58856"/>
                </a:solidFill>
                <a:latin typeface="Calibri"/>
              </a:rPr>
              <a:t>www.aphlis.net</a:t>
            </a:r>
            <a:endParaRPr lang="en-GB" sz="1400" b="0" strike="noStrike" spc="-1">
              <a:latin typeface="Times New Roman"/>
            </a:endParaRPr>
          </a:p>
        </p:txBody>
      </p:sp>
      <p:sp>
        <p:nvSpPr>
          <p:cNvPr id="4" name="TextShape 1">
            <a:extLst>
              <a:ext uri="{FF2B5EF4-FFF2-40B4-BE49-F238E27FC236}">
                <a16:creationId xmlns:a16="http://schemas.microsoft.com/office/drawing/2014/main" id="{78C8A5F2-2E38-984F-967A-532C16E2AE67}"/>
              </a:ext>
            </a:extLst>
          </p:cNvPr>
          <p:cNvSpPr txBox="1"/>
          <p:nvPr/>
        </p:nvSpPr>
        <p:spPr>
          <a:xfrm>
            <a:off x="0" y="1306721"/>
            <a:ext cx="12192000" cy="1602045"/>
          </a:xfrm>
          <a:prstGeom prst="rect">
            <a:avLst/>
          </a:prstGeom>
          <a:gradFill>
            <a:gsLst>
              <a:gs pos="0">
                <a:schemeClr val="tx1">
                  <a:alpha val="60000"/>
                </a:schemeClr>
              </a:gs>
              <a:gs pos="99000">
                <a:schemeClr val="tx1">
                  <a:alpha val="0"/>
                </a:schemeClr>
              </a:gs>
            </a:gsLst>
            <a:lin ang="16200000" scaled="1"/>
          </a:gradFill>
          <a:ln>
            <a:noFill/>
          </a:ln>
        </p:spPr>
        <p:txBody>
          <a:bodyPr bIns="72000" anchor="b">
            <a:noAutofit/>
          </a:bodyPr>
          <a:lstStyle/>
          <a:p>
            <a:pPr algn="ctr">
              <a:lnSpc>
                <a:spcPct val="90000"/>
              </a:lnSpc>
            </a:pPr>
            <a:r>
              <a:rPr lang="en-US" sz="6600" b="0" strike="noStrike" spc="-1" dirty="0">
                <a:solidFill>
                  <a:schemeClr val="bg1"/>
                </a:solidFill>
                <a:latin typeface="Calibri Light"/>
              </a:rPr>
              <a:t>APHLIS objectives</a:t>
            </a:r>
            <a:endParaRPr lang="en-US" sz="6600" b="0" strike="noStrike" spc="-1" dirty="0">
              <a:solidFill>
                <a:schemeClr val="bg1"/>
              </a:solidFill>
              <a:latin typeface="Calibri"/>
            </a:endParaRPr>
          </a:p>
        </p:txBody>
      </p:sp>
      <p:sp>
        <p:nvSpPr>
          <p:cNvPr id="5" name="TextShape 2">
            <a:extLst>
              <a:ext uri="{FF2B5EF4-FFF2-40B4-BE49-F238E27FC236}">
                <a16:creationId xmlns:a16="http://schemas.microsoft.com/office/drawing/2014/main" id="{CF4F3833-05A5-C742-A95B-3D75CE850D8A}"/>
              </a:ext>
            </a:extLst>
          </p:cNvPr>
          <p:cNvSpPr txBox="1"/>
          <p:nvPr/>
        </p:nvSpPr>
        <p:spPr>
          <a:xfrm>
            <a:off x="312074" y="3291584"/>
            <a:ext cx="2238419" cy="2682119"/>
          </a:xfrm>
          <a:prstGeom prst="rect">
            <a:avLst/>
          </a:prstGeom>
          <a:noFill/>
          <a:ln>
            <a:noFill/>
          </a:ln>
        </p:spPr>
        <p:txBody>
          <a:bodyPr lIns="0" tIns="0" rIns="0" bIns="0">
            <a:noAutofit/>
          </a:bodyPr>
          <a:lstStyle/>
          <a:p>
            <a:pPr marL="360">
              <a:lnSpc>
                <a:spcPct val="90000"/>
              </a:lnSpc>
              <a:spcBef>
                <a:spcPts val="1001"/>
              </a:spcBef>
              <a:buClr>
                <a:schemeClr val="bg1"/>
              </a:buClr>
            </a:pPr>
            <a:r>
              <a:rPr lang="en-US" sz="3600" b="1" strike="noStrike" spc="-1" dirty="0">
                <a:solidFill>
                  <a:schemeClr val="tx2"/>
                </a:solidFill>
                <a:latin typeface="Calibri" panose="020F0502020204030204" pitchFamily="34" charset="0"/>
                <a:cs typeface="Calibri" panose="020F0502020204030204" pitchFamily="34" charset="0"/>
              </a:rPr>
              <a:t>Support</a:t>
            </a:r>
            <a:br>
              <a:rPr lang="en-US" sz="3600" strike="noStrike" spc="-1" dirty="0">
                <a:solidFill>
                  <a:schemeClr val="bg1"/>
                </a:solidFill>
                <a:latin typeface="Calibri Light" panose="020F0302020204030204" pitchFamily="34" charset="0"/>
                <a:cs typeface="Calibri Light" panose="020F0302020204030204" pitchFamily="34" charset="0"/>
              </a:rPr>
            </a:br>
            <a:r>
              <a:rPr lang="en-US" sz="2200" strike="noStrike" spc="-1" dirty="0">
                <a:solidFill>
                  <a:schemeClr val="tx1">
                    <a:lumMod val="75000"/>
                  </a:schemeClr>
                </a:solidFill>
                <a:latin typeface="Calibri Light" panose="020F0302020204030204" pitchFamily="34" charset="0"/>
                <a:cs typeface="Calibri Light" panose="020F0302020204030204" pitchFamily="34" charset="0"/>
              </a:rPr>
              <a:t>t</a:t>
            </a:r>
            <a:r>
              <a:rPr lang="en-US" sz="2200" spc="-1" dirty="0">
                <a:solidFill>
                  <a:schemeClr val="tx1">
                    <a:lumMod val="75000"/>
                  </a:schemeClr>
                </a:solidFill>
                <a:latin typeface="Calibri Light" panose="020F0302020204030204" pitchFamily="34" charset="0"/>
                <a:cs typeface="Calibri Light" panose="020F0302020204030204" pitchFamily="34" charset="0"/>
              </a:rPr>
              <a:t>he development of national postharvest loss management strategies</a:t>
            </a:r>
            <a:endParaRPr lang="en-US" sz="2200" strike="noStrike" spc="-1" dirty="0">
              <a:solidFill>
                <a:schemeClr val="tx1">
                  <a:lumMod val="75000"/>
                </a:schemeClr>
              </a:solidFill>
              <a:latin typeface="Calibri Light" panose="020F0302020204030204" pitchFamily="34" charset="0"/>
              <a:cs typeface="Calibri Light" panose="020F0302020204030204" pitchFamily="34" charset="0"/>
            </a:endParaRPr>
          </a:p>
        </p:txBody>
      </p:sp>
      <p:sp>
        <p:nvSpPr>
          <p:cNvPr id="6" name="TextShape 2">
            <a:extLst>
              <a:ext uri="{FF2B5EF4-FFF2-40B4-BE49-F238E27FC236}">
                <a16:creationId xmlns:a16="http://schemas.microsoft.com/office/drawing/2014/main" id="{AB7E521A-DE21-5B44-9E86-2655E4EA0543}"/>
              </a:ext>
            </a:extLst>
          </p:cNvPr>
          <p:cNvSpPr txBox="1"/>
          <p:nvPr/>
        </p:nvSpPr>
        <p:spPr>
          <a:xfrm>
            <a:off x="2728293" y="3291584"/>
            <a:ext cx="2238419" cy="2682119"/>
          </a:xfrm>
          <a:prstGeom prst="rect">
            <a:avLst/>
          </a:prstGeom>
          <a:noFill/>
          <a:ln>
            <a:noFill/>
          </a:ln>
        </p:spPr>
        <p:txBody>
          <a:bodyPr lIns="0" tIns="0" rIns="0" bIns="0">
            <a:noAutofit/>
          </a:bodyPr>
          <a:lstStyle/>
          <a:p>
            <a:pPr marL="360">
              <a:lnSpc>
                <a:spcPct val="90000"/>
              </a:lnSpc>
              <a:spcBef>
                <a:spcPts val="1001"/>
              </a:spcBef>
              <a:buClr>
                <a:schemeClr val="bg1"/>
              </a:buClr>
            </a:pPr>
            <a:r>
              <a:rPr lang="en-US" sz="3600" b="1" strike="noStrike" spc="-1" dirty="0">
                <a:solidFill>
                  <a:schemeClr val="tx2"/>
                </a:solidFill>
                <a:latin typeface="Calibri" panose="020F0502020204030204" pitchFamily="34" charset="0"/>
                <a:cs typeface="Calibri" panose="020F0502020204030204" pitchFamily="34" charset="0"/>
              </a:rPr>
              <a:t>Help</a:t>
            </a:r>
            <a:br>
              <a:rPr lang="en-US" sz="3600" strike="noStrike" spc="-1" dirty="0">
                <a:solidFill>
                  <a:schemeClr val="bg1"/>
                </a:solidFill>
                <a:latin typeface="Calibri Light" panose="020F0302020204030204" pitchFamily="34" charset="0"/>
                <a:cs typeface="Calibri Light" panose="020F0302020204030204" pitchFamily="34" charset="0"/>
              </a:rPr>
            </a:br>
            <a:r>
              <a:rPr lang="en-US" sz="2200" strike="noStrike" spc="-1" dirty="0">
                <a:solidFill>
                  <a:schemeClr val="tx1">
                    <a:lumMod val="75000"/>
                  </a:schemeClr>
                </a:solidFill>
                <a:latin typeface="Calibri Light" panose="020F0302020204030204" pitchFamily="34" charset="0"/>
                <a:cs typeface="Calibri Light" panose="020F0302020204030204" pitchFamily="34" charset="0"/>
              </a:rPr>
              <a:t>c</a:t>
            </a:r>
            <a:r>
              <a:rPr lang="en-US" sz="2200" spc="-1" dirty="0">
                <a:solidFill>
                  <a:schemeClr val="tx1">
                    <a:lumMod val="75000"/>
                  </a:schemeClr>
                </a:solidFill>
                <a:latin typeface="Calibri Light" panose="020F0302020204030204" pitchFamily="34" charset="0"/>
                <a:cs typeface="Calibri Light" panose="020F0302020204030204" pitchFamily="34" charset="0"/>
              </a:rPr>
              <a:t>ountries meet their Malabo and SDG postharvest loss reduction commitments</a:t>
            </a:r>
            <a:r>
              <a:rPr lang="en-US" sz="2200" spc="-1" dirty="0">
                <a:solidFill>
                  <a:schemeClr val="bg1"/>
                </a:solidFill>
                <a:latin typeface="Calibri Light" panose="020F0302020204030204" pitchFamily="34" charset="0"/>
                <a:cs typeface="Calibri Light" panose="020F0302020204030204" pitchFamily="34" charset="0"/>
              </a:rPr>
              <a:t>.</a:t>
            </a:r>
            <a:endParaRPr lang="en-US" sz="2200" strike="noStrike" spc="-1" dirty="0">
              <a:solidFill>
                <a:schemeClr val="bg1"/>
              </a:solidFill>
              <a:latin typeface="Calibri Light" panose="020F0302020204030204" pitchFamily="34" charset="0"/>
              <a:cs typeface="Calibri Light" panose="020F0302020204030204" pitchFamily="34" charset="0"/>
            </a:endParaRPr>
          </a:p>
        </p:txBody>
      </p:sp>
      <p:sp>
        <p:nvSpPr>
          <p:cNvPr id="7" name="TextShape 2">
            <a:extLst>
              <a:ext uri="{FF2B5EF4-FFF2-40B4-BE49-F238E27FC236}">
                <a16:creationId xmlns:a16="http://schemas.microsoft.com/office/drawing/2014/main" id="{67BD0897-280D-C245-9B4E-AA4350BA0705}"/>
              </a:ext>
            </a:extLst>
          </p:cNvPr>
          <p:cNvSpPr txBox="1"/>
          <p:nvPr/>
        </p:nvSpPr>
        <p:spPr>
          <a:xfrm>
            <a:off x="5108654" y="3291585"/>
            <a:ext cx="2238419" cy="2682118"/>
          </a:xfrm>
          <a:prstGeom prst="rect">
            <a:avLst/>
          </a:prstGeom>
          <a:noFill/>
          <a:ln>
            <a:noFill/>
          </a:ln>
        </p:spPr>
        <p:txBody>
          <a:bodyPr lIns="0" tIns="0" rIns="0" bIns="0">
            <a:noAutofit/>
          </a:bodyPr>
          <a:lstStyle/>
          <a:p>
            <a:pPr marL="360">
              <a:lnSpc>
                <a:spcPct val="90000"/>
              </a:lnSpc>
              <a:spcBef>
                <a:spcPts val="1001"/>
              </a:spcBef>
              <a:buClr>
                <a:schemeClr val="bg1"/>
              </a:buClr>
            </a:pPr>
            <a:r>
              <a:rPr lang="en-US" sz="3600" b="1" strike="noStrike" spc="-1" dirty="0">
                <a:solidFill>
                  <a:schemeClr val="tx2"/>
                </a:solidFill>
                <a:latin typeface="Calibri" panose="020F0502020204030204" pitchFamily="34" charset="0"/>
                <a:cs typeface="Calibri" panose="020F0502020204030204" pitchFamily="34" charset="0"/>
              </a:rPr>
              <a:t>Supply</a:t>
            </a:r>
            <a:br>
              <a:rPr lang="en-US" sz="3600" strike="noStrike" spc="-1" dirty="0">
                <a:solidFill>
                  <a:schemeClr val="bg1"/>
                </a:solidFill>
                <a:latin typeface="Calibri Light" panose="020F0302020204030204" pitchFamily="34" charset="0"/>
                <a:cs typeface="Calibri Light" panose="020F0302020204030204" pitchFamily="34" charset="0"/>
              </a:rPr>
            </a:br>
            <a:r>
              <a:rPr lang="en-US" sz="2200" strike="noStrike" spc="-1" dirty="0">
                <a:solidFill>
                  <a:schemeClr val="tx1">
                    <a:lumMod val="75000"/>
                  </a:schemeClr>
                </a:solidFill>
                <a:latin typeface="Calibri Light" panose="020F0302020204030204" pitchFamily="34" charset="0"/>
                <a:cs typeface="Calibri Light" panose="020F0302020204030204" pitchFamily="34" charset="0"/>
              </a:rPr>
              <a:t>d</a:t>
            </a:r>
            <a:r>
              <a:rPr lang="en-US" sz="2200" spc="-1" dirty="0">
                <a:solidFill>
                  <a:schemeClr val="tx1">
                    <a:lumMod val="75000"/>
                  </a:schemeClr>
                </a:solidFill>
                <a:latin typeface="Calibri Light" panose="020F0302020204030204" pitchFamily="34" charset="0"/>
                <a:cs typeface="Calibri Light" panose="020F0302020204030204" pitchFamily="34" charset="0"/>
              </a:rPr>
              <a:t>ecision-makers with the data they need to determine where and how to focus loss reduction efforts</a:t>
            </a:r>
            <a:endParaRPr lang="en-US" sz="2200" spc="-1" dirty="0">
              <a:latin typeface="Calibri Light" panose="020F0302020204030204" pitchFamily="34" charset="0"/>
              <a:cs typeface="Calibri Light" panose="020F0302020204030204" pitchFamily="34" charset="0"/>
            </a:endParaRPr>
          </a:p>
          <a:p>
            <a:pPr marL="360">
              <a:lnSpc>
                <a:spcPct val="90000"/>
              </a:lnSpc>
              <a:spcBef>
                <a:spcPts val="1001"/>
              </a:spcBef>
              <a:buClr>
                <a:schemeClr val="bg1"/>
              </a:buClr>
            </a:pPr>
            <a:endParaRPr lang="en-US" sz="2200" strike="noStrike" spc="-1" dirty="0">
              <a:solidFill>
                <a:schemeClr val="bg1"/>
              </a:solidFill>
              <a:latin typeface="Calibri Light" panose="020F0302020204030204" pitchFamily="34" charset="0"/>
              <a:cs typeface="Calibri Light" panose="020F0302020204030204" pitchFamily="34" charset="0"/>
            </a:endParaRPr>
          </a:p>
        </p:txBody>
      </p:sp>
      <p:sp>
        <p:nvSpPr>
          <p:cNvPr id="8" name="TextShape 2">
            <a:extLst>
              <a:ext uri="{FF2B5EF4-FFF2-40B4-BE49-F238E27FC236}">
                <a16:creationId xmlns:a16="http://schemas.microsoft.com/office/drawing/2014/main" id="{7FE161B3-5B4F-0743-8354-A9DB40CA0DB9}"/>
              </a:ext>
            </a:extLst>
          </p:cNvPr>
          <p:cNvSpPr txBox="1"/>
          <p:nvPr/>
        </p:nvSpPr>
        <p:spPr>
          <a:xfrm>
            <a:off x="7560731" y="3291584"/>
            <a:ext cx="2238419" cy="2682119"/>
          </a:xfrm>
          <a:prstGeom prst="rect">
            <a:avLst/>
          </a:prstGeom>
          <a:noFill/>
          <a:ln>
            <a:noFill/>
          </a:ln>
        </p:spPr>
        <p:txBody>
          <a:bodyPr lIns="0" tIns="0" rIns="0" bIns="0">
            <a:noAutofit/>
          </a:bodyPr>
          <a:lstStyle/>
          <a:p>
            <a:pPr marL="360">
              <a:lnSpc>
                <a:spcPct val="90000"/>
              </a:lnSpc>
              <a:spcBef>
                <a:spcPts val="1001"/>
              </a:spcBef>
              <a:buClr>
                <a:schemeClr val="bg1"/>
              </a:buClr>
            </a:pPr>
            <a:r>
              <a:rPr lang="en-US" sz="3600" b="1" strike="noStrike" spc="-1" dirty="0">
                <a:solidFill>
                  <a:schemeClr val="tx2"/>
                </a:solidFill>
                <a:latin typeface="Calibri" panose="020F0502020204030204" pitchFamily="34" charset="0"/>
                <a:cs typeface="Calibri" panose="020F0502020204030204" pitchFamily="34" charset="0"/>
              </a:rPr>
              <a:t>Improve</a:t>
            </a:r>
            <a:br>
              <a:rPr lang="en-US" sz="3600" strike="noStrike" spc="-1" dirty="0">
                <a:solidFill>
                  <a:schemeClr val="bg1"/>
                </a:solidFill>
                <a:latin typeface="Calibri Light" panose="020F0302020204030204" pitchFamily="34" charset="0"/>
                <a:cs typeface="Calibri Light" panose="020F0302020204030204" pitchFamily="34" charset="0"/>
              </a:rPr>
            </a:br>
            <a:r>
              <a:rPr lang="en-US" sz="2200" strike="noStrike" spc="-1" dirty="0">
                <a:solidFill>
                  <a:schemeClr val="tx1">
                    <a:lumMod val="75000"/>
                  </a:schemeClr>
                </a:solidFill>
                <a:latin typeface="Calibri Light" panose="020F0302020204030204" pitchFamily="34" charset="0"/>
                <a:cs typeface="Calibri Light" panose="020F0302020204030204" pitchFamily="34" charset="0"/>
              </a:rPr>
              <a:t>t</a:t>
            </a:r>
            <a:r>
              <a:rPr lang="en-US" sz="2200" spc="-1" dirty="0">
                <a:solidFill>
                  <a:schemeClr val="tx1">
                    <a:lumMod val="75000"/>
                  </a:schemeClr>
                </a:solidFill>
                <a:latin typeface="Calibri Light" panose="020F0302020204030204" pitchFamily="34" charset="0"/>
                <a:cs typeface="Calibri Light" panose="020F0302020204030204" pitchFamily="34" charset="0"/>
              </a:rPr>
              <a:t>he efficiency of value chains and support food security planning</a:t>
            </a:r>
            <a:endParaRPr lang="en-US" sz="2200" strike="noStrike" spc="-1" dirty="0">
              <a:solidFill>
                <a:schemeClr val="tx1">
                  <a:lumMod val="75000"/>
                </a:schemeClr>
              </a:solidFill>
              <a:latin typeface="Calibri Light" panose="020F0302020204030204" pitchFamily="34" charset="0"/>
              <a:cs typeface="Calibri Light" panose="020F0302020204030204" pitchFamily="34" charset="0"/>
            </a:endParaRPr>
          </a:p>
        </p:txBody>
      </p:sp>
      <p:sp>
        <p:nvSpPr>
          <p:cNvPr id="10" name="TextShape 2">
            <a:extLst>
              <a:ext uri="{FF2B5EF4-FFF2-40B4-BE49-F238E27FC236}">
                <a16:creationId xmlns:a16="http://schemas.microsoft.com/office/drawing/2014/main" id="{E6F40209-0030-8B4C-BFB3-1F5D95697EC6}"/>
              </a:ext>
            </a:extLst>
          </p:cNvPr>
          <p:cNvSpPr txBox="1"/>
          <p:nvPr/>
        </p:nvSpPr>
        <p:spPr>
          <a:xfrm>
            <a:off x="9976950" y="3301744"/>
            <a:ext cx="2238419" cy="2682119"/>
          </a:xfrm>
          <a:prstGeom prst="rect">
            <a:avLst/>
          </a:prstGeom>
          <a:noFill/>
          <a:ln>
            <a:noFill/>
          </a:ln>
        </p:spPr>
        <p:txBody>
          <a:bodyPr lIns="0" tIns="0" rIns="0" bIns="0">
            <a:noAutofit/>
          </a:bodyPr>
          <a:lstStyle/>
          <a:p>
            <a:pPr marL="360">
              <a:lnSpc>
                <a:spcPct val="90000"/>
              </a:lnSpc>
              <a:spcBef>
                <a:spcPts val="1001"/>
              </a:spcBef>
              <a:buClr>
                <a:schemeClr val="bg1"/>
              </a:buClr>
            </a:pPr>
            <a:r>
              <a:rPr lang="en-US" sz="3600" b="1" strike="noStrike" spc="-1" dirty="0">
                <a:solidFill>
                  <a:schemeClr val="tx2"/>
                </a:solidFill>
                <a:latin typeface="Calibri" panose="020F0502020204030204" pitchFamily="34" charset="0"/>
                <a:cs typeface="Calibri" panose="020F0502020204030204" pitchFamily="34" charset="0"/>
              </a:rPr>
              <a:t>Provide</a:t>
            </a:r>
            <a:br>
              <a:rPr lang="en-US" sz="3600" strike="noStrike" spc="-1" dirty="0">
                <a:solidFill>
                  <a:schemeClr val="bg1"/>
                </a:solidFill>
                <a:latin typeface="Calibri Light" panose="020F0302020204030204" pitchFamily="34" charset="0"/>
                <a:cs typeface="Calibri Light" panose="020F0302020204030204" pitchFamily="34" charset="0"/>
              </a:rPr>
            </a:br>
            <a:r>
              <a:rPr lang="en-US" sz="2200" strike="noStrike" spc="-1" dirty="0">
                <a:solidFill>
                  <a:schemeClr val="tx1">
                    <a:lumMod val="75000"/>
                  </a:schemeClr>
                </a:solidFill>
                <a:latin typeface="Calibri Light" panose="020F0302020204030204" pitchFamily="34" charset="0"/>
                <a:cs typeface="Calibri Light" panose="020F0302020204030204" pitchFamily="34" charset="0"/>
              </a:rPr>
              <a:t>t</a:t>
            </a:r>
            <a:r>
              <a:rPr lang="en-US" sz="2200" spc="-1" dirty="0">
                <a:solidFill>
                  <a:schemeClr val="tx1">
                    <a:lumMod val="75000"/>
                  </a:schemeClr>
                </a:solidFill>
                <a:latin typeface="Calibri Light" panose="020F0302020204030204" pitchFamily="34" charset="0"/>
                <a:cs typeface="Calibri Light" panose="020F0302020204030204" pitchFamily="34" charset="0"/>
              </a:rPr>
              <a:t>he basis for monitoring and evaluating loss reduction </a:t>
            </a:r>
            <a:r>
              <a:rPr lang="en-US" sz="2200" spc="-1" dirty="0" err="1">
                <a:solidFill>
                  <a:schemeClr val="tx1">
                    <a:lumMod val="75000"/>
                  </a:schemeClr>
                </a:solidFill>
                <a:latin typeface="Calibri Light" panose="020F0302020204030204" pitchFamily="34" charset="0"/>
                <a:cs typeface="Calibri Light" panose="020F0302020204030204" pitchFamily="34" charset="0"/>
              </a:rPr>
              <a:t>programmes</a:t>
            </a:r>
            <a:endParaRPr lang="en-US" sz="2200" strike="noStrike" spc="-1" dirty="0">
              <a:solidFill>
                <a:schemeClr val="tx1">
                  <a:lumMod val="75000"/>
                </a:schemeClr>
              </a:solidFill>
              <a:latin typeface="Calibri Light" panose="020F0302020204030204" pitchFamily="34" charset="0"/>
              <a:cs typeface="Calibri Light" panose="020F0302020204030204" pitchFamily="34" charset="0"/>
            </a:endParaRPr>
          </a:p>
        </p:txBody>
      </p:sp>
      <p:cxnSp>
        <p:nvCxnSpPr>
          <p:cNvPr id="11" name="Straight Connector 10">
            <a:extLst>
              <a:ext uri="{FF2B5EF4-FFF2-40B4-BE49-F238E27FC236}">
                <a16:creationId xmlns:a16="http://schemas.microsoft.com/office/drawing/2014/main" id="{0359FC53-98E1-214C-B34C-029E0630E65E}"/>
              </a:ext>
            </a:extLst>
          </p:cNvPr>
          <p:cNvCxnSpPr>
            <a:cxnSpLocks/>
          </p:cNvCxnSpPr>
          <p:nvPr/>
        </p:nvCxnSpPr>
        <p:spPr>
          <a:xfrm flipV="1">
            <a:off x="2603409" y="3361783"/>
            <a:ext cx="0" cy="216000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6545882-1E19-D642-96C5-9658AC4D01C1}"/>
              </a:ext>
            </a:extLst>
          </p:cNvPr>
          <p:cNvCxnSpPr>
            <a:cxnSpLocks/>
          </p:cNvCxnSpPr>
          <p:nvPr/>
        </p:nvCxnSpPr>
        <p:spPr>
          <a:xfrm flipV="1">
            <a:off x="4981383" y="3361783"/>
            <a:ext cx="0" cy="216000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3537FA3-DF6B-0142-8867-856ACCB3E74E}"/>
              </a:ext>
            </a:extLst>
          </p:cNvPr>
          <p:cNvCxnSpPr>
            <a:cxnSpLocks/>
          </p:cNvCxnSpPr>
          <p:nvPr/>
        </p:nvCxnSpPr>
        <p:spPr>
          <a:xfrm flipV="1">
            <a:off x="7455528" y="3361783"/>
            <a:ext cx="0" cy="216000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8099CE4-D7AA-4047-9B38-BF5FD25A4E32}"/>
              </a:ext>
            </a:extLst>
          </p:cNvPr>
          <p:cNvCxnSpPr>
            <a:cxnSpLocks/>
          </p:cNvCxnSpPr>
          <p:nvPr/>
        </p:nvCxnSpPr>
        <p:spPr>
          <a:xfrm flipV="1">
            <a:off x="9856666" y="3361783"/>
            <a:ext cx="0" cy="216000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18D7D1B-D0E7-7A46-834C-E31A192B52AB}"/>
              </a:ext>
            </a:extLst>
          </p:cNvPr>
          <p:cNvCxnSpPr>
            <a:cxnSpLocks/>
          </p:cNvCxnSpPr>
          <p:nvPr/>
        </p:nvCxnSpPr>
        <p:spPr>
          <a:xfrm flipV="1">
            <a:off x="199253" y="3361783"/>
            <a:ext cx="0" cy="216000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7" name="Picture 8">
            <a:extLst>
              <a:ext uri="{FF2B5EF4-FFF2-40B4-BE49-F238E27FC236}">
                <a16:creationId xmlns:a16="http://schemas.microsoft.com/office/drawing/2014/main" id="{4D950DA2-2498-3F40-8988-F0A0753544C7}"/>
              </a:ext>
            </a:extLst>
          </p:cNvPr>
          <p:cNvPicPr/>
          <p:nvPr/>
        </p:nvPicPr>
        <p:blipFill>
          <a:blip r:embed="rId4" cstate="screen">
            <a:extLst>
              <a:ext uri="{28A0092B-C50C-407E-A947-70E740481C1C}">
                <a14:useLocalDpi xmlns:a14="http://schemas.microsoft.com/office/drawing/2010/main"/>
              </a:ext>
            </a:extLst>
          </a:blip>
          <a:stretch/>
        </p:blipFill>
        <p:spPr>
          <a:xfrm>
            <a:off x="11375640" y="72360"/>
            <a:ext cx="752040" cy="752040"/>
          </a:xfrm>
          <a:prstGeom prst="rect">
            <a:avLst/>
          </a:prstGeom>
          <a:ln>
            <a:noFill/>
          </a:ln>
        </p:spPr>
      </p:pic>
    </p:spTree>
    <p:extLst>
      <p:ext uri="{BB962C8B-B14F-4D97-AF65-F5344CB8AC3E}">
        <p14:creationId xmlns:p14="http://schemas.microsoft.com/office/powerpoint/2010/main" val="18989081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03E6FF9-0828-C74E-A608-8D727FDE10B1}"/>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081F1E7C-3602-3B4B-AD90-FFFBD3BA5930}"/>
              </a:ext>
            </a:extLst>
          </p:cNvPr>
          <p:cNvSpPr/>
          <p:nvPr/>
        </p:nvSpPr>
        <p:spPr>
          <a:xfrm>
            <a:off x="0" y="4180114"/>
            <a:ext cx="2638800" cy="964286"/>
          </a:xfrm>
          <a:prstGeom prst="rect">
            <a:avLst/>
          </a:prstGeom>
          <a:gradFill>
            <a:gsLst>
              <a:gs pos="0">
                <a:srgbClr val="2E4F70">
                  <a:alpha val="0"/>
                </a:srgbClr>
              </a:gs>
              <a:gs pos="100000">
                <a:srgbClr val="2E4F70">
                  <a:alpha val="36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2400" dirty="0">
                <a:latin typeface="Calibri" panose="020F0502020204030204" pitchFamily="34" charset="0"/>
                <a:cs typeface="Calibri" panose="020F0502020204030204" pitchFamily="34" charset="0"/>
              </a:rPr>
              <a:t>Subnational production data</a:t>
            </a:r>
          </a:p>
        </p:txBody>
      </p:sp>
      <p:sp>
        <p:nvSpPr>
          <p:cNvPr id="18" name="Rectangle 17">
            <a:extLst>
              <a:ext uri="{FF2B5EF4-FFF2-40B4-BE49-F238E27FC236}">
                <a16:creationId xmlns:a16="http://schemas.microsoft.com/office/drawing/2014/main" id="{4B1F3F69-EE15-8B44-8C4D-9469473AB677}"/>
              </a:ext>
            </a:extLst>
          </p:cNvPr>
          <p:cNvSpPr/>
          <p:nvPr/>
        </p:nvSpPr>
        <p:spPr>
          <a:xfrm>
            <a:off x="5331303" y="4180114"/>
            <a:ext cx="2572540" cy="964286"/>
          </a:xfrm>
          <a:prstGeom prst="rect">
            <a:avLst/>
          </a:prstGeom>
          <a:gradFill>
            <a:gsLst>
              <a:gs pos="0">
                <a:srgbClr val="2E4F70">
                  <a:alpha val="0"/>
                </a:srgbClr>
              </a:gs>
              <a:gs pos="100000">
                <a:srgbClr val="2E4F70">
                  <a:alpha val="35686"/>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2400" dirty="0">
                <a:solidFill>
                  <a:schemeClr val="bg1"/>
                </a:solidFill>
                <a:latin typeface="Calibri" panose="020F0502020204030204" pitchFamily="34" charset="0"/>
                <a:cs typeface="Calibri" panose="020F0502020204030204" pitchFamily="34" charset="0"/>
              </a:rPr>
              <a:t>Weather conditions</a:t>
            </a:r>
          </a:p>
        </p:txBody>
      </p:sp>
      <p:sp>
        <p:nvSpPr>
          <p:cNvPr id="19" name="Rectangle 18">
            <a:extLst>
              <a:ext uri="{FF2B5EF4-FFF2-40B4-BE49-F238E27FC236}">
                <a16:creationId xmlns:a16="http://schemas.microsoft.com/office/drawing/2014/main" id="{A129CCAC-060C-7B46-B13D-DD82E50C77E1}"/>
              </a:ext>
            </a:extLst>
          </p:cNvPr>
          <p:cNvSpPr/>
          <p:nvPr/>
        </p:nvSpPr>
        <p:spPr>
          <a:xfrm>
            <a:off x="2662518" y="4166747"/>
            <a:ext cx="2668785" cy="977775"/>
          </a:xfrm>
          <a:prstGeom prst="rect">
            <a:avLst/>
          </a:prstGeom>
          <a:gradFill>
            <a:gsLst>
              <a:gs pos="0">
                <a:srgbClr val="2E4F70">
                  <a:alpha val="0"/>
                </a:srgbClr>
              </a:gs>
              <a:gs pos="100000">
                <a:srgbClr val="2E4F70">
                  <a:alpha val="3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2400" dirty="0">
                <a:solidFill>
                  <a:schemeClr val="bg1"/>
                </a:solidFill>
                <a:latin typeface="Calibri" panose="020F0502020204030204" pitchFamily="34" charset="0"/>
                <a:cs typeface="Calibri" panose="020F0502020204030204" pitchFamily="34" charset="0"/>
              </a:rPr>
              <a:t>Prevalent </a:t>
            </a:r>
            <a:br>
              <a:rPr lang="en-US" sz="2400" dirty="0">
                <a:solidFill>
                  <a:schemeClr val="bg1"/>
                </a:solidFill>
                <a:latin typeface="Calibri" panose="020F0502020204030204" pitchFamily="34" charset="0"/>
                <a:cs typeface="Calibri" panose="020F0502020204030204" pitchFamily="34" charset="0"/>
              </a:rPr>
            </a:br>
            <a:r>
              <a:rPr lang="en-US" sz="2400" dirty="0">
                <a:solidFill>
                  <a:schemeClr val="bg1"/>
                </a:solidFill>
                <a:latin typeface="Calibri" panose="020F0502020204030204" pitchFamily="34" charset="0"/>
                <a:cs typeface="Calibri" panose="020F0502020204030204" pitchFamily="34" charset="0"/>
              </a:rPr>
              <a:t>pests</a:t>
            </a:r>
          </a:p>
        </p:txBody>
      </p:sp>
      <p:sp>
        <p:nvSpPr>
          <p:cNvPr id="20" name="Rectangle 19">
            <a:extLst>
              <a:ext uri="{FF2B5EF4-FFF2-40B4-BE49-F238E27FC236}">
                <a16:creationId xmlns:a16="http://schemas.microsoft.com/office/drawing/2014/main" id="{34ADF258-939E-1746-BBB7-98ACFED36BA3}"/>
              </a:ext>
            </a:extLst>
          </p:cNvPr>
          <p:cNvSpPr/>
          <p:nvPr/>
        </p:nvSpPr>
        <p:spPr>
          <a:xfrm>
            <a:off x="2666933" y="5969964"/>
            <a:ext cx="2664370" cy="882746"/>
          </a:xfrm>
          <a:prstGeom prst="rect">
            <a:avLst/>
          </a:prstGeom>
          <a:gradFill>
            <a:gsLst>
              <a:gs pos="0">
                <a:srgbClr val="2E4F70">
                  <a:alpha val="0"/>
                </a:srgbClr>
              </a:gs>
              <a:gs pos="100000">
                <a:srgbClr val="2E4F70">
                  <a:alpha val="3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2400" dirty="0">
                <a:solidFill>
                  <a:schemeClr val="bg1"/>
                </a:solidFill>
                <a:latin typeface="Calibri" panose="020F0502020204030204" pitchFamily="34" charset="0"/>
                <a:cs typeface="Calibri" panose="020F0502020204030204" pitchFamily="34" charset="0"/>
              </a:rPr>
              <a:t>Percentage marketed</a:t>
            </a:r>
          </a:p>
        </p:txBody>
      </p:sp>
      <p:sp>
        <p:nvSpPr>
          <p:cNvPr id="21" name="Rectangle 20">
            <a:extLst>
              <a:ext uri="{FF2B5EF4-FFF2-40B4-BE49-F238E27FC236}">
                <a16:creationId xmlns:a16="http://schemas.microsoft.com/office/drawing/2014/main" id="{3E3F78DF-8844-5546-B7E3-8276CBA5A404}"/>
              </a:ext>
            </a:extLst>
          </p:cNvPr>
          <p:cNvSpPr/>
          <p:nvPr/>
        </p:nvSpPr>
        <p:spPr>
          <a:xfrm>
            <a:off x="5331303" y="5971764"/>
            <a:ext cx="2668785" cy="886236"/>
          </a:xfrm>
          <a:prstGeom prst="rect">
            <a:avLst/>
          </a:prstGeom>
          <a:gradFill>
            <a:gsLst>
              <a:gs pos="0">
                <a:srgbClr val="2E4F70">
                  <a:alpha val="0"/>
                </a:srgbClr>
              </a:gs>
              <a:gs pos="99000">
                <a:srgbClr val="2E4F70">
                  <a:alpha val="35686"/>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pPr>
            <a:r>
              <a:rPr lang="en-US" sz="2400" dirty="0">
                <a:solidFill>
                  <a:schemeClr val="bg1"/>
                </a:solidFill>
                <a:latin typeface="Calibri" panose="020F0502020204030204" pitchFamily="34" charset="0"/>
                <a:cs typeface="Calibri" panose="020F0502020204030204" pitchFamily="34" charset="0"/>
              </a:rPr>
              <a:t>Common PHL loss reduction practices</a:t>
            </a:r>
          </a:p>
        </p:txBody>
      </p:sp>
      <p:sp>
        <p:nvSpPr>
          <p:cNvPr id="22" name="TextBox 21">
            <a:extLst>
              <a:ext uri="{FF2B5EF4-FFF2-40B4-BE49-F238E27FC236}">
                <a16:creationId xmlns:a16="http://schemas.microsoft.com/office/drawing/2014/main" id="{84A709A5-37D8-6249-8888-02E1F0C117C6}"/>
              </a:ext>
            </a:extLst>
          </p:cNvPr>
          <p:cNvSpPr txBox="1"/>
          <p:nvPr/>
        </p:nvSpPr>
        <p:spPr>
          <a:xfrm>
            <a:off x="1150787" y="1164738"/>
            <a:ext cx="3279913" cy="1089529"/>
          </a:xfrm>
          <a:prstGeom prst="rect">
            <a:avLst/>
          </a:prstGeom>
          <a:noFill/>
        </p:spPr>
        <p:txBody>
          <a:bodyPr wrap="square" rtlCol="0" anchor="ctr">
            <a:spAutoFit/>
          </a:bodyPr>
          <a:lstStyle/>
          <a:p>
            <a:pPr>
              <a:lnSpc>
                <a:spcPct val="90000"/>
              </a:lnSpc>
            </a:pPr>
            <a:r>
              <a:rPr lang="en-GB" sz="3600" dirty="0">
                <a:solidFill>
                  <a:schemeClr val="bg1"/>
                </a:solidFill>
                <a:latin typeface="Calibri" panose="020F0502020204030204" pitchFamily="34" charset="0"/>
                <a:cs typeface="Calibri" panose="020F0502020204030204" pitchFamily="34" charset="0"/>
              </a:rPr>
              <a:t>How APHLIS works → </a:t>
            </a:r>
          </a:p>
        </p:txBody>
      </p:sp>
      <p:sp>
        <p:nvSpPr>
          <p:cNvPr id="23" name="TextBox 22">
            <a:extLst>
              <a:ext uri="{FF2B5EF4-FFF2-40B4-BE49-F238E27FC236}">
                <a16:creationId xmlns:a16="http://schemas.microsoft.com/office/drawing/2014/main" id="{C19AF61A-2E70-6B4F-9629-53836531A69F}"/>
              </a:ext>
            </a:extLst>
          </p:cNvPr>
          <p:cNvSpPr txBox="1"/>
          <p:nvPr/>
        </p:nvSpPr>
        <p:spPr>
          <a:xfrm>
            <a:off x="4966253" y="904765"/>
            <a:ext cx="6897754" cy="2071977"/>
          </a:xfrm>
          <a:prstGeom prst="rect">
            <a:avLst/>
          </a:prstGeom>
          <a:gradFill>
            <a:gsLst>
              <a:gs pos="0">
                <a:schemeClr val="tx1">
                  <a:lumMod val="50000"/>
                  <a:alpha val="0"/>
                </a:schemeClr>
              </a:gs>
              <a:gs pos="99000">
                <a:schemeClr val="tx1">
                  <a:alpha val="30000"/>
                </a:schemeClr>
              </a:gs>
            </a:gsLst>
            <a:lin ang="16200000" scaled="1"/>
          </a:gradFill>
        </p:spPr>
        <p:txBody>
          <a:bodyPr wrap="square" rtlCol="0" anchor="ctr">
            <a:spAutoFit/>
          </a:bodyPr>
          <a:lstStyle/>
          <a:p>
            <a:pPr algn="ctr">
              <a:lnSpc>
                <a:spcPct val="80000"/>
              </a:lnSpc>
            </a:pPr>
            <a:r>
              <a:rPr lang="en-GB" sz="3200" dirty="0">
                <a:solidFill>
                  <a:schemeClr val="bg1"/>
                </a:solidFill>
                <a:latin typeface="Calibri" panose="020F0502020204030204" pitchFamily="34" charset="0"/>
                <a:cs typeface="Calibri" panose="020F0502020204030204" pitchFamily="34" charset="0"/>
              </a:rPr>
              <a:t>APHLIS extracts PHL data from scientific literature to produce loss estimates at each stage of the postharvest value chain</a:t>
            </a:r>
          </a:p>
          <a:p>
            <a:pPr algn="ctr">
              <a:lnSpc>
                <a:spcPct val="80000"/>
              </a:lnSpc>
            </a:pPr>
            <a:r>
              <a:rPr lang="en-GB" sz="3200" dirty="0">
                <a:solidFill>
                  <a:schemeClr val="bg1"/>
                </a:solidFill>
                <a:latin typeface="Calibri" panose="020F0502020204030204" pitchFamily="34" charset="0"/>
                <a:cs typeface="Calibri" panose="020F0502020204030204" pitchFamily="34" charset="0"/>
              </a:rPr>
              <a:t>↓</a:t>
            </a:r>
          </a:p>
        </p:txBody>
      </p:sp>
      <p:sp>
        <p:nvSpPr>
          <p:cNvPr id="24" name="TextBox 23">
            <a:extLst>
              <a:ext uri="{FF2B5EF4-FFF2-40B4-BE49-F238E27FC236}">
                <a16:creationId xmlns:a16="http://schemas.microsoft.com/office/drawing/2014/main" id="{8BC27DBE-0446-E14F-B13F-76B8F1D5B90F}"/>
              </a:ext>
            </a:extLst>
          </p:cNvPr>
          <p:cNvSpPr txBox="1"/>
          <p:nvPr/>
        </p:nvSpPr>
        <p:spPr>
          <a:xfrm>
            <a:off x="7716033" y="3768638"/>
            <a:ext cx="4071774" cy="2751522"/>
          </a:xfrm>
          <a:prstGeom prst="rect">
            <a:avLst/>
          </a:prstGeom>
          <a:noFill/>
        </p:spPr>
        <p:txBody>
          <a:bodyPr wrap="square" rtlCol="0" anchor="ctr">
            <a:spAutoFit/>
          </a:bodyPr>
          <a:lstStyle/>
          <a:p>
            <a:pPr algn="r">
              <a:lnSpc>
                <a:spcPct val="90000"/>
              </a:lnSpc>
            </a:pPr>
            <a:r>
              <a:rPr lang="en-GB" sz="3200" dirty="0">
                <a:solidFill>
                  <a:schemeClr val="bg1"/>
                </a:solidFill>
                <a:latin typeface="Calibri" panose="020F0502020204030204" pitchFamily="34" charset="0"/>
                <a:cs typeface="Calibri" panose="020F0502020204030204" pitchFamily="34" charset="0"/>
              </a:rPr>
              <a:t>← To refine the loss estimates, national experts and statistics officers provide context-specific information on:</a:t>
            </a:r>
          </a:p>
        </p:txBody>
      </p:sp>
      <p:pic>
        <p:nvPicPr>
          <p:cNvPr id="25" name="Picture 8">
            <a:extLst>
              <a:ext uri="{FF2B5EF4-FFF2-40B4-BE49-F238E27FC236}">
                <a16:creationId xmlns:a16="http://schemas.microsoft.com/office/drawing/2014/main" id="{11292AD2-6AEB-E748-8535-AD6FBC7E2907}"/>
              </a:ext>
            </a:extLst>
          </p:cNvPr>
          <p:cNvPicPr/>
          <p:nvPr/>
        </p:nvPicPr>
        <p:blipFill>
          <a:blip r:embed="rId4" cstate="screen">
            <a:extLst>
              <a:ext uri="{28A0092B-C50C-407E-A947-70E740481C1C}">
                <a14:useLocalDpi xmlns:a14="http://schemas.microsoft.com/office/drawing/2010/main"/>
              </a:ext>
            </a:extLst>
          </a:blip>
          <a:stretch/>
        </p:blipFill>
        <p:spPr>
          <a:xfrm>
            <a:off x="341264" y="1293727"/>
            <a:ext cx="752040" cy="752040"/>
          </a:xfrm>
          <a:prstGeom prst="rect">
            <a:avLst/>
          </a:prstGeom>
          <a:ln>
            <a:noFill/>
          </a:ln>
        </p:spPr>
      </p:pic>
      <p:sp>
        <p:nvSpPr>
          <p:cNvPr id="26" name="Footer Placeholder 1">
            <a:extLst>
              <a:ext uri="{FF2B5EF4-FFF2-40B4-BE49-F238E27FC236}">
                <a16:creationId xmlns:a16="http://schemas.microsoft.com/office/drawing/2014/main" id="{E2988A9D-A41B-ED4E-9F24-4B9378D940E3}"/>
              </a:ext>
            </a:extLst>
          </p:cNvPr>
          <p:cNvSpPr txBox="1">
            <a:spLocks/>
          </p:cNvSpPr>
          <p:nvPr/>
        </p:nvSpPr>
        <p:spPr>
          <a:xfrm>
            <a:off x="341264" y="2899012"/>
            <a:ext cx="4114440" cy="364680"/>
          </a:xfrm>
          <a:prstGeom prst="rect">
            <a:avLst/>
          </a:prstGeom>
        </p:spPr>
        <p:txBody>
          <a:bodyPr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spc="-1" dirty="0">
                <a:solidFill>
                  <a:schemeClr val="accent2"/>
                </a:solidFill>
                <a:latin typeface="Calibri"/>
              </a:rPr>
              <a:t>www.aphlis.net</a:t>
            </a:r>
            <a:endParaRPr lang="en-GB" sz="1400" spc="-1" dirty="0">
              <a:solidFill>
                <a:schemeClr val="accent2"/>
              </a:solidFill>
              <a:latin typeface="Times New Roman"/>
            </a:endParaRPr>
          </a:p>
        </p:txBody>
      </p:sp>
      <p:sp>
        <p:nvSpPr>
          <p:cNvPr id="27" name="Rectangle 26">
            <a:extLst>
              <a:ext uri="{FF2B5EF4-FFF2-40B4-BE49-F238E27FC236}">
                <a16:creationId xmlns:a16="http://schemas.microsoft.com/office/drawing/2014/main" id="{D2A14BF1-454B-964D-8D60-2C11CF050D2A}"/>
              </a:ext>
            </a:extLst>
          </p:cNvPr>
          <p:cNvSpPr/>
          <p:nvPr/>
        </p:nvSpPr>
        <p:spPr>
          <a:xfrm>
            <a:off x="-5321" y="5908589"/>
            <a:ext cx="2667839" cy="954307"/>
          </a:xfrm>
          <a:prstGeom prst="rect">
            <a:avLst/>
          </a:prstGeom>
          <a:gradFill>
            <a:gsLst>
              <a:gs pos="0">
                <a:schemeClr val="tx1">
                  <a:lumMod val="50000"/>
                  <a:alpha val="0"/>
                </a:schemeClr>
              </a:gs>
              <a:gs pos="100000">
                <a:schemeClr val="tx1">
                  <a:lumMod val="50000"/>
                  <a:alpha val="3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2400" dirty="0">
                <a:solidFill>
                  <a:schemeClr val="bg1"/>
                </a:solidFill>
                <a:latin typeface="Calibri" panose="020F0502020204030204" pitchFamily="34" charset="0"/>
                <a:cs typeface="Calibri" panose="020F0502020204030204" pitchFamily="34" charset="0"/>
              </a:rPr>
              <a:t>Storage </a:t>
            </a:r>
            <a:br>
              <a:rPr lang="en-US" sz="2400" dirty="0">
                <a:solidFill>
                  <a:schemeClr val="bg1"/>
                </a:solidFill>
                <a:latin typeface="Calibri" panose="020F0502020204030204" pitchFamily="34" charset="0"/>
                <a:cs typeface="Calibri" panose="020F0502020204030204" pitchFamily="34" charset="0"/>
              </a:rPr>
            </a:br>
            <a:r>
              <a:rPr lang="en-US" sz="2400" dirty="0">
                <a:solidFill>
                  <a:schemeClr val="bg1"/>
                </a:solidFill>
                <a:latin typeface="Calibri" panose="020F0502020204030204" pitchFamily="34" charset="0"/>
                <a:cs typeface="Calibri" panose="020F0502020204030204" pitchFamily="34" charset="0"/>
              </a:rPr>
              <a:t>duration</a:t>
            </a:r>
          </a:p>
        </p:txBody>
      </p:sp>
    </p:spTree>
    <p:extLst>
      <p:ext uri="{BB962C8B-B14F-4D97-AF65-F5344CB8AC3E}">
        <p14:creationId xmlns:p14="http://schemas.microsoft.com/office/powerpoint/2010/main" val="2353717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83DD5D4-4AB9-4C41-8097-A4CC046B99E2}"/>
              </a:ext>
            </a:extLst>
          </p:cNvPr>
          <p:cNvSpPr>
            <a:spLocks noGrp="1"/>
          </p:cNvSpPr>
          <p:nvPr>
            <p:ph type="ftr"/>
          </p:nvPr>
        </p:nvSpPr>
        <p:spPr>
          <a:xfrm>
            <a:off x="4038480" y="6356520"/>
            <a:ext cx="4114440" cy="364680"/>
          </a:xfrm>
          <a:prstGeom prst="rect">
            <a:avLst/>
          </a:prstGeom>
        </p:spPr>
        <p:txBody>
          <a:bodyPr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pPr>
            <a:r>
              <a:rPr lang="en-GB" sz="1400" spc="-1">
                <a:solidFill>
                  <a:srgbClr val="E58856"/>
                </a:solidFill>
                <a:latin typeface="Calibri"/>
              </a:rPr>
              <a:t>www.aphlis.net</a:t>
            </a:r>
            <a:endParaRPr lang="en-GB" sz="1400" b="0" strike="noStrike" spc="-1">
              <a:latin typeface="Times New Roman"/>
            </a:endParaRPr>
          </a:p>
        </p:txBody>
      </p:sp>
      <p:pic>
        <p:nvPicPr>
          <p:cNvPr id="3" name="Picture 2">
            <a:extLst>
              <a:ext uri="{FF2B5EF4-FFF2-40B4-BE49-F238E27FC236}">
                <a16:creationId xmlns:a16="http://schemas.microsoft.com/office/drawing/2014/main" id="{DB8BEF3B-F21B-CE42-B059-16813B2061A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208816" cy="6858000"/>
          </a:xfrm>
          <a:prstGeom prst="rect">
            <a:avLst/>
          </a:prstGeom>
        </p:spPr>
      </p:pic>
      <p:sp>
        <p:nvSpPr>
          <p:cNvPr id="5" name="Footer Placeholder 1">
            <a:extLst>
              <a:ext uri="{FF2B5EF4-FFF2-40B4-BE49-F238E27FC236}">
                <a16:creationId xmlns:a16="http://schemas.microsoft.com/office/drawing/2014/main" id="{16C99827-4F4A-EA49-904C-EB67861DFAD5}"/>
              </a:ext>
            </a:extLst>
          </p:cNvPr>
          <p:cNvSpPr txBox="1">
            <a:spLocks/>
          </p:cNvSpPr>
          <p:nvPr/>
        </p:nvSpPr>
        <p:spPr>
          <a:xfrm>
            <a:off x="4190880" y="6422655"/>
            <a:ext cx="4114440" cy="364680"/>
          </a:xfrm>
          <a:prstGeom prst="rect">
            <a:avLst/>
          </a:prstGeom>
        </p:spPr>
        <p:txBody>
          <a:bodyPr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spc="-1">
                <a:solidFill>
                  <a:srgbClr val="E58856"/>
                </a:solidFill>
                <a:latin typeface="Calibri"/>
              </a:rPr>
              <a:t>www.aphlis.net</a:t>
            </a:r>
            <a:endParaRPr lang="en-GB" sz="1400" spc="-1">
              <a:latin typeface="Times New Roman"/>
            </a:endParaRPr>
          </a:p>
        </p:txBody>
      </p:sp>
    </p:spTree>
    <p:extLst>
      <p:ext uri="{BB962C8B-B14F-4D97-AF65-F5344CB8AC3E}">
        <p14:creationId xmlns:p14="http://schemas.microsoft.com/office/powerpoint/2010/main" val="38845869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C4335D3-B48A-9748-AC6C-A5FCE1B2E7FB}"/>
              </a:ext>
            </a:extLst>
          </p:cNvPr>
          <p:cNvPicPr>
            <a:picLocks noChangeAspect="1"/>
          </p:cNvPicPr>
          <p:nvPr/>
        </p:nvPicPr>
        <p:blipFill rotWithShape="1">
          <a:blip r:embed="rId3" cstate="screen">
            <a:alphaModFix/>
            <a:extLst>
              <a:ext uri="{28A0092B-C50C-407E-A947-70E740481C1C}">
                <a14:useLocalDpi xmlns:a14="http://schemas.microsoft.com/office/drawing/2010/main"/>
              </a:ext>
            </a:extLst>
          </a:blip>
          <a:srcRect/>
          <a:stretch/>
        </p:blipFill>
        <p:spPr>
          <a:xfrm>
            <a:off x="0" y="0"/>
            <a:ext cx="12191760" cy="6858000"/>
          </a:xfrm>
          <a:prstGeom prst="rect">
            <a:avLst/>
          </a:prstGeom>
        </p:spPr>
      </p:pic>
      <p:sp>
        <p:nvSpPr>
          <p:cNvPr id="4" name="TextShape 2">
            <a:extLst>
              <a:ext uri="{FF2B5EF4-FFF2-40B4-BE49-F238E27FC236}">
                <a16:creationId xmlns:a16="http://schemas.microsoft.com/office/drawing/2014/main" id="{FFA5E67B-BC95-3844-8E18-221F25AE824C}"/>
              </a:ext>
            </a:extLst>
          </p:cNvPr>
          <p:cNvSpPr txBox="1"/>
          <p:nvPr/>
        </p:nvSpPr>
        <p:spPr>
          <a:xfrm>
            <a:off x="7108166" y="0"/>
            <a:ext cx="5083594" cy="6858000"/>
          </a:xfrm>
          <a:prstGeom prst="rect">
            <a:avLst/>
          </a:prstGeom>
          <a:solidFill>
            <a:schemeClr val="tx2">
              <a:alpha val="90000"/>
            </a:schemeClr>
          </a:solidFill>
          <a:ln>
            <a:noFill/>
          </a:ln>
        </p:spPr>
        <p:txBody>
          <a:bodyPr lIns="360000" tIns="720000" anchor="t" anchorCtr="0">
            <a:normAutofit/>
          </a:bodyPr>
          <a:lstStyle/>
          <a:p>
            <a:pPr>
              <a:lnSpc>
                <a:spcPct val="90000"/>
              </a:lnSpc>
              <a:spcBef>
                <a:spcPts val="1001"/>
              </a:spcBef>
              <a:buClr>
                <a:schemeClr val="accent2"/>
              </a:buClr>
            </a:pPr>
            <a:r>
              <a:rPr lang="en-US" sz="3600" spc="-1" dirty="0">
                <a:solidFill>
                  <a:schemeClr val="bg1"/>
                </a:solidFill>
                <a:latin typeface="Calibri Light"/>
              </a:rPr>
              <a:t>Nutritional impact</a:t>
            </a:r>
            <a:endParaRPr lang="en-US" sz="3600" spc="-1" dirty="0">
              <a:solidFill>
                <a:schemeClr val="bg1"/>
              </a:solidFill>
              <a:latin typeface="Calibri"/>
            </a:endParaRPr>
          </a:p>
          <a:p>
            <a:pPr>
              <a:lnSpc>
                <a:spcPct val="90000"/>
              </a:lnSpc>
              <a:spcBef>
                <a:spcPts val="1001"/>
              </a:spcBef>
              <a:buClr>
                <a:schemeClr val="accent2"/>
              </a:buClr>
            </a:pPr>
            <a:r>
              <a:rPr lang="en-US" sz="2400" spc="-1" dirty="0">
                <a:solidFill>
                  <a:schemeClr val="bg1"/>
                </a:solidFill>
                <a:latin typeface="Calibri Light" panose="020F0302020204030204" pitchFamily="34" charset="0"/>
                <a:cs typeface="Calibri Light" panose="020F0302020204030204" pitchFamily="34" charset="0"/>
              </a:rPr>
              <a:t>APHLIS uses food composition data to determine the quantities of nutrients lost annually during and after harvesting including: </a:t>
            </a:r>
          </a:p>
          <a:p>
            <a:pPr marL="180000" indent="-180000">
              <a:lnSpc>
                <a:spcPct val="90000"/>
              </a:lnSpc>
              <a:spcBef>
                <a:spcPts val="1001"/>
              </a:spcBef>
              <a:buClr>
                <a:schemeClr val="accent2"/>
              </a:buClr>
              <a:buFont typeface="Arial" panose="020B0604020202020204" pitchFamily="34" charset="0"/>
              <a:buChar char="•"/>
            </a:pPr>
            <a:r>
              <a:rPr lang="en-US" sz="2400" spc="-1" dirty="0">
                <a:solidFill>
                  <a:schemeClr val="bg1"/>
                </a:solidFill>
                <a:latin typeface="Calibri Light" panose="020F0302020204030204" pitchFamily="34" charset="0"/>
                <a:cs typeface="Calibri Light" panose="020F0302020204030204" pitchFamily="34" charset="0"/>
              </a:rPr>
              <a:t>macronutrients (carbohydrates, proteins, fats)</a:t>
            </a:r>
          </a:p>
          <a:p>
            <a:pPr marL="180000" indent="-180000">
              <a:lnSpc>
                <a:spcPct val="90000"/>
              </a:lnSpc>
              <a:spcBef>
                <a:spcPts val="1001"/>
              </a:spcBef>
              <a:buClr>
                <a:schemeClr val="accent2"/>
              </a:buClr>
              <a:buFont typeface="Arial" panose="020B0604020202020204" pitchFamily="34" charset="0"/>
              <a:buChar char="•"/>
            </a:pPr>
            <a:r>
              <a:rPr lang="en-US" sz="2400" spc="-1" dirty="0">
                <a:solidFill>
                  <a:schemeClr val="bg1"/>
                </a:solidFill>
                <a:latin typeface="Calibri Light" panose="020F0302020204030204" pitchFamily="34" charset="0"/>
                <a:cs typeface="Calibri Light" panose="020F0302020204030204" pitchFamily="34" charset="0"/>
              </a:rPr>
              <a:t>micronutrients (including iron, zinc, calcium, vitamins A and C)</a:t>
            </a:r>
          </a:p>
          <a:p>
            <a:pPr marL="180000" indent="-180000">
              <a:lnSpc>
                <a:spcPct val="90000"/>
              </a:lnSpc>
              <a:spcBef>
                <a:spcPts val="1001"/>
              </a:spcBef>
              <a:buClr>
                <a:schemeClr val="accent2"/>
              </a:buClr>
              <a:buFont typeface="Arial" panose="020B0604020202020204" pitchFamily="34" charset="0"/>
              <a:buChar char="•"/>
            </a:pPr>
            <a:r>
              <a:rPr lang="en-US" sz="2400" spc="-1" dirty="0">
                <a:solidFill>
                  <a:schemeClr val="bg1"/>
                </a:solidFill>
                <a:latin typeface="Calibri Light" panose="020F0302020204030204" pitchFamily="34" charset="0"/>
                <a:cs typeface="Calibri Light" panose="020F0302020204030204" pitchFamily="34" charset="0"/>
              </a:rPr>
              <a:t>dietary energy (kcals) of the lost food</a:t>
            </a:r>
          </a:p>
        </p:txBody>
      </p:sp>
      <p:sp>
        <p:nvSpPr>
          <p:cNvPr id="6" name="Footer Placeholder 1">
            <a:extLst>
              <a:ext uri="{FF2B5EF4-FFF2-40B4-BE49-F238E27FC236}">
                <a16:creationId xmlns:a16="http://schemas.microsoft.com/office/drawing/2014/main" id="{3CE103C2-0621-E54F-A481-9A87DA6284C3}"/>
              </a:ext>
            </a:extLst>
          </p:cNvPr>
          <p:cNvSpPr txBox="1">
            <a:spLocks/>
          </p:cNvSpPr>
          <p:nvPr/>
        </p:nvSpPr>
        <p:spPr>
          <a:xfrm>
            <a:off x="7531655" y="6312310"/>
            <a:ext cx="4114440" cy="364680"/>
          </a:xfrm>
          <a:prstGeom prst="rect">
            <a:avLst/>
          </a:prstGeom>
        </p:spPr>
        <p:txBody>
          <a:bodyPr lIns="0" tIns="0" rIns="0" bIns="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spc="-1" dirty="0">
                <a:solidFill>
                  <a:schemeClr val="accent2"/>
                </a:solidFill>
                <a:latin typeface="Calibri"/>
              </a:rPr>
              <a:t>www.aphlis.net</a:t>
            </a:r>
            <a:endParaRPr lang="en-GB" sz="1400" spc="-1" dirty="0">
              <a:solidFill>
                <a:schemeClr val="accent2"/>
              </a:solidFill>
              <a:latin typeface="Times New Roman"/>
            </a:endParaRPr>
          </a:p>
        </p:txBody>
      </p:sp>
    </p:spTree>
    <p:extLst>
      <p:ext uri="{BB962C8B-B14F-4D97-AF65-F5344CB8AC3E}">
        <p14:creationId xmlns:p14="http://schemas.microsoft.com/office/powerpoint/2010/main" val="1896637979"/>
      </p:ext>
    </p:extLst>
  </p:cSld>
  <p:clrMapOvr>
    <a:masterClrMapping/>
  </p:clrMapOvr>
</p:sld>
</file>

<file path=ppt/theme/theme1.xml><?xml version="1.0" encoding="utf-8"?>
<a:theme xmlns:a="http://schemas.openxmlformats.org/drawingml/2006/main" name="1_Office Theme">
  <a:themeElements>
    <a:clrScheme name="APHLIS theme">
      <a:dk1>
        <a:srgbClr val="333333"/>
      </a:dk1>
      <a:lt1>
        <a:srgbClr val="FFFFFF"/>
      </a:lt1>
      <a:dk2>
        <a:srgbClr val="2F4F70"/>
      </a:dk2>
      <a:lt2>
        <a:srgbClr val="EEEEEE"/>
      </a:lt2>
      <a:accent1>
        <a:srgbClr val="5199BA"/>
      </a:accent1>
      <a:accent2>
        <a:srgbClr val="E58856"/>
      </a:accent2>
      <a:accent3>
        <a:srgbClr val="3A7961"/>
      </a:accent3>
      <a:accent4>
        <a:srgbClr val="E3DC7C"/>
      </a:accent4>
      <a:accent5>
        <a:srgbClr val="94CCE7"/>
      </a:accent5>
      <a:accent6>
        <a:srgbClr val="70AD47"/>
      </a:accent6>
      <a:hlink>
        <a:srgbClr val="E58856"/>
      </a:hlink>
      <a:folHlink>
        <a:srgbClr val="BD7047"/>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APHLIS">
      <a:dk1>
        <a:srgbClr val="333333"/>
      </a:dk1>
      <a:lt1>
        <a:srgbClr val="FFFFFF"/>
      </a:lt1>
      <a:dk2>
        <a:srgbClr val="2F4F70"/>
      </a:dk2>
      <a:lt2>
        <a:srgbClr val="EEEEEE"/>
      </a:lt2>
      <a:accent1>
        <a:srgbClr val="5199BA"/>
      </a:accent1>
      <a:accent2>
        <a:srgbClr val="E58856"/>
      </a:accent2>
      <a:accent3>
        <a:srgbClr val="3A7961"/>
      </a:accent3>
      <a:accent4>
        <a:srgbClr val="E3DC7C"/>
      </a:accent4>
      <a:accent5>
        <a:srgbClr val="94CCE7"/>
      </a:accent5>
      <a:accent6>
        <a:srgbClr val="70AD47"/>
      </a:accent6>
      <a:hlink>
        <a:srgbClr val="E58856"/>
      </a:hlink>
      <a:folHlink>
        <a:srgbClr val="BD7047"/>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13953</TotalTime>
  <Words>3507</Words>
  <Application>Microsoft Macintosh PowerPoint</Application>
  <PresentationFormat>Widescreen</PresentationFormat>
  <Paragraphs>279</Paragraphs>
  <Slides>18</Slides>
  <Notes>17</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18</vt:i4>
      </vt:variant>
    </vt:vector>
  </HeadingPairs>
  <TitlesOfParts>
    <vt:vector size="26" baseType="lpstr">
      <vt:lpstr>Times New Roman</vt:lpstr>
      <vt:lpstr>Calibri</vt:lpstr>
      <vt:lpstr>Arial</vt:lpstr>
      <vt:lpstr>Wingdings</vt:lpstr>
      <vt:lpstr>Calibri Light</vt:lpstr>
      <vt:lpstr>Symbol</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APHLIS+</dc:title>
  <dc:creator>Bruno</dc:creator>
  <cp:lastModifiedBy>Lisette Slegers</cp:lastModifiedBy>
  <cp:revision>103</cp:revision>
  <dcterms:created xsi:type="dcterms:W3CDTF">2016-03-04T11:32:33Z</dcterms:created>
  <dcterms:modified xsi:type="dcterms:W3CDTF">2023-05-02T06:36:16Z</dcterms:modified>
</cp:coreProperties>
</file>