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1" r:id="rId2"/>
    <p:sldMasterId id="2147483674" r:id="rId3"/>
  </p:sldMasterIdLst>
  <p:notesMasterIdLst>
    <p:notesMasterId r:id="rId34"/>
  </p:notesMasterIdLst>
  <p:sldIdLst>
    <p:sldId id="288" r:id="rId4"/>
    <p:sldId id="481" r:id="rId5"/>
    <p:sldId id="259" r:id="rId6"/>
    <p:sldId id="462" r:id="rId7"/>
    <p:sldId id="485" r:id="rId8"/>
    <p:sldId id="466" r:id="rId9"/>
    <p:sldId id="264" r:id="rId10"/>
    <p:sldId id="487" r:id="rId11"/>
    <p:sldId id="297" r:id="rId12"/>
    <p:sldId id="494" r:id="rId13"/>
    <p:sldId id="512" r:id="rId14"/>
    <p:sldId id="478" r:id="rId15"/>
    <p:sldId id="450" r:id="rId16"/>
    <p:sldId id="511" r:id="rId17"/>
    <p:sldId id="456" r:id="rId18"/>
    <p:sldId id="458" r:id="rId19"/>
    <p:sldId id="455" r:id="rId20"/>
    <p:sldId id="505" r:id="rId21"/>
    <p:sldId id="460" r:id="rId22"/>
    <p:sldId id="461" r:id="rId23"/>
    <p:sldId id="280" r:id="rId24"/>
    <p:sldId id="472" r:id="rId25"/>
    <p:sldId id="503" r:id="rId26"/>
    <p:sldId id="504" r:id="rId27"/>
    <p:sldId id="496" r:id="rId28"/>
    <p:sldId id="284" r:id="rId29"/>
    <p:sldId id="285" r:id="rId30"/>
    <p:sldId id="510" r:id="rId31"/>
    <p:sldId id="471" r:id="rId32"/>
    <p:sldId id="513" r:id="rId33"/>
  </p:sldIdLst>
  <p:sldSz cx="12192000" cy="6858000"/>
  <p:notesSz cx="6858000" cy="9144000"/>
  <p:embeddedFontLst>
    <p:embeddedFont>
      <p:font typeface="Calibri" panose="020F0502020204030204" pitchFamily="34" charset="0"/>
      <p:regular r:id="rId35"/>
      <p:bold r:id="rId36"/>
      <p:italic r:id="rId37"/>
      <p:boldItalic r:id="rId38"/>
    </p:embeddedFont>
    <p:embeddedFont>
      <p:font typeface="Calibri Light" panose="020F0302020204030204" pitchFamily="34" charset="0"/>
      <p:regular r:id="rId39"/>
      <p:italic r:id="rId40"/>
    </p:embeddedFont>
    <p:embeddedFont>
      <p:font typeface="Open Sans" panose="020B0606030504020204" pitchFamily="34" charset="0"/>
      <p:regular r:id="rId41"/>
      <p:bold r:id="rId42"/>
      <p:italic r:id="rId43"/>
      <p:boldItalic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6A75FA0-00E0-825F-D568-3EEB5FB07F3F}" name="Lisette Slegers" initials="LS" userId="S::lisette.slegers@akm.services::c1e28dbc-7a49-4a12-9a5f-f75ed0221f52" providerId="AD"/>
  <p188:author id="{1B92ABBE-1456-BB0C-76B5-AFB12ADD80B3}" name="Ruth Raymond" initials="RDR" userId="Ruth Raymond" providerId="Non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E4F70"/>
    <a:srgbClr val="5199BA"/>
    <a:srgbClr val="2F4F7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978"/>
    <p:restoredTop sz="95588"/>
  </p:normalViewPr>
  <p:slideViewPr>
    <p:cSldViewPr snapToGrid="0" snapToObjects="1">
      <p:cViewPr>
        <p:scale>
          <a:sx n="62" d="100"/>
          <a:sy n="62" d="100"/>
        </p:scale>
        <p:origin x="336" y="920"/>
      </p:cViewPr>
      <p:guideLst/>
    </p:cSldViewPr>
  </p:slideViewPr>
  <p:outlineViewPr>
    <p:cViewPr>
      <p:scale>
        <a:sx n="33" d="100"/>
        <a:sy n="33" d="100"/>
      </p:scale>
      <p:origin x="0" y="0"/>
    </p:cViewPr>
  </p:outlineViewPr>
  <p:notesTextViewPr>
    <p:cViewPr>
      <p:scale>
        <a:sx n="85" d="100"/>
        <a:sy n="85" d="100"/>
      </p:scale>
      <p:origin x="0" y="0"/>
    </p:cViewPr>
  </p:notesTextViewPr>
  <p:sorterViewPr>
    <p:cViewPr>
      <p:scale>
        <a:sx n="80" d="100"/>
        <a:sy n="80" d="100"/>
      </p:scale>
      <p:origin x="0" y="0"/>
    </p:cViewPr>
  </p:sorterViewPr>
  <p:notesViewPr>
    <p:cSldViewPr snapToGrid="0" snapToObjects="1">
      <p:cViewPr>
        <p:scale>
          <a:sx n="197" d="100"/>
          <a:sy n="197" d="100"/>
        </p:scale>
        <p:origin x="1528" y="-277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5.fntdata"/><Relationship Id="rId21" Type="http://schemas.openxmlformats.org/officeDocument/2006/relationships/slide" Target="slides/slide18.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2.fntdata"/><Relationship Id="rId49" Type="http://schemas.microsoft.com/office/2018/10/relationships/authors" Target="author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10.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4.fntdata"/><Relationship Id="rId46"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1" name="PlaceHolder 1"/>
          <p:cNvSpPr>
            <a:spLocks noGrp="1" noRot="1" noChangeAspect="1"/>
          </p:cNvSpPr>
          <p:nvPr>
            <p:ph type="sldImg"/>
          </p:nvPr>
        </p:nvSpPr>
        <p:spPr>
          <a:xfrm>
            <a:off x="216000" y="812520"/>
            <a:ext cx="7127280" cy="4008960"/>
          </a:xfrm>
          <a:prstGeom prst="rect">
            <a:avLst/>
          </a:prstGeom>
        </p:spPr>
        <p:txBody>
          <a:bodyPr lIns="0" tIns="0" rIns="0" bIns="0" anchor="ctr">
            <a:noAutofit/>
          </a:bodyPr>
          <a:lstStyle/>
          <a:p>
            <a:r>
              <a:rPr lang="en-US" sz="1800" b="0" strike="noStrike" spc="-1" dirty="0">
                <a:solidFill>
                  <a:srgbClr val="333333"/>
                </a:solidFill>
                <a:latin typeface="Calibri"/>
              </a:rPr>
              <a:t>Click to move the slide</a:t>
            </a:r>
          </a:p>
        </p:txBody>
      </p:sp>
      <p:sp>
        <p:nvSpPr>
          <p:cNvPr id="122" name="PlaceHolder 2"/>
          <p:cNvSpPr>
            <a:spLocks noGrp="1"/>
          </p:cNvSpPr>
          <p:nvPr>
            <p:ph type="body"/>
          </p:nvPr>
        </p:nvSpPr>
        <p:spPr>
          <a:xfrm>
            <a:off x="756000" y="5078520"/>
            <a:ext cx="6047640" cy="4811040"/>
          </a:xfrm>
          <a:prstGeom prst="rect">
            <a:avLst/>
          </a:prstGeom>
        </p:spPr>
        <p:txBody>
          <a:bodyPr lIns="0" tIns="0" rIns="0" bIns="0">
            <a:noAutofit/>
          </a:bodyPr>
          <a:lstStyle/>
          <a:p>
            <a:r>
              <a:rPr lang="en-GB" sz="2000" b="0" strike="noStrike" spc="-1">
                <a:latin typeface="Arial"/>
              </a:rPr>
              <a:t>Click to edit the notes format</a:t>
            </a:r>
          </a:p>
        </p:txBody>
      </p:sp>
      <p:sp>
        <p:nvSpPr>
          <p:cNvPr id="123" name="PlaceHolder 3"/>
          <p:cNvSpPr>
            <a:spLocks noGrp="1"/>
          </p:cNvSpPr>
          <p:nvPr>
            <p:ph type="hdr"/>
          </p:nvPr>
        </p:nvSpPr>
        <p:spPr>
          <a:xfrm>
            <a:off x="0" y="0"/>
            <a:ext cx="3280680" cy="534240"/>
          </a:xfrm>
          <a:prstGeom prst="rect">
            <a:avLst/>
          </a:prstGeom>
        </p:spPr>
        <p:txBody>
          <a:bodyPr lIns="0" tIns="0" rIns="0" bIns="0">
            <a:noAutofit/>
          </a:bodyPr>
          <a:lstStyle/>
          <a:p>
            <a:r>
              <a:rPr lang="en-GB" sz="1400" b="0" strike="noStrike" spc="-1" dirty="0">
                <a:latin typeface="Times New Roman"/>
              </a:rPr>
              <a:t>&lt;header&gt;</a:t>
            </a:r>
          </a:p>
        </p:txBody>
      </p:sp>
      <p:sp>
        <p:nvSpPr>
          <p:cNvPr id="124" name="PlaceHolder 4"/>
          <p:cNvSpPr>
            <a:spLocks noGrp="1"/>
          </p:cNvSpPr>
          <p:nvPr>
            <p:ph type="dt"/>
          </p:nvPr>
        </p:nvSpPr>
        <p:spPr>
          <a:xfrm>
            <a:off x="4278960" y="0"/>
            <a:ext cx="3280680" cy="534240"/>
          </a:xfrm>
          <a:prstGeom prst="rect">
            <a:avLst/>
          </a:prstGeom>
        </p:spPr>
        <p:txBody>
          <a:bodyPr lIns="0" tIns="0" rIns="0" bIns="0">
            <a:noAutofit/>
          </a:bodyPr>
          <a:lstStyle/>
          <a:p>
            <a:pPr algn="r"/>
            <a:r>
              <a:rPr lang="en-GB" sz="1400" b="0" strike="noStrike" spc="-1" dirty="0">
                <a:latin typeface="Times New Roman"/>
              </a:rPr>
              <a:t>&lt;date/time&gt;</a:t>
            </a:r>
          </a:p>
        </p:txBody>
      </p:sp>
      <p:sp>
        <p:nvSpPr>
          <p:cNvPr id="125" name="PlaceHolder 5"/>
          <p:cNvSpPr>
            <a:spLocks noGrp="1"/>
          </p:cNvSpPr>
          <p:nvPr>
            <p:ph type="ftr"/>
          </p:nvPr>
        </p:nvSpPr>
        <p:spPr>
          <a:xfrm>
            <a:off x="0" y="10157400"/>
            <a:ext cx="3280680" cy="534240"/>
          </a:xfrm>
          <a:prstGeom prst="rect">
            <a:avLst/>
          </a:prstGeom>
        </p:spPr>
        <p:txBody>
          <a:bodyPr lIns="0" tIns="0" rIns="0" bIns="0" anchor="b">
            <a:noAutofit/>
          </a:bodyPr>
          <a:lstStyle/>
          <a:p>
            <a:r>
              <a:rPr lang="en-GB" sz="1400" b="0" strike="noStrike" spc="-1" dirty="0">
                <a:latin typeface="Times New Roman"/>
              </a:rPr>
              <a:t>&lt;footer&gt;</a:t>
            </a:r>
          </a:p>
        </p:txBody>
      </p:sp>
      <p:sp>
        <p:nvSpPr>
          <p:cNvPr id="126" name="PlaceHolder 6"/>
          <p:cNvSpPr>
            <a:spLocks noGrp="1"/>
          </p:cNvSpPr>
          <p:nvPr>
            <p:ph type="sldNum"/>
          </p:nvPr>
        </p:nvSpPr>
        <p:spPr>
          <a:xfrm>
            <a:off x="4278960" y="10157400"/>
            <a:ext cx="3280680" cy="534240"/>
          </a:xfrm>
          <a:prstGeom prst="rect">
            <a:avLst/>
          </a:prstGeom>
        </p:spPr>
        <p:txBody>
          <a:bodyPr lIns="0" tIns="0" rIns="0" bIns="0" anchor="b">
            <a:noAutofit/>
          </a:bodyPr>
          <a:lstStyle/>
          <a:p>
            <a:pPr algn="r"/>
            <a:fld id="{992A9552-139D-4AC5-80E0-237F158BDF0A}" type="slidenum">
              <a:rPr lang="en-GB" sz="1400" b="0" strike="noStrike" spc="-1">
                <a:latin typeface="Times New Roman"/>
              </a:rPr>
              <a:t>‹#›</a:t>
            </a:fld>
            <a:endParaRPr lang="en-GB" sz="1400" b="0" strike="noStrike" spc="-1" dirty="0">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aphlis.net/"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p:nvPr>
        </p:nvSpPr>
        <p:spPr/>
        <p:txBody>
          <a:bodyPr/>
          <a:lstStyle/>
          <a:p>
            <a:pPr algn="r"/>
            <a:fld id="{992A9552-139D-4AC5-80E0-237F158BDF0A}" type="slidenum">
              <a:rPr lang="en-GB" sz="1400" b="0" strike="noStrike" spc="-1" smtClean="0">
                <a:latin typeface="Times New Roman"/>
              </a:rPr>
              <a:t>1</a:t>
            </a:fld>
            <a:endParaRPr lang="en-GB" sz="1400" b="0" strike="noStrike" spc="-1" dirty="0">
              <a:latin typeface="Times New Roman"/>
            </a:endParaRPr>
          </a:p>
        </p:txBody>
      </p:sp>
    </p:spTree>
    <p:extLst>
      <p:ext uri="{BB962C8B-B14F-4D97-AF65-F5344CB8AC3E}">
        <p14:creationId xmlns:p14="http://schemas.microsoft.com/office/powerpoint/2010/main" val="18312555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Loss reduction can be a more resource-efficient response to food shortages than increasing production.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lgn="just">
              <a:lnSpc>
                <a:spcPct val="115000"/>
              </a:lnSpc>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Reducing postharvest loss can contribute to food security by:</a:t>
            </a:r>
            <a:endParaRPr lang="en-US" sz="1800" dirty="0">
              <a:effectLst/>
              <a:latin typeface="Times New Roman" panose="02020603050405020304" pitchFamily="18" charset="0"/>
              <a:ea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Times New Roman" panose="02020603050405020304" pitchFamily="18" charset="0"/>
              </a:rPr>
              <a:t>improving farm-level productivity; </a:t>
            </a:r>
            <a:endParaRPr lang="en-US" sz="1800" dirty="0">
              <a:effectLst/>
              <a:latin typeface="Times New Roman" panose="02020603050405020304" pitchFamily="18" charset="0"/>
              <a:ea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generating income;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improving product quality and safety;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contributing to the food and nutritional security of the rural and urban poor;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increasing the supply and quality of food available to consumers and potential export markets;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reducing greenhouse gas emissions;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increasing the cost-benefit ratio of agricultural investments.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p:nvPr>
        </p:nvSpPr>
        <p:spPr/>
        <p:txBody>
          <a:bodyPr/>
          <a:lstStyle/>
          <a:p>
            <a:pPr algn="r"/>
            <a:fld id="{992A9552-139D-4AC5-80E0-237F158BDF0A}" type="slidenum">
              <a:rPr lang="en-GB" sz="1400" b="0" strike="noStrike" spc="-1" smtClean="0">
                <a:latin typeface="Times New Roman"/>
              </a:rPr>
              <a:t>10</a:t>
            </a:fld>
            <a:endParaRPr lang="en-GB" sz="1400" b="0" strike="noStrike" spc="-1" dirty="0">
              <a:latin typeface="Times New Roman"/>
            </a:endParaRPr>
          </a:p>
        </p:txBody>
      </p:sp>
    </p:spTree>
    <p:extLst>
      <p:ext uri="{BB962C8B-B14F-4D97-AF65-F5344CB8AC3E}">
        <p14:creationId xmlns:p14="http://schemas.microsoft.com/office/powerpoint/2010/main" val="15058909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3538" y="1955800"/>
            <a:ext cx="7124700" cy="4008438"/>
          </a:xfrm>
        </p:spPr>
      </p:sp>
      <p:sp>
        <p:nvSpPr>
          <p:cNvPr id="3" name="Notes Placeholder 2"/>
          <p:cNvSpPr>
            <a:spLocks noGrp="1"/>
          </p:cNvSpPr>
          <p:nvPr>
            <p:ph type="body" idx="1"/>
          </p:nvPr>
        </p:nvSpPr>
        <p:spPr>
          <a:xfrm>
            <a:off x="514700" y="3243370"/>
            <a:ext cx="6047640" cy="4065480"/>
          </a:xfrm>
        </p:spPr>
        <p:txBody>
          <a:bodyPr/>
          <a:lstStyle/>
          <a:p>
            <a:pPr marL="342900" marR="0" lvl="0" indent="-342900">
              <a:spcBef>
                <a:spcPts val="0"/>
              </a:spcBef>
              <a:spcAft>
                <a:spcPts val="500"/>
              </a:spcAft>
              <a:buFont typeface="Symbol" pitchFamily="2" charset="2"/>
              <a:buChar char=""/>
            </a:pPr>
            <a:r>
              <a:rPr lang="en-US" dirty="0">
                <a:solidFill>
                  <a:srgbClr val="212529"/>
                </a:solidFill>
                <a:effectLst/>
                <a:latin typeface="Open Sans" pitchFamily="2" charset="0"/>
                <a:ea typeface="Times New Roman" panose="02020603050405020304" pitchFamily="18" charset="0"/>
              </a:rPr>
              <a:t>In sub-Saharan Africa, women play a significant role in agriculture, particularly in postharvest activities such as drying, storing, cleaning, and processing food. </a:t>
            </a:r>
            <a:endParaRPr lang="en-US"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500"/>
              </a:spcAft>
              <a:buFont typeface="Symbol" pitchFamily="2" charset="2"/>
              <a:buChar char=""/>
            </a:pPr>
            <a:r>
              <a:rPr lang="en-US" dirty="0">
                <a:solidFill>
                  <a:srgbClr val="212529"/>
                </a:solidFill>
                <a:effectLst/>
                <a:latin typeface="Open Sans" pitchFamily="2" charset="0"/>
                <a:ea typeface="Times New Roman" panose="02020603050405020304" pitchFamily="18" charset="0"/>
              </a:rPr>
              <a:t>Women make decisions on how much food to store and how much to sell, based on family consumption requirements, storage facilities, market price and need for immediate cash. </a:t>
            </a:r>
          </a:p>
          <a:p>
            <a:pPr marL="342900" marR="0" lvl="0" indent="-342900">
              <a:spcBef>
                <a:spcPts val="0"/>
              </a:spcBef>
              <a:spcAft>
                <a:spcPts val="500"/>
              </a:spcAft>
              <a:buFont typeface="Symbol" pitchFamily="2" charset="2"/>
              <a:buChar char=""/>
            </a:pPr>
            <a:r>
              <a:rPr lang="en-US" dirty="0">
                <a:solidFill>
                  <a:srgbClr val="212529"/>
                </a:solidFill>
                <a:effectLst/>
                <a:latin typeface="Open Sans" pitchFamily="2" charset="0"/>
                <a:ea typeface="Times New Roman" panose="02020603050405020304" pitchFamily="18" charset="0"/>
              </a:rPr>
              <a:t>Women’s prominence in agriculture can only increase in future, given the trend of increasing female-headed households across the region. </a:t>
            </a:r>
            <a:endParaRPr lang="en-US"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500"/>
              </a:spcAft>
              <a:buFont typeface="Symbol" pitchFamily="2" charset="2"/>
              <a:buChar char=""/>
            </a:pPr>
            <a:r>
              <a:rPr lang="en-US" dirty="0">
                <a:solidFill>
                  <a:srgbClr val="212529"/>
                </a:solidFill>
                <a:effectLst/>
                <a:latin typeface="Open Sans" pitchFamily="2" charset="0"/>
                <a:ea typeface="Times New Roman" panose="02020603050405020304" pitchFamily="18" charset="0"/>
              </a:rPr>
              <a:t>Yet their roles are often ignored in efforts to improve the performance of postharvest systems.</a:t>
            </a:r>
            <a:endParaRPr lang="en-US"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500"/>
              </a:spcAft>
              <a:buFont typeface="Symbol" pitchFamily="2" charset="2"/>
              <a:buChar char=""/>
            </a:pPr>
            <a:r>
              <a:rPr lang="en-US" dirty="0">
                <a:solidFill>
                  <a:srgbClr val="212529"/>
                </a:solidFill>
                <a:effectLst/>
                <a:latin typeface="Open Sans" pitchFamily="2" charset="0"/>
                <a:ea typeface="Times New Roman" panose="02020603050405020304" pitchFamily="18" charset="0"/>
              </a:rPr>
              <a:t>Key PHL-related policies make no mention of the part women might play in achieving PHL goals.</a:t>
            </a:r>
            <a:endParaRPr lang="en-US"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500"/>
              </a:spcAft>
              <a:buFont typeface="Symbol" pitchFamily="2" charset="2"/>
              <a:buChar char=""/>
            </a:pPr>
            <a:r>
              <a:rPr lang="en-US" dirty="0">
                <a:solidFill>
                  <a:srgbClr val="212529"/>
                </a:solidFill>
                <a:effectLst/>
                <a:latin typeface="Open Sans" pitchFamily="2" charset="0"/>
                <a:ea typeface="Times New Roman" panose="02020603050405020304" pitchFamily="18" charset="0"/>
              </a:rPr>
              <a:t>At the field level, efforts to reduce postharvest losses have tended to focus on technological solutions that women may not have the opportunity or resources to utilize. Women tend to face greater difficulties than men in accessing productive resources and markets. They may lack access to credit and the information they need to carry out their tasks effectively. Extension services are critical for diffusing new technologies and good practices, but they often do not recognize that reaching female farmers requires a clear understanding of their specific needs and roles, their time constraints and the cultural acceptability of interacting with male extension agents.</a:t>
            </a:r>
            <a:endParaRPr lang="en-US"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p:nvPr>
        </p:nvSpPr>
        <p:spPr/>
        <p:txBody>
          <a:bodyPr/>
          <a:lstStyle/>
          <a:p>
            <a:pPr algn="r"/>
            <a:fld id="{992A9552-139D-4AC5-80E0-237F158BDF0A}" type="slidenum">
              <a:rPr lang="en-GB" sz="1200" b="0" strike="noStrike" spc="-1" smtClean="0">
                <a:latin typeface="Times New Roman"/>
              </a:rPr>
              <a:t>11</a:t>
            </a:fld>
            <a:endParaRPr lang="en-GB" sz="1200" b="0" strike="noStrike" spc="-1">
              <a:latin typeface="Times New Roman"/>
            </a:endParaRPr>
          </a:p>
        </p:txBody>
      </p:sp>
    </p:spTree>
    <p:extLst>
      <p:ext uri="{BB962C8B-B14F-4D97-AF65-F5344CB8AC3E}">
        <p14:creationId xmlns:p14="http://schemas.microsoft.com/office/powerpoint/2010/main" val="34092534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342900" marR="0" lvl="0" indent="-342900" algn="just">
              <a:lnSpc>
                <a:spcPct val="115000"/>
              </a:lnSpc>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 the 2014 Malabo Declaration, African Union Member States committed to ending hunger by 2025. To achieve this, they resolved to cut current levels of postharvest loss in half.</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800" b="0" dirty="0">
                <a:solidFill>
                  <a:srgbClr val="000000"/>
                </a:solidFill>
                <a:effectLst/>
                <a:latin typeface="Calibri" panose="020F0502020204030204" pitchFamily="34" charset="0"/>
                <a:ea typeface="Times New Roman" panose="02020603050405020304" pitchFamily="18" charset="0"/>
              </a:rPr>
              <a:t>Sustainable Development Goal 12.3 (Ensure sustainable production and consumption patterns) is to “by 2030, halve per capita global food waste at the retail and consumer levels, and reduce food losses along production and supply chains, including postharvest losses.”</a:t>
            </a:r>
            <a:endParaRPr lang="en-US" sz="1800" b="1" dirty="0">
              <a:effectLst/>
              <a:latin typeface="Times New Roman" panose="02020603050405020304" pitchFamily="18" charset="0"/>
              <a:ea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800" b="0" dirty="0">
                <a:solidFill>
                  <a:srgbClr val="000000"/>
                </a:solidFill>
                <a:effectLst/>
                <a:latin typeface="Calibri" panose="020F0502020204030204" pitchFamily="34" charset="0"/>
                <a:ea typeface="Times New Roman" panose="02020603050405020304" pitchFamily="18" charset="0"/>
              </a:rPr>
              <a:t>Given APHLIS’ focus on Africa, supporting the efforts of countries to meet their commitments under the Malabo Declaration is a key objective. I will return to this later in the presentation. </a:t>
            </a:r>
            <a:endParaRPr lang="en-US" sz="1800" b="1" dirty="0">
              <a:effectLst/>
              <a:latin typeface="Times New Roman" panose="02020603050405020304" pitchFamily="18" charset="0"/>
              <a:ea typeface="Times New Roman" panose="02020603050405020304" pitchFamily="18" charset="0"/>
            </a:endParaRPr>
          </a:p>
          <a:p>
            <a:pPr marL="228600" marR="0" algn="just">
              <a:lnSpc>
                <a:spcPct val="115000"/>
              </a:lnSpc>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p:nvPr>
        </p:nvSpPr>
        <p:spPr/>
        <p:txBody>
          <a:bodyPr/>
          <a:lstStyle/>
          <a:p>
            <a:pPr algn="r"/>
            <a:fld id="{992A9552-139D-4AC5-80E0-237F158BDF0A}" type="slidenum">
              <a:rPr lang="en-GB" sz="1400" b="0" strike="noStrike" spc="-1" smtClean="0">
                <a:latin typeface="Times New Roman"/>
              </a:rPr>
              <a:t>12</a:t>
            </a:fld>
            <a:endParaRPr lang="en-GB" sz="1400" b="0" strike="noStrike" spc="-1" dirty="0">
              <a:latin typeface="Times New Roman"/>
            </a:endParaRPr>
          </a:p>
        </p:txBody>
      </p:sp>
    </p:spTree>
    <p:extLst>
      <p:ext uri="{BB962C8B-B14F-4D97-AF65-F5344CB8AC3E}">
        <p14:creationId xmlns:p14="http://schemas.microsoft.com/office/powerpoint/2010/main" val="42225738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342900" marR="0" lvl="0" indent="-342900" algn="just">
              <a:lnSpc>
                <a:spcPct val="115000"/>
              </a:lnSpc>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Reliable data on where, when, how and to what extent postharvest losses occur can inform investments in loss reduction programmes and agricultural and nutrition programmes in general. Such data allow donors and other stakeholders to: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support the formulation of agricultural policy;</a:t>
            </a:r>
          </a:p>
          <a:p>
            <a:pPr marL="342900" marR="0" lvl="0" indent="-342900">
              <a:spcBef>
                <a:spcPts val="0"/>
              </a:spcBef>
              <a:spcAft>
                <a:spcPts val="0"/>
              </a:spcAft>
              <a:buFont typeface="Symbol" pitchFamily="2"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identify opportunities to strengthen value chains;</a:t>
            </a:r>
          </a:p>
          <a:p>
            <a:pPr marL="342900" marR="0" lvl="0" indent="-342900">
              <a:spcBef>
                <a:spcPts val="0"/>
              </a:spcBef>
              <a:spcAft>
                <a:spcPts val="0"/>
              </a:spcAft>
              <a:buFont typeface="Symbol" pitchFamily="2"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direct their interventions to the most affected geographic areas or those where impact or efficiency will be maximized;</a:t>
            </a:r>
          </a:p>
          <a:p>
            <a:pPr marL="342900" marR="0" lvl="0" indent="-342900">
              <a:spcBef>
                <a:spcPts val="0"/>
              </a:spcBef>
              <a:spcAft>
                <a:spcPts val="0"/>
              </a:spcAft>
              <a:buFont typeface="Symbol" pitchFamily="2"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more reliably estimate food supply in particular zones (food supply = production – PHLs); </a:t>
            </a:r>
          </a:p>
          <a:p>
            <a:pPr marL="342900" marR="0" lvl="0" indent="-342900">
              <a:spcBef>
                <a:spcPts val="0"/>
              </a:spcBef>
              <a:spcAft>
                <a:spcPts val="0"/>
              </a:spcAft>
              <a:buFont typeface="Symbol" pitchFamily="2"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monitor and evaluate loss reduction initiatives. </a:t>
            </a:r>
          </a:p>
          <a:p>
            <a:pPr marL="342900" marR="0" lvl="0" indent="-342900" algn="just">
              <a:lnSpc>
                <a:spcPct val="115000"/>
              </a:lnSpc>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However, in many developing countries, </a:t>
            </a:r>
            <a:r>
              <a:rPr lang="en-US" sz="18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reliable data on postharvest losses are scarce</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p:nvPr>
        </p:nvSpPr>
        <p:spPr/>
        <p:txBody>
          <a:bodyPr/>
          <a:lstStyle/>
          <a:p>
            <a:pPr algn="r"/>
            <a:fld id="{992A9552-139D-4AC5-80E0-237F158BDF0A}" type="slidenum">
              <a:rPr lang="en-GB" sz="1400" b="0" strike="noStrike" spc="-1" smtClean="0">
                <a:latin typeface="Times New Roman"/>
              </a:rPr>
              <a:t>13</a:t>
            </a:fld>
            <a:endParaRPr lang="en-GB" sz="1400" b="0" strike="noStrike" spc="-1" dirty="0">
              <a:latin typeface="Times New Roman"/>
            </a:endParaRPr>
          </a:p>
        </p:txBody>
      </p:sp>
    </p:spTree>
    <p:extLst>
      <p:ext uri="{BB962C8B-B14F-4D97-AF65-F5344CB8AC3E}">
        <p14:creationId xmlns:p14="http://schemas.microsoft.com/office/powerpoint/2010/main" val="27298953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342900" marR="0" lvl="0" indent="-342900" algn="just">
              <a:lnSpc>
                <a:spcPct val="115000"/>
              </a:lnSpc>
              <a:spcBef>
                <a:spcPts val="0"/>
              </a:spcBef>
              <a:spcAft>
                <a:spcPts val="0"/>
              </a:spcAft>
              <a:buFont typeface="Symbol" pitchFamily="2" charset="2"/>
              <a:buChar char=""/>
            </a:pP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Commonly available data are often based on conjecture;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logic and information sources are not always traceable, and it is therefore difficult or impossible to judge their accuracy and trustworthiness;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Very few studies follow PHLs along the full value chain (issues of time, space, actors, cost).</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Focus has been predominantly on storage losses and on cereals, particularly maize.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Timing: The loss assessment team might not be on site when the farmer decides it is time to harvest.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Data sources may not be very reliable because: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15000"/>
              </a:lnSpc>
              <a:spcBef>
                <a:spcPts val="0"/>
              </a:spcBef>
              <a:spcAft>
                <a:spcPts val="0"/>
              </a:spcAft>
              <a:buFont typeface="Wingdings" pitchFamily="2" charset="2"/>
              <a:buChar char=""/>
            </a:pP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They rarely take climate conditions into account.</a:t>
            </a:r>
          </a:p>
          <a:p>
            <a:pPr marL="742950" lvl="1" indent="-285750" algn="just">
              <a:lnSpc>
                <a:spcPct val="115000"/>
              </a:lnSpc>
              <a:buFont typeface="Wingdings" pitchFamily="2" charset="2"/>
              <a:buChar char=""/>
            </a:pPr>
            <a:r>
              <a:rPr lang="en-GB"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They may not give adequate attention to the roles played by women and young people in postharvest activities, thus missing out on valuable information.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15000"/>
              </a:lnSpc>
              <a:spcBef>
                <a:spcPts val="0"/>
              </a:spcBef>
              <a:spcAft>
                <a:spcPts val="0"/>
              </a:spcAft>
              <a:buFont typeface="Wingdings" pitchFamily="2" charset="2"/>
              <a:buChar char=""/>
            </a:pP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They often assume that percentage grain damage is the same as percentage loss.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15000"/>
              </a:lnSpc>
              <a:spcBef>
                <a:spcPts val="0"/>
              </a:spcBef>
              <a:spcAft>
                <a:spcPts val="0"/>
              </a:spcAft>
              <a:buFont typeface="Wingdings" pitchFamily="2" charset="2"/>
              <a:buChar char=""/>
            </a:pP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They use limited and, in some cases, inadequate sampling methodologies and therefore sometimes rely on extreme cases.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15000"/>
              </a:lnSpc>
              <a:spcBef>
                <a:spcPts val="0"/>
              </a:spcBef>
              <a:spcAft>
                <a:spcPts val="0"/>
              </a:spcAft>
              <a:buFont typeface="Wingdings" pitchFamily="2" charset="2"/>
              <a:buChar char=""/>
            </a:pP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They do not indicate time scale or consumption/sales patterns in relation to storage losses.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15000"/>
              </a:lnSpc>
              <a:spcBef>
                <a:spcPts val="0"/>
              </a:spcBef>
              <a:spcAft>
                <a:spcPts val="0"/>
              </a:spcAft>
              <a:buFont typeface="Wingdings" pitchFamily="2" charset="2"/>
              <a:buChar char=""/>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They often rely on people’s perceptions, which can be biased voluntarily or involuntarily.</a:t>
            </a:r>
          </a:p>
          <a:p>
            <a:pPr marL="457200" marR="0" lvl="1" indent="0" algn="just">
              <a:lnSpc>
                <a:spcPct val="115000"/>
              </a:lnSpc>
              <a:spcBef>
                <a:spcPts val="0"/>
              </a:spcBef>
              <a:spcAft>
                <a:spcPts val="0"/>
              </a:spcAft>
              <a:buFont typeface="Wingdings" pitchFamily="2" charset="2"/>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As a result, it is difficult to assess the impact that postharvest losses have on smallholder productivity and welfare.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p:nvPr>
        </p:nvSpPr>
        <p:spPr/>
        <p:txBody>
          <a:bodyPr/>
          <a:lstStyle/>
          <a:p>
            <a:pPr algn="r"/>
            <a:fld id="{992A9552-139D-4AC5-80E0-237F158BDF0A}" type="slidenum">
              <a:rPr lang="en-GB" sz="1400" b="0" strike="noStrike" spc="-1" smtClean="0">
                <a:latin typeface="Times New Roman"/>
              </a:rPr>
              <a:t>14</a:t>
            </a:fld>
            <a:endParaRPr lang="en-GB" sz="1400" b="0" strike="noStrike" spc="-1" dirty="0">
              <a:latin typeface="Times New Roman"/>
            </a:endParaRPr>
          </a:p>
        </p:txBody>
      </p:sp>
    </p:spTree>
    <p:extLst>
      <p:ext uri="{BB962C8B-B14F-4D97-AF65-F5344CB8AC3E}">
        <p14:creationId xmlns:p14="http://schemas.microsoft.com/office/powerpoint/2010/main" val="12111204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342900" marR="0" lvl="0" indent="-342900" algn="just">
              <a:spcBef>
                <a:spcPts val="0"/>
              </a:spcBef>
              <a:spcAft>
                <a:spcPts val="0"/>
              </a:spcAft>
              <a:buFont typeface="Symbol" pitchFamily="2" charset="2"/>
              <a:buChar char=""/>
            </a:pPr>
            <a:r>
              <a:rPr lang="en-US" sz="1600" dirty="0">
                <a:solidFill>
                  <a:srgbClr val="212529"/>
                </a:solidFill>
                <a:effectLst/>
                <a:latin typeface="Calibri" panose="020F0502020204030204" pitchFamily="34" charset="0"/>
                <a:ea typeface="Calibri" panose="020F0502020204030204" pitchFamily="34" charset="0"/>
                <a:cs typeface="Calibri" panose="020F0502020204030204" pitchFamily="34" charset="0"/>
              </a:rPr>
              <a:t>The African Postharvest Losses Information System (APHLIS) is the foremost international effort to collect, analyze and disseminate data on postharvest losses in sub-Saharan Africa.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0"/>
              </a:spcAft>
              <a:buFont typeface="Symbol" pitchFamily="2" charset="2"/>
              <a:buChar char=""/>
            </a:pPr>
            <a:r>
              <a:rPr lang="en-US" sz="1600" dirty="0">
                <a:effectLst/>
                <a:latin typeface="Calibri" panose="020F0502020204030204" pitchFamily="34" charset="0"/>
                <a:ea typeface="Calibri" panose="020F0502020204030204" pitchFamily="34" charset="0"/>
                <a:cs typeface="Calibri" panose="020F0502020204030204" pitchFamily="34" charset="0"/>
              </a:rPr>
              <a:t>Backed by expertise in agricultural research, value chain development, postharvest management, commodity quality analysis, and policy development, APHLIS generates information on the postharvest losses of cereal grains, legumes, roots and tubers.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0"/>
              </a:spcAft>
              <a:buFont typeface="Symbol" pitchFamily="2" charset="2"/>
              <a:buChar char=""/>
            </a:pP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APHLIS was established in 2009 by the European Commission’s Joint Research Centre. A second phase, known as APHLIS+, got underway in 2016. APHLIS+ is expanding the range of crops covered and includes estimates of the financial and nutritional dimensions of postharvest loss. APHLIS+ is also improving the</a:t>
            </a:r>
            <a:r>
              <a:rPr lang="en-US" sz="1600" dirty="0">
                <a:effectLst/>
                <a:latin typeface="Calibri" panose="020F0502020204030204" pitchFamily="34" charset="0"/>
                <a:ea typeface="Calibri" panose="020F0502020204030204" pitchFamily="34" charset="0"/>
                <a:cs typeface="Calibri" panose="020F0502020204030204" pitchFamily="34" charset="0"/>
              </a:rPr>
              <a:t> online, interactive tools for accessing loss data and expanding the African PHL expert network.</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p:nvPr>
        </p:nvSpPr>
        <p:spPr/>
        <p:txBody>
          <a:bodyPr/>
          <a:lstStyle/>
          <a:p>
            <a:pPr algn="r"/>
            <a:fld id="{992A9552-139D-4AC5-80E0-237F158BDF0A}" type="slidenum">
              <a:rPr lang="en-GB" sz="1400" b="0" strike="noStrike" spc="-1" smtClean="0">
                <a:latin typeface="Times New Roman"/>
              </a:rPr>
              <a:t>15</a:t>
            </a:fld>
            <a:endParaRPr lang="en-GB" sz="1400" b="0" strike="noStrike" spc="-1" dirty="0">
              <a:latin typeface="Times New Roman"/>
            </a:endParaRPr>
          </a:p>
        </p:txBody>
      </p:sp>
    </p:spTree>
    <p:extLst>
      <p:ext uri="{BB962C8B-B14F-4D97-AF65-F5344CB8AC3E}">
        <p14:creationId xmlns:p14="http://schemas.microsoft.com/office/powerpoint/2010/main" val="49228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pitchFamily="2" charset="2"/>
              <a:buChar char=""/>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to support the development of national postharvest losses strategies;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Times New Roman" panose="02020603050405020304" pitchFamily="18" charset="0"/>
              </a:rPr>
              <a:t>to help countries meet their postharvest loss reduction commitments;</a:t>
            </a:r>
            <a:endParaRPr lang="en-US" sz="1800" dirty="0">
              <a:effectLst/>
              <a:latin typeface="Times New Roman" panose="02020603050405020304" pitchFamily="18" charset="0"/>
              <a:ea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Times New Roman" panose="02020603050405020304" pitchFamily="18" charset="0"/>
              </a:rPr>
              <a:t>to provide decision-makers with the data they need to determine where and how to focus loss reduction efforts;</a:t>
            </a:r>
            <a:endParaRPr lang="en-US" sz="1800" dirty="0">
              <a:effectLst/>
              <a:latin typeface="Times New Roman" panose="02020603050405020304" pitchFamily="18" charset="0"/>
              <a:ea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Times New Roman" panose="02020603050405020304" pitchFamily="18" charset="0"/>
              </a:rPr>
              <a:t>to improve the efficiency of value chains and support food security planning; </a:t>
            </a:r>
            <a:endParaRPr lang="en-US" sz="1800" dirty="0">
              <a:effectLst/>
              <a:latin typeface="Times New Roman" panose="02020603050405020304" pitchFamily="18" charset="0"/>
              <a:ea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to provide the basis for monitoring and evaluating loss reduction programmes.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p:nvPr>
        </p:nvSpPr>
        <p:spPr/>
        <p:txBody>
          <a:bodyPr/>
          <a:lstStyle/>
          <a:p>
            <a:pPr algn="r"/>
            <a:fld id="{992A9552-139D-4AC5-80E0-237F158BDF0A}" type="slidenum">
              <a:rPr lang="en-GB" sz="1400" b="0" strike="noStrike" spc="-1" smtClean="0">
                <a:latin typeface="Times New Roman"/>
              </a:rPr>
              <a:t>16</a:t>
            </a:fld>
            <a:endParaRPr lang="en-GB" sz="1400" b="0" strike="noStrike" spc="-1" dirty="0">
              <a:latin typeface="Times New Roman"/>
            </a:endParaRPr>
          </a:p>
        </p:txBody>
      </p:sp>
    </p:spTree>
    <p:extLst>
      <p:ext uri="{BB962C8B-B14F-4D97-AF65-F5344CB8AC3E}">
        <p14:creationId xmlns:p14="http://schemas.microsoft.com/office/powerpoint/2010/main" val="23061224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342900" marR="0" lvl="0" indent="-342900" algn="just">
              <a:spcBef>
                <a:spcPts val="0"/>
              </a:spcBef>
              <a:spcAft>
                <a:spcPts val="0"/>
              </a:spcAft>
              <a:buFont typeface="Symbol" pitchFamily="2" charset="2"/>
              <a:buChar char=""/>
            </a:pPr>
            <a:r>
              <a:rPr lang="en-US" sz="1350" dirty="0">
                <a:effectLst/>
                <a:latin typeface="Calibri" panose="020F0502020204030204" pitchFamily="34" charset="0"/>
                <a:ea typeface="Calibri" panose="020F0502020204030204" pitchFamily="34" charset="0"/>
                <a:cs typeface="Calibri" panose="020F0502020204030204" pitchFamily="34" charset="0"/>
              </a:rPr>
              <a:t>APHLIS calculates postharvest loss estimates per crop and province on an annual basis, </a:t>
            </a:r>
            <a:r>
              <a:rPr lang="en-US" sz="1350" b="1" dirty="0">
                <a:effectLst/>
                <a:latin typeface="Calibri" panose="020F0502020204030204" pitchFamily="34" charset="0"/>
                <a:ea typeface="Calibri" panose="020F0502020204030204" pitchFamily="34" charset="0"/>
                <a:cs typeface="Calibri" panose="020F0502020204030204" pitchFamily="34" charset="0"/>
              </a:rPr>
              <a:t>supporting</a:t>
            </a:r>
            <a:r>
              <a:rPr lang="en-US" sz="1350" dirty="0">
                <a:effectLst/>
                <a:latin typeface="Calibri" panose="020F0502020204030204" pitchFamily="34" charset="0"/>
                <a:ea typeface="Calibri" panose="020F0502020204030204" pitchFamily="34" charset="0"/>
                <a:cs typeface="Calibri" panose="020F0502020204030204" pitchFamily="34" charset="0"/>
              </a:rPr>
              <a:t> countries in developing postharvest loss reduction strategies and </a:t>
            </a:r>
            <a:r>
              <a:rPr lang="en-US" sz="1350" b="1" dirty="0">
                <a:effectLst/>
                <a:latin typeface="Calibri" panose="020F0502020204030204" pitchFamily="34" charset="0"/>
                <a:ea typeface="Calibri" panose="020F0502020204030204" pitchFamily="34" charset="0"/>
                <a:cs typeface="Calibri" panose="020F0502020204030204" pitchFamily="34" charset="0"/>
              </a:rPr>
              <a:t>helping</a:t>
            </a:r>
            <a:r>
              <a:rPr lang="en-US" sz="1350" dirty="0">
                <a:effectLst/>
                <a:latin typeface="Calibri" panose="020F0502020204030204" pitchFamily="34" charset="0"/>
                <a:ea typeface="Calibri" panose="020F0502020204030204" pitchFamily="34" charset="0"/>
                <a:cs typeface="Calibri" panose="020F0502020204030204" pitchFamily="34" charset="0"/>
              </a:rPr>
              <a:t> them to track changes in their loss levels over time as required in Malabo reporting. APHLIS </a:t>
            </a:r>
            <a:r>
              <a:rPr lang="en-US" sz="1350" b="1" dirty="0">
                <a:effectLst/>
                <a:latin typeface="Calibri" panose="020F0502020204030204" pitchFamily="34" charset="0"/>
                <a:ea typeface="Calibri" panose="020F0502020204030204" pitchFamily="34" charset="0"/>
                <a:cs typeface="Calibri" panose="020F0502020204030204" pitchFamily="34" charset="0"/>
              </a:rPr>
              <a:t>supplies </a:t>
            </a:r>
            <a:r>
              <a:rPr lang="en-US" sz="1350" dirty="0">
                <a:effectLst/>
                <a:latin typeface="Calibri" panose="020F0502020204030204" pitchFamily="34" charset="0"/>
                <a:ea typeface="Calibri" panose="020F0502020204030204" pitchFamily="34" charset="0"/>
                <a:cs typeface="Calibri" panose="020F0502020204030204" pitchFamily="34" charset="0"/>
              </a:rPr>
              <a:t>policymakers with the data they need to determine where to focus loss reduction strategies and to </a:t>
            </a:r>
            <a:r>
              <a:rPr lang="en-US" sz="1350" b="1" dirty="0">
                <a:effectLst/>
                <a:latin typeface="Calibri" panose="020F0502020204030204" pitchFamily="34" charset="0"/>
                <a:ea typeface="Calibri" panose="020F0502020204030204" pitchFamily="34" charset="0"/>
                <a:cs typeface="Calibri" panose="020F0502020204030204" pitchFamily="34" charset="0"/>
              </a:rPr>
              <a:t>improve</a:t>
            </a:r>
            <a:r>
              <a:rPr lang="en-US" sz="1350" dirty="0">
                <a:effectLst/>
                <a:latin typeface="Calibri" panose="020F0502020204030204" pitchFamily="34" charset="0"/>
                <a:ea typeface="Calibri" panose="020F0502020204030204" pitchFamily="34" charset="0"/>
                <a:cs typeface="Calibri" panose="020F0502020204030204" pitchFamily="34" charset="0"/>
              </a:rPr>
              <a:t> value chain efficiency and food security. Using a downloadable APHLIS calculator, </a:t>
            </a:r>
            <a:r>
              <a:rPr lang="en-US" sz="1350" dirty="0">
                <a:solidFill>
                  <a:srgbClr val="212529"/>
                </a:solidFill>
                <a:effectLst/>
                <a:latin typeface="Calibri" panose="020F0502020204030204" pitchFamily="34" charset="0"/>
                <a:ea typeface="Calibri" panose="020F0502020204030204" pitchFamily="34" charset="0"/>
                <a:cs typeface="Calibri" panose="020F0502020204030204" pitchFamily="34" charset="0"/>
              </a:rPr>
              <a:t>countries can include further data to fine-tune their loss estimates or to develop or compare loss reduction scenarios. This can assist </a:t>
            </a:r>
            <a:r>
              <a:rPr lang="en-US" sz="1350" dirty="0">
                <a:effectLst/>
                <a:latin typeface="Calibri" panose="020F0502020204030204" pitchFamily="34" charset="0"/>
                <a:ea typeface="Calibri" panose="020F0502020204030204" pitchFamily="34" charset="0"/>
                <a:cs typeface="Calibri" panose="020F0502020204030204" pitchFamily="34" charset="0"/>
              </a:rPr>
              <a:t>policymakers in </a:t>
            </a:r>
            <a:r>
              <a:rPr lang="en-US" sz="1350" b="1" dirty="0">
                <a:effectLst/>
                <a:latin typeface="Calibri" panose="020F0502020204030204" pitchFamily="34" charset="0"/>
                <a:ea typeface="Calibri" panose="020F0502020204030204" pitchFamily="34" charset="0"/>
                <a:cs typeface="Calibri" panose="020F0502020204030204" pitchFamily="34" charset="0"/>
              </a:rPr>
              <a:t>planning, monitoring and evaluating</a:t>
            </a:r>
            <a:r>
              <a:rPr lang="en-US" sz="1350" dirty="0">
                <a:effectLst/>
                <a:latin typeface="Calibri" panose="020F0502020204030204" pitchFamily="34" charset="0"/>
                <a:ea typeface="Calibri" panose="020F0502020204030204" pitchFamily="34" charset="0"/>
                <a:cs typeface="Calibri" panose="020F0502020204030204" pitchFamily="34" charset="0"/>
              </a:rPr>
              <a:t> the effectiveness of their initiatives to reduce postharvest losses. </a:t>
            </a:r>
            <a:endParaRPr lang="en-US" sz="135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0"/>
              </a:spcAft>
              <a:buFont typeface="Symbol" pitchFamily="2" charset="2"/>
              <a:buChar char=""/>
            </a:pPr>
            <a:r>
              <a:rPr lang="en-US" sz="1350" dirty="0">
                <a:effectLst/>
                <a:latin typeface="Calibri" panose="020F0502020204030204" pitchFamily="34" charset="0"/>
                <a:ea typeface="Calibri" panose="020F0502020204030204" pitchFamily="34" charset="0"/>
                <a:cs typeface="Calibri" panose="020F0502020204030204" pitchFamily="34" charset="0"/>
              </a:rPr>
              <a:t>APHLIS bases its loss estimates on two sources of information:</a:t>
            </a:r>
            <a:endParaRPr lang="en-US" sz="135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buFont typeface="Wingdings" pitchFamily="2" charset="2"/>
              <a:buChar char=""/>
            </a:pPr>
            <a:r>
              <a:rPr lang="en-US" sz="1350" dirty="0">
                <a:effectLst/>
                <a:latin typeface="Calibri" panose="020F0502020204030204" pitchFamily="34" charset="0"/>
                <a:ea typeface="Calibri" panose="020F0502020204030204" pitchFamily="34" charset="0"/>
                <a:cs typeface="Calibri" panose="020F0502020204030204" pitchFamily="34" charset="0"/>
              </a:rPr>
              <a:t>loss data derived from scientific literature, broken down by crop, type of farm and climate; and</a:t>
            </a:r>
            <a:endParaRPr lang="en-US" sz="135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buFont typeface="Wingdings" pitchFamily="2" charset="2"/>
              <a:buChar char=""/>
            </a:pPr>
            <a:r>
              <a:rPr lang="en-US" sz="1350" dirty="0">
                <a:effectLst/>
                <a:latin typeface="Calibri" panose="020F0502020204030204" pitchFamily="34" charset="0"/>
                <a:ea typeface="Calibri" panose="020F0502020204030204" pitchFamily="34" charset="0"/>
                <a:cs typeface="Calibri" panose="020F0502020204030204" pitchFamily="34" charset="0"/>
              </a:rPr>
              <a:t>local factors, </a:t>
            </a:r>
            <a:r>
              <a:rPr lang="en-US" sz="1350" i="1" dirty="0">
                <a:effectLst/>
                <a:latin typeface="Calibri" panose="020F0502020204030204" pitchFamily="34" charset="0"/>
                <a:ea typeface="Calibri" panose="020F0502020204030204" pitchFamily="34" charset="0"/>
                <a:cs typeface="Calibri" panose="020F0502020204030204" pitchFamily="34" charset="0"/>
              </a:rPr>
              <a:t>e.g.</a:t>
            </a:r>
            <a:r>
              <a:rPr lang="en-US" sz="1350" dirty="0">
                <a:effectLst/>
                <a:latin typeface="Calibri" panose="020F0502020204030204" pitchFamily="34" charset="0"/>
                <a:ea typeface="Calibri" panose="020F0502020204030204" pitchFamily="34" charset="0"/>
                <a:cs typeface="Calibri" panose="020F0502020204030204" pitchFamily="34" charset="0"/>
              </a:rPr>
              <a:t> conditions and practices that can affect losses (production, pests, weather, storage conditions and duration, marketing, loss reduction practices, etc.).</a:t>
            </a:r>
            <a:endParaRPr lang="en-US" sz="1350" dirty="0">
              <a:latin typeface="Calibri" panose="020F0502020204030204" pitchFamily="34" charset="0"/>
              <a:ea typeface="Calibri" panose="020F0502020204030204" pitchFamily="34" charset="0"/>
              <a:cs typeface="Times New Roman" panose="02020603050405020304" pitchFamily="18" charset="0"/>
            </a:endParaRPr>
          </a:p>
          <a:p>
            <a:pPr lvl="1" algn="just"/>
            <a:r>
              <a:rPr lang="en-US" sz="1350" dirty="0">
                <a:effectLst/>
                <a:latin typeface="Calibri" panose="020F0502020204030204" pitchFamily="34" charset="0"/>
                <a:ea typeface="Calibri" panose="020F0502020204030204" pitchFamily="34" charset="0"/>
                <a:cs typeface="Calibri" panose="020F0502020204030204" pitchFamily="34" charset="0"/>
              </a:rPr>
              <a:t>Together, this information enables APHLIS to estimate postharvest losses at the provincial, national and regional levels.</a:t>
            </a:r>
            <a:endParaRPr lang="en-US" sz="135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350" dirty="0">
                <a:effectLst/>
                <a:latin typeface="Calibri" panose="020F0502020204030204" pitchFamily="34" charset="0"/>
                <a:ea typeface="Calibri" panose="020F0502020204030204" pitchFamily="34" charset="0"/>
                <a:cs typeface="Calibri" panose="020F0502020204030204" pitchFamily="34" charset="0"/>
              </a:rPr>
              <a:t>All APHLIS estimates are scientifically rigorous, transparent and freely available on its website: </a:t>
            </a:r>
            <a:r>
              <a:rPr lang="en-US" sz="135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3"/>
              </a:rPr>
              <a:t>www.aphlis.net</a:t>
            </a:r>
            <a:endParaRPr lang="en-US" sz="135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p:nvPr>
        </p:nvSpPr>
        <p:spPr/>
        <p:txBody>
          <a:bodyPr/>
          <a:lstStyle/>
          <a:p>
            <a:pPr algn="r"/>
            <a:fld id="{992A9552-139D-4AC5-80E0-237F158BDF0A}" type="slidenum">
              <a:rPr lang="en-GB" sz="1400" b="0" strike="noStrike" spc="-1" smtClean="0">
                <a:latin typeface="Times New Roman"/>
              </a:rPr>
              <a:t>17</a:t>
            </a:fld>
            <a:endParaRPr lang="en-GB" sz="1400" b="0" strike="noStrike" spc="-1" dirty="0">
              <a:latin typeface="Times New Roman"/>
            </a:endParaRPr>
          </a:p>
        </p:txBody>
      </p:sp>
    </p:spTree>
    <p:extLst>
      <p:ext uri="{BB962C8B-B14F-4D97-AF65-F5344CB8AC3E}">
        <p14:creationId xmlns:p14="http://schemas.microsoft.com/office/powerpoint/2010/main" val="37576251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342900" marR="0" lvl="0" indent="-342900" algn="just">
              <a:spcBef>
                <a:spcPts val="0"/>
              </a:spcBef>
              <a:spcAft>
                <a:spcPts val="0"/>
              </a:spcAft>
              <a:buFont typeface="Symbol" pitchFamily="2"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APHLIS provides data 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800"/>
              </a:spcAft>
              <a:buFont typeface="Wingdings" pitchFamily="2"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the volume of commodity losses at different stages along the value chain;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800"/>
              </a:spcAft>
              <a:buFont typeface="Wingdings" pitchFamily="2"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the percentage of losses per commodity;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800"/>
              </a:spcAft>
              <a:buFont typeface="Wingdings" pitchFamily="2"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the nutritional implications of the losses;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800"/>
              </a:spcAft>
              <a:buFont typeface="Wingdings" pitchFamily="2"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the financial values of the losses, and what they represent in terms of agricultural and national GDP.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rPr>
              <a:t>As we can see from this slide, in 2019, Malawi lost an estimated 647, 796 tonnes of maize postharvest with a value of more than 175 million dollars.</a:t>
            </a:r>
            <a:r>
              <a:rPr lang="en-US" dirty="0">
                <a:effectLst/>
              </a:rPr>
              <a:t> </a:t>
            </a:r>
            <a:endParaRPr lang="en-US" dirty="0"/>
          </a:p>
        </p:txBody>
      </p:sp>
      <p:sp>
        <p:nvSpPr>
          <p:cNvPr id="4" name="Slide Number Placeholder 3"/>
          <p:cNvSpPr>
            <a:spLocks noGrp="1"/>
          </p:cNvSpPr>
          <p:nvPr>
            <p:ph type="sldNum"/>
          </p:nvPr>
        </p:nvSpPr>
        <p:spPr/>
        <p:txBody>
          <a:bodyPr/>
          <a:lstStyle/>
          <a:p>
            <a:pPr algn="r"/>
            <a:fld id="{992A9552-139D-4AC5-80E0-237F158BDF0A}" type="slidenum">
              <a:rPr lang="en-GB" sz="1400" b="0" strike="noStrike" spc="-1" smtClean="0">
                <a:latin typeface="Times New Roman"/>
              </a:rPr>
              <a:t>18</a:t>
            </a:fld>
            <a:endParaRPr lang="en-GB" sz="1400" b="0" strike="noStrike" spc="-1" dirty="0">
              <a:latin typeface="Times New Roman"/>
            </a:endParaRPr>
          </a:p>
        </p:txBody>
      </p:sp>
    </p:spTree>
    <p:extLst>
      <p:ext uri="{BB962C8B-B14F-4D97-AF65-F5344CB8AC3E}">
        <p14:creationId xmlns:p14="http://schemas.microsoft.com/office/powerpoint/2010/main" val="23489924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342900" marR="0" lvl="0" indent="-342900" algn="just">
              <a:spcBef>
                <a:spcPts val="0"/>
              </a:spcBef>
              <a:spcAft>
                <a:spcPts val="800"/>
              </a:spcAft>
              <a:buFont typeface="Symbol" pitchFamily="2"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An APHLIS tool estimates the financial value of postharvest losses by multiplying the number of tonnes of a commodity lost each year during postharvest processes in a country (based on APHLIS data) by the price of that commodity.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800"/>
              </a:spcAft>
              <a:buFont typeface="Symbol" pitchFamily="2"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Additional data show the financial value of postharvest losses as a percentage of national and agricultural GDP.</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800"/>
              </a:spcAft>
              <a:buFont typeface="Symbol" pitchFamily="2"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In Malawi, for example, maize losses in 2019 cost the country almost 176 million USD, around 9 percent of agricultural GDP.</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p:nvPr>
        </p:nvSpPr>
        <p:spPr/>
        <p:txBody>
          <a:bodyPr/>
          <a:lstStyle/>
          <a:p>
            <a:pPr algn="r"/>
            <a:fld id="{992A9552-139D-4AC5-80E0-237F158BDF0A}" type="slidenum">
              <a:rPr lang="en-GB" sz="1400" b="0" strike="noStrike" spc="-1" smtClean="0">
                <a:latin typeface="Times New Roman"/>
              </a:rPr>
              <a:t>19</a:t>
            </a:fld>
            <a:endParaRPr lang="en-GB" sz="1400" b="0" strike="noStrike" spc="-1" dirty="0">
              <a:latin typeface="Times New Roman"/>
            </a:endParaRPr>
          </a:p>
        </p:txBody>
      </p:sp>
    </p:spTree>
    <p:extLst>
      <p:ext uri="{BB962C8B-B14F-4D97-AF65-F5344CB8AC3E}">
        <p14:creationId xmlns:p14="http://schemas.microsoft.com/office/powerpoint/2010/main" val="9998091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itchFamily="2" charset="2"/>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The postharvest system encompasses the stages from harvest until consumption.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Losses can occur at any of these stages. When and where they occur usually varies by crop.</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Postharvest losses can result from numerous factors, including: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Wingdings" pitchFamily="2" charset="2"/>
              <a:buChar char="§"/>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mechanical damage during handling;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Wingdings" pitchFamily="2" charset="2"/>
              <a:buChar char="§"/>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insufficient drying;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Wingdings" pitchFamily="2" charset="2"/>
              <a:buChar char="§"/>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inadequate protection during storage;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Wingdings" pitchFamily="2" charset="2"/>
              <a:buChar char="§"/>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damage by birds, insects, fungi and rodents;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Wingdings" pitchFamily="2" charset="2"/>
              <a:buChar char="§"/>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contamination by foreign matter or filth;</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Wingdings" pitchFamily="2" charset="2"/>
              <a:buChar char="§"/>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limited access of farmers to credit;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Wingdings" pitchFamily="2" charset="2"/>
              <a:buChar char="§"/>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poor infrastructure;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Wingdings" pitchFamily="2" charset="2"/>
              <a:buChar char="§"/>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lack of incentives to limit loss;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Wingdings" pitchFamily="2" charset="2"/>
              <a:buChar char="§"/>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unforeseen developments (</a:t>
            </a:r>
            <a:r>
              <a:rPr lang="en-US" sz="11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e.g.</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climate variability; new pests or diseases).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Most losses of cereal crops occur during: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15000"/>
              </a:lnSpc>
              <a:spcBef>
                <a:spcPts val="0"/>
              </a:spcBef>
              <a:spcAft>
                <a:spcPts val="0"/>
              </a:spcAft>
              <a:buFont typeface="Wingdings" pitchFamily="2" charset="2"/>
              <a:buChar char="§"/>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storage, whether on-farm or at the market;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15000"/>
              </a:lnSpc>
              <a:spcBef>
                <a:spcPts val="0"/>
              </a:spcBef>
              <a:spcAft>
                <a:spcPts val="0"/>
              </a:spcAft>
              <a:buFont typeface="Wingdings" pitchFamily="2" charset="2"/>
              <a:buChar char="§"/>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harvesting and field drying;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15000"/>
              </a:lnSpc>
              <a:spcBef>
                <a:spcPts val="0"/>
              </a:spcBef>
              <a:spcAft>
                <a:spcPts val="0"/>
              </a:spcAft>
              <a:buFont typeface="Wingdings" pitchFamily="2" charset="2"/>
              <a:buChar char="§"/>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transport from field to farm.</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p:nvPr>
        </p:nvSpPr>
        <p:spPr/>
        <p:txBody>
          <a:bodyPr/>
          <a:lstStyle/>
          <a:p>
            <a:pPr algn="r"/>
            <a:fld id="{992A9552-139D-4AC5-80E0-237F158BDF0A}" type="slidenum">
              <a:rPr lang="en-GB" sz="1400" b="0" strike="noStrike" spc="-1" smtClean="0">
                <a:latin typeface="Times New Roman"/>
              </a:rPr>
              <a:t>2</a:t>
            </a:fld>
            <a:endParaRPr lang="en-GB" sz="1400" b="0" strike="noStrike" spc="-1" dirty="0">
              <a:latin typeface="Times New Roman"/>
            </a:endParaRPr>
          </a:p>
        </p:txBody>
      </p:sp>
    </p:spTree>
    <p:extLst>
      <p:ext uri="{BB962C8B-B14F-4D97-AF65-F5344CB8AC3E}">
        <p14:creationId xmlns:p14="http://schemas.microsoft.com/office/powerpoint/2010/main" val="25911922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342900" marR="0" lvl="0" indent="-342900" algn="just">
              <a:spcBef>
                <a:spcPts val="0"/>
              </a:spcBef>
              <a:spcAft>
                <a:spcPts val="800"/>
              </a:spcAft>
              <a:buFont typeface="Symbol" pitchFamily="2" charset="2"/>
              <a:buChar char=""/>
            </a:pPr>
            <a:r>
              <a:rPr lang="en-US" sz="1400" dirty="0">
                <a:effectLst/>
                <a:latin typeface="Calibri" panose="020F0502020204030204" pitchFamily="34" charset="0"/>
                <a:ea typeface="Calibri" panose="020F0502020204030204" pitchFamily="34" charset="0"/>
                <a:cs typeface="Calibri" panose="020F0502020204030204" pitchFamily="34" charset="0"/>
              </a:rPr>
              <a:t>Another APHLIS tool allows users to calculate the nutritional impacts of postharvest losses.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800"/>
              </a:spcAft>
              <a:buFont typeface="Symbol" pitchFamily="2" charset="2"/>
              <a:buChar char=""/>
            </a:pPr>
            <a:r>
              <a:rPr lang="en-US" sz="1400" dirty="0">
                <a:effectLst/>
                <a:latin typeface="Calibri" panose="020F0502020204030204" pitchFamily="34" charset="0"/>
                <a:ea typeface="Calibri" panose="020F0502020204030204" pitchFamily="34" charset="0"/>
                <a:cs typeface="Calibri" panose="020F0502020204030204" pitchFamily="34" charset="0"/>
              </a:rPr>
              <a:t>Selecting a particular country and crop, users can learn how much of a given nutrient has been lost per year (starting in 2010) and how many people’s dietary needs were not met as a result.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800"/>
              </a:spcAft>
              <a:buFont typeface="Symbol" pitchFamily="2" charset="2"/>
              <a:buChar char=""/>
            </a:pPr>
            <a:r>
              <a:rPr lang="en-US" sz="1400" dirty="0">
                <a:effectLst/>
                <a:latin typeface="Calibri" panose="020F0502020204030204" pitchFamily="34" charset="0"/>
                <a:ea typeface="Calibri" panose="020F0502020204030204" pitchFamily="34" charset="0"/>
                <a:cs typeface="Calibri" panose="020F0502020204030204" pitchFamily="34" charset="0"/>
              </a:rPr>
              <a:t>The tool measures the loss of macronutrients (carbohydrates, proteins, fats), micronutrients (iron, zinc, calcium, vitamins A and C) and dietary energy (kcals).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800"/>
              </a:spcAft>
              <a:buFont typeface="Symbol" pitchFamily="2" charset="2"/>
              <a:buChar char=""/>
            </a:pPr>
            <a:r>
              <a:rPr lang="en-US" sz="1400" dirty="0">
                <a:effectLst/>
                <a:latin typeface="Calibri" panose="020F0502020204030204" pitchFamily="34" charset="0"/>
                <a:ea typeface="Calibri" panose="020F0502020204030204" pitchFamily="34" charset="0"/>
                <a:cs typeface="Calibri" panose="020F0502020204030204" pitchFamily="34" charset="0"/>
              </a:rPr>
              <a:t>The calculations consider the dietary requirements of different groups, </a:t>
            </a:r>
            <a:r>
              <a:rPr lang="en-US" sz="1400" i="1" dirty="0">
                <a:effectLst/>
                <a:latin typeface="Calibri" panose="020F0502020204030204" pitchFamily="34" charset="0"/>
                <a:ea typeface="Calibri" panose="020F0502020204030204" pitchFamily="34" charset="0"/>
                <a:cs typeface="Calibri" panose="020F0502020204030204" pitchFamily="34" charset="0"/>
              </a:rPr>
              <a:t>e.g.</a:t>
            </a:r>
            <a:r>
              <a:rPr lang="en-US" sz="1400" dirty="0">
                <a:effectLst/>
                <a:latin typeface="Calibri" panose="020F0502020204030204" pitchFamily="34" charset="0"/>
                <a:ea typeface="Calibri" panose="020F0502020204030204" pitchFamily="34" charset="0"/>
                <a:cs typeface="Calibri" panose="020F0502020204030204" pitchFamily="34" charset="0"/>
              </a:rPr>
              <a:t> women of childbearing age, young children).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800"/>
              </a:spcAft>
              <a:buFont typeface="Symbol" pitchFamily="2" charset="2"/>
              <a:buChar char=""/>
            </a:pPr>
            <a:r>
              <a:rPr lang="en-US" sz="1400" dirty="0">
                <a:effectLst/>
                <a:latin typeface="Calibri" panose="020F0502020204030204" pitchFamily="34" charset="0"/>
                <a:ea typeface="Calibri" panose="020F0502020204030204" pitchFamily="34" charset="0"/>
                <a:cs typeface="Calibri" panose="020F0502020204030204" pitchFamily="34" charset="0"/>
              </a:rPr>
              <a:t>Here, for example, maize losses in Malawi in 2021 meant that more than 7.5 million children from 1 to 3 years of age did not meet their energy requirements from local maize.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800"/>
              </a:spcAft>
              <a:buFont typeface="Symbol" pitchFamily="2" charset="2"/>
              <a:buChar char=""/>
            </a:pPr>
            <a:r>
              <a:rPr lang="en-US" sz="1400" dirty="0">
                <a:effectLst/>
                <a:latin typeface="Calibri" panose="020F0502020204030204" pitchFamily="34" charset="0"/>
                <a:ea typeface="Calibri" panose="020F0502020204030204" pitchFamily="34" charset="0"/>
                <a:cs typeface="Calibri" panose="020F0502020204030204" pitchFamily="34" charset="0"/>
              </a:rPr>
              <a:t>Nutritional loss information is available at national and subnational levels.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p:nvPr>
        </p:nvSpPr>
        <p:spPr/>
        <p:txBody>
          <a:bodyPr/>
          <a:lstStyle/>
          <a:p>
            <a:pPr algn="r"/>
            <a:fld id="{992A9552-139D-4AC5-80E0-237F158BDF0A}" type="slidenum">
              <a:rPr lang="en-GB" sz="1400" b="0" strike="noStrike" spc="-1" smtClean="0">
                <a:latin typeface="Times New Roman"/>
              </a:rPr>
              <a:t>20</a:t>
            </a:fld>
            <a:endParaRPr lang="en-GB" sz="1400" b="0" strike="noStrike" spc="-1" dirty="0">
              <a:latin typeface="Times New Roman"/>
            </a:endParaRPr>
          </a:p>
        </p:txBody>
      </p:sp>
    </p:spTree>
    <p:extLst>
      <p:ext uri="{BB962C8B-B14F-4D97-AF65-F5344CB8AC3E}">
        <p14:creationId xmlns:p14="http://schemas.microsoft.com/office/powerpoint/2010/main" val="6132895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342900" marR="0" lvl="0" indent="-342900" algn="just">
              <a:lnSpc>
                <a:spcPct val="115000"/>
              </a:lnSpc>
              <a:spcBef>
                <a:spcPts val="0"/>
              </a:spcBef>
              <a:spcAft>
                <a:spcPts val="0"/>
              </a:spcAft>
              <a:buFont typeface="Symbol" pitchFamily="2" charset="2"/>
              <a:buChar char=""/>
            </a:pP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APHLIS loss estimates are: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lnSpc>
                <a:spcPct val="115000"/>
              </a:lnSpc>
              <a:buFont typeface="Wingdings" pitchFamily="2" charset="2"/>
              <a:buChar char="§"/>
            </a:pP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based on rigorously-measured scientific data;</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lnSpc>
                <a:spcPct val="115000"/>
              </a:lnSpc>
              <a:buFont typeface="Wingdings" pitchFamily="2" charset="2"/>
              <a:buChar char="§"/>
            </a:pP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transparent;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lnSpc>
                <a:spcPct val="115000"/>
              </a:lnSpc>
              <a:buFont typeface="Wingdings" pitchFamily="2" charset="2"/>
              <a:buChar char="§"/>
            </a:pP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based on context with inputs from local experts;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lnSpc>
                <a:spcPct val="115000"/>
              </a:lnSpc>
              <a:buFont typeface="Wingdings" pitchFamily="2" charset="2"/>
              <a:buChar char="§"/>
            </a:pP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adjustable year by year;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lnSpc>
                <a:spcPct val="115000"/>
              </a:lnSpc>
              <a:buFont typeface="Wingdings" pitchFamily="2" charset="2"/>
              <a:buChar char="§"/>
            </a:pP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upgraded as additional high-quality information becomes available;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lnSpc>
                <a:spcPct val="115000"/>
              </a:lnSpc>
              <a:buFont typeface="Wingdings" pitchFamily="2" charset="2"/>
              <a:buChar char="§"/>
            </a:pP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freely available online;</a:t>
            </a:r>
          </a:p>
          <a:p>
            <a:pPr marL="285750" marR="0" lvl="0" indent="-285750" algn="just"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APHLIS generates information that would be prohibitively expensive to obtain through direct observation and measurement. The APHLIS model uses data provided by network members and derived from scientific literature, replacing extensive and costly loss assessment activities in the field.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Wingdings" pitchFamily="2" charset="2"/>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algn="just">
              <a:lnSpc>
                <a:spcPct val="115000"/>
              </a:lnSpc>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p:nvPr>
        </p:nvSpPr>
        <p:spPr/>
        <p:txBody>
          <a:bodyPr/>
          <a:lstStyle/>
          <a:p>
            <a:pPr algn="r"/>
            <a:fld id="{992A9552-139D-4AC5-80E0-237F158BDF0A}" type="slidenum">
              <a:rPr lang="en-GB" sz="1400" b="0" strike="noStrike" spc="-1" smtClean="0">
                <a:latin typeface="Times New Roman"/>
              </a:rPr>
              <a:t>21</a:t>
            </a:fld>
            <a:endParaRPr lang="en-GB" sz="1400" b="0" strike="noStrike" spc="-1" dirty="0">
              <a:latin typeface="Times New Roman"/>
            </a:endParaRPr>
          </a:p>
        </p:txBody>
      </p:sp>
    </p:spTree>
    <p:extLst>
      <p:ext uri="{BB962C8B-B14F-4D97-AF65-F5344CB8AC3E}">
        <p14:creationId xmlns:p14="http://schemas.microsoft.com/office/powerpoint/2010/main" val="28958089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342900" marR="0" lvl="0" indent="-342900" algn="just">
              <a:lnSpc>
                <a:spcPct val="115000"/>
              </a:lnSpc>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APHLIS network currently includes postharvest loss experts from 40 African countries and is constantly working to expand its coverage.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Network members: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0"/>
              </a:spcAft>
              <a:buFont typeface="Wingdings" pitchFamily="2" charset="2"/>
              <a:buChar char=""/>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provide context-based information to increase the accuracy of estimates (e.g. damp weather at harvest, percentage of crop retained on farm for storage, length of storage period, number of harvests);</a:t>
            </a:r>
            <a:endParaRPr lang="en-US" sz="1800" dirty="0">
              <a:solidFill>
                <a:srgbClr val="000000"/>
              </a:solidFill>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Wingdings" pitchFamily="2" charset="2"/>
              <a:buChar char=""/>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provide seasonal crop production data;</a:t>
            </a:r>
            <a:endParaRPr lang="en-US" sz="1800" dirty="0">
              <a:solidFill>
                <a:srgbClr val="000000"/>
              </a:solidFill>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Wingdings" pitchFamily="2" charset="2"/>
              <a:buChar char=""/>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submit country narratives to provide detail on their PH systems;</a:t>
            </a:r>
            <a:endParaRPr lang="en-US" sz="1800" dirty="0">
              <a:solidFill>
                <a:srgbClr val="000000"/>
              </a:solidFill>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Wingdings" pitchFamily="2" charset="2"/>
              <a:buChar char=""/>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support national efforts around Malabo implementation;</a:t>
            </a:r>
            <a:endParaRPr lang="en-US" sz="1800" dirty="0">
              <a:solidFill>
                <a:srgbClr val="000000"/>
              </a:solidFill>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Wingdings" pitchFamily="2" charset="2"/>
              <a:buChar char=""/>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act as APHLIS ‘ambassadors.’</a:t>
            </a:r>
            <a:endParaRPr lang="en-US" sz="1800" dirty="0">
              <a:solidFill>
                <a:srgbClr val="000000"/>
              </a:solidFill>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p:nvPr>
        </p:nvSpPr>
        <p:spPr/>
        <p:txBody>
          <a:bodyPr/>
          <a:lstStyle/>
          <a:p>
            <a:pPr algn="r"/>
            <a:fld id="{992A9552-139D-4AC5-80E0-237F158BDF0A}" type="slidenum">
              <a:rPr lang="en-GB" sz="1400" b="0" strike="noStrike" spc="-1" smtClean="0">
                <a:latin typeface="Times New Roman"/>
              </a:rPr>
              <a:t>22</a:t>
            </a:fld>
            <a:endParaRPr lang="en-GB" sz="1400" b="0" strike="noStrike" spc="-1" dirty="0">
              <a:latin typeface="Times New Roman"/>
            </a:endParaRPr>
          </a:p>
        </p:txBody>
      </p:sp>
    </p:spTree>
    <p:extLst>
      <p:ext uri="{BB962C8B-B14F-4D97-AF65-F5344CB8AC3E}">
        <p14:creationId xmlns:p14="http://schemas.microsoft.com/office/powerpoint/2010/main" val="12702830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342900" marR="0" lvl="0" indent="-342900" algn="just">
              <a:spcBef>
                <a:spcPts val="0"/>
              </a:spcBef>
              <a:spcAft>
                <a:spcPts val="0"/>
              </a:spcAft>
              <a:buFont typeface="Symbol" pitchFamily="2" charset="2"/>
              <a:buChar char=""/>
            </a:pPr>
            <a:r>
              <a:rPr lang="en-US" sz="135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The Comprehensive Africa Agriculture Development </a:t>
            </a:r>
            <a:r>
              <a:rPr lang="en-US" sz="1350" dirty="0" err="1">
                <a:solidFill>
                  <a:srgbClr val="333333"/>
                </a:solidFill>
                <a:effectLst/>
                <a:latin typeface="Calibri" panose="020F0502020204030204" pitchFamily="34" charset="0"/>
                <a:ea typeface="Calibri" panose="020F0502020204030204" pitchFamily="34" charset="0"/>
                <a:cs typeface="Calibri" panose="020F0502020204030204" pitchFamily="34" charset="0"/>
              </a:rPr>
              <a:t>Programme</a:t>
            </a:r>
            <a:r>
              <a:rPr lang="en-US" sz="135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(CAADP) is Africa’s policy framework for agricultural transformation, food security and nutrition, economic growth, and prosperity. </a:t>
            </a:r>
            <a:endParaRPr lang="en-US" sz="135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0"/>
              </a:spcAft>
              <a:buFont typeface="Symbol" pitchFamily="2" charset="2"/>
              <a:buChar char=""/>
            </a:pPr>
            <a:r>
              <a:rPr lang="en-US" sz="135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To mark CAADP’s tenth anniversary in 2014, the African Union (AU) Heads of State and Government declared </a:t>
            </a:r>
            <a:r>
              <a:rPr lang="en-US" sz="1350" dirty="0">
                <a:effectLst/>
                <a:latin typeface="Calibri" panose="020F0502020204030204" pitchFamily="34" charset="0"/>
                <a:ea typeface="Times New Roman" panose="02020603050405020304" pitchFamily="18" charset="0"/>
                <a:cs typeface="Calibri" panose="020F0502020204030204" pitchFamily="34" charset="0"/>
              </a:rPr>
              <a:t>the Year of Agriculture and Food Security, a chance to consider achievements and lessons learned over CAADP’s first decade. </a:t>
            </a:r>
            <a:endParaRPr lang="en-US" sz="135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0"/>
              </a:spcAft>
              <a:buFont typeface="Symbol" pitchFamily="2" charset="2"/>
              <a:buChar char=""/>
            </a:pPr>
            <a:r>
              <a:rPr lang="en-US" sz="1350" dirty="0">
                <a:effectLst/>
                <a:latin typeface="Calibri" panose="020F0502020204030204" pitchFamily="34" charset="0"/>
                <a:ea typeface="Times New Roman" panose="02020603050405020304" pitchFamily="18" charset="0"/>
                <a:cs typeface="Calibri" panose="020F0502020204030204" pitchFamily="34" charset="0"/>
              </a:rPr>
              <a:t>This led to the adoption of the Malabo </a:t>
            </a:r>
            <a:r>
              <a:rPr lang="en-US" sz="1350" i="1" dirty="0">
                <a:effectLst/>
                <a:latin typeface="Calibri" panose="020F0502020204030204" pitchFamily="34" charset="0"/>
                <a:ea typeface="Times New Roman" panose="02020603050405020304" pitchFamily="18" charset="0"/>
                <a:cs typeface="Calibri" panose="020F0502020204030204" pitchFamily="34" charset="0"/>
              </a:rPr>
              <a:t>Declaration on Accelerated Agricultural Growth and Transformation for Shared Prosperity and Improved Livelihoods</a:t>
            </a:r>
            <a:r>
              <a:rPr lang="en-US" sz="1350" dirty="0">
                <a:effectLst/>
                <a:latin typeface="Calibri" panose="020F0502020204030204" pitchFamily="34" charset="0"/>
                <a:ea typeface="Times New Roman" panose="02020603050405020304" pitchFamily="18" charset="0"/>
                <a:cs typeface="Calibri" panose="020F0502020204030204" pitchFamily="34" charset="0"/>
              </a:rPr>
              <a:t> by the AU Assembly in June 2014. </a:t>
            </a:r>
            <a:endParaRPr lang="en-US" sz="135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0"/>
              </a:spcAft>
              <a:buFont typeface="Symbol" pitchFamily="2" charset="2"/>
              <a:buChar char=""/>
            </a:pPr>
            <a:r>
              <a:rPr lang="en-US" sz="1350" dirty="0">
                <a:effectLst/>
                <a:latin typeface="Calibri" panose="020F0502020204030204" pitchFamily="34" charset="0"/>
                <a:ea typeface="Times New Roman" panose="02020603050405020304" pitchFamily="18" charset="0"/>
                <a:cs typeface="Calibri" panose="020F0502020204030204" pitchFamily="34" charset="0"/>
              </a:rPr>
              <a:t>The declaration includes a major commitment to end hunger in Africa by 2025.</a:t>
            </a:r>
            <a:endParaRPr lang="en-US" sz="135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0"/>
              </a:spcAft>
              <a:buFont typeface="Symbol" pitchFamily="2" charset="2"/>
              <a:buChar char=""/>
            </a:pPr>
            <a:r>
              <a:rPr lang="en-US" sz="1350" dirty="0">
                <a:effectLst/>
                <a:latin typeface="Calibri" panose="020F0502020204030204" pitchFamily="34" charset="0"/>
                <a:ea typeface="Calibri" panose="020F0502020204030204" pitchFamily="34" charset="0"/>
                <a:cs typeface="Calibri" panose="020F0502020204030204" pitchFamily="34" charset="0"/>
              </a:rPr>
              <a:t>Among other targets, signatory countries pledged to halve 2015 levels of postharvest losses by 2025. The aim was to limit degradation in quantity and quality of produced food at all stages of the food production chain (harvest, storage, transport, processing, retail market).</a:t>
            </a:r>
            <a:endParaRPr lang="en-US" sz="135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0"/>
              </a:spcAft>
              <a:buFont typeface="Symbol" pitchFamily="2" charset="2"/>
              <a:buChar char=""/>
            </a:pPr>
            <a:r>
              <a:rPr lang="en-US" sz="1350" dirty="0">
                <a:effectLst/>
                <a:latin typeface="Calibri" panose="020F0502020204030204" pitchFamily="34" charset="0"/>
                <a:ea typeface="Calibri" panose="020F0502020204030204" pitchFamily="34" charset="0"/>
                <a:cs typeface="Calibri" panose="020F0502020204030204" pitchFamily="34" charset="0"/>
              </a:rPr>
              <a:t>The AU Commission requires member states to report on progress made in reducing postharvest losses, as part of their biennial reporting on the Malabo commitments. </a:t>
            </a:r>
            <a:endParaRPr lang="en-US" sz="135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0"/>
              </a:spcAft>
              <a:buFont typeface="Symbol" pitchFamily="2" charset="2"/>
              <a:buChar char=""/>
            </a:pPr>
            <a:r>
              <a:rPr lang="en-US" sz="1350" dirty="0">
                <a:effectLst/>
                <a:latin typeface="Calibri" panose="020F0502020204030204" pitchFamily="34" charset="0"/>
                <a:ea typeface="Calibri" panose="020F0502020204030204" pitchFamily="34" charset="0"/>
                <a:cs typeface="Calibri" panose="020F0502020204030204" pitchFamily="34" charset="0"/>
              </a:rPr>
              <a:t>Member States are also expected to develop postharvest loss reduction strategies that are consistent with their Malabo Declaration postharvest losses reduction goals.</a:t>
            </a:r>
            <a:endParaRPr lang="en-US" sz="135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p:nvPr>
        </p:nvSpPr>
        <p:spPr/>
        <p:txBody>
          <a:bodyPr/>
          <a:lstStyle/>
          <a:p>
            <a:pPr algn="r"/>
            <a:fld id="{992A9552-139D-4AC5-80E0-237F158BDF0A}" type="slidenum">
              <a:rPr lang="en-GB" sz="1400" b="0" strike="noStrike" spc="-1" smtClean="0">
                <a:latin typeface="Times New Roman"/>
              </a:rPr>
              <a:t>23</a:t>
            </a:fld>
            <a:endParaRPr lang="en-GB" sz="1400" b="0" strike="noStrike" spc="-1" dirty="0">
              <a:latin typeface="Times New Roman"/>
            </a:endParaRPr>
          </a:p>
        </p:txBody>
      </p:sp>
    </p:spTree>
    <p:extLst>
      <p:ext uri="{BB962C8B-B14F-4D97-AF65-F5344CB8AC3E}">
        <p14:creationId xmlns:p14="http://schemas.microsoft.com/office/powerpoint/2010/main" val="36209393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342900" marR="0" lvl="0" indent="-342900" algn="just">
              <a:spcBef>
                <a:spcPts val="0"/>
              </a:spcBef>
              <a:spcAft>
                <a:spcPts val="0"/>
              </a:spcAft>
              <a:buFont typeface="Symbol" pitchFamily="2" charset="2"/>
              <a:buChar char=""/>
            </a:pPr>
            <a:r>
              <a:rPr lang="en-US" sz="1600" dirty="0">
                <a:effectLst/>
                <a:latin typeface="Calibri" panose="020F0502020204030204" pitchFamily="34" charset="0"/>
                <a:ea typeface="Times New Roman" panose="02020603050405020304" pitchFamily="18" charset="0"/>
                <a:cs typeface="Calibri" panose="020F0502020204030204" pitchFamily="34" charset="0"/>
              </a:rPr>
              <a:t>In a 2018 report, the African Union Commission identified a number of challenges that limit the ability of countries to meet their Malabo commitments on postharvest losses, including the lack of: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lnSpc>
                <a:spcPct val="102000"/>
              </a:lnSpc>
              <a:buFont typeface="Wingdings" pitchFamily="2" charset="2"/>
              <a:buChar char=""/>
            </a:pPr>
            <a:r>
              <a:rPr lang="en-US" sz="1600" dirty="0">
                <a:effectLst/>
                <a:latin typeface="Calibri" panose="020F0502020204030204" pitchFamily="34" charset="0"/>
                <a:ea typeface="Calibri" panose="020F0502020204030204" pitchFamily="34" charset="0"/>
                <a:cs typeface="Calibri" panose="020F0502020204030204" pitchFamily="34" charset="0"/>
              </a:rPr>
              <a:t>awareness about postharvest losses, including causes, impacts and solutions;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lnSpc>
                <a:spcPct val="102000"/>
              </a:lnSpc>
              <a:buFont typeface="Wingdings" pitchFamily="2" charset="2"/>
              <a:buChar char=""/>
            </a:pPr>
            <a:r>
              <a:rPr lang="en-US" sz="1600" dirty="0">
                <a:effectLst/>
                <a:latin typeface="Calibri" panose="020F0502020204030204" pitchFamily="34" charset="0"/>
                <a:ea typeface="Calibri" panose="020F0502020204030204" pitchFamily="34" charset="0"/>
                <a:cs typeface="Calibri" panose="020F0502020204030204" pitchFamily="34" charset="0"/>
              </a:rPr>
              <a:t>a lack of postharvest loss reduction policies and strategies at the national level;</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lnSpc>
                <a:spcPct val="102000"/>
              </a:lnSpc>
              <a:buFont typeface="Wingdings" pitchFamily="2" charset="2"/>
              <a:buChar char=""/>
            </a:pPr>
            <a:r>
              <a:rPr lang="en-US" sz="1600" dirty="0">
                <a:effectLst/>
                <a:latin typeface="Calibri" panose="020F0502020204030204" pitchFamily="34" charset="0"/>
                <a:ea typeface="Calibri" panose="020F0502020204030204" pitchFamily="34" charset="0"/>
                <a:cs typeface="Calibri" panose="020F0502020204030204" pitchFamily="34" charset="0"/>
              </a:rPr>
              <a:t>institutional capacity in postharvest loss management;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lnSpc>
                <a:spcPct val="102000"/>
              </a:lnSpc>
              <a:buFont typeface="Wingdings" pitchFamily="2" charset="2"/>
              <a:buChar char=""/>
            </a:pPr>
            <a:r>
              <a:rPr lang="en-US" sz="1600" dirty="0">
                <a:effectLst/>
                <a:latin typeface="Calibri" panose="020F0502020204030204" pitchFamily="34" charset="0"/>
                <a:ea typeface="Calibri" panose="020F0502020204030204" pitchFamily="34" charset="0"/>
                <a:cs typeface="Calibri" panose="020F0502020204030204" pitchFamily="34" charset="0"/>
              </a:rPr>
              <a:t>research and development on postharvest losses;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lnSpc>
                <a:spcPct val="102000"/>
              </a:lnSpc>
              <a:buFont typeface="Wingdings" pitchFamily="2" charset="2"/>
              <a:buChar char=""/>
            </a:pPr>
            <a:r>
              <a:rPr lang="en-US" sz="1600" dirty="0">
                <a:effectLst/>
                <a:latin typeface="Calibri" panose="020F0502020204030204" pitchFamily="34" charset="0"/>
                <a:ea typeface="Calibri" panose="020F0502020204030204" pitchFamily="34" charset="0"/>
                <a:cs typeface="Calibri" panose="020F0502020204030204" pitchFamily="34" charset="0"/>
              </a:rPr>
              <a:t>knowledge about postharvest loss measurement methodologies;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lnSpc>
                <a:spcPct val="102000"/>
              </a:lnSpc>
              <a:buFont typeface="Wingdings" pitchFamily="2" charset="2"/>
              <a:buChar char=""/>
            </a:pPr>
            <a:r>
              <a:rPr lang="en-US" sz="1600" dirty="0">
                <a:effectLst/>
                <a:latin typeface="Calibri" panose="020F0502020204030204" pitchFamily="34" charset="0"/>
                <a:ea typeface="Calibri" panose="020F0502020204030204" pitchFamily="34" charset="0"/>
                <a:cs typeface="Calibri" panose="020F0502020204030204" pitchFamily="34" charset="0"/>
              </a:rPr>
              <a:t>postharvest storage technologies that limit losses;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lnSpc>
                <a:spcPct val="102000"/>
              </a:lnSpc>
              <a:buFont typeface="Wingdings" pitchFamily="2" charset="2"/>
              <a:buChar char=""/>
            </a:pPr>
            <a:r>
              <a:rPr lang="en-US" sz="1600" dirty="0">
                <a:effectLst/>
                <a:latin typeface="Calibri" panose="020F0502020204030204" pitchFamily="34" charset="0"/>
                <a:ea typeface="Calibri" panose="020F0502020204030204" pitchFamily="34" charset="0"/>
                <a:cs typeface="Calibri" panose="020F0502020204030204" pitchFamily="34" charset="0"/>
              </a:rPr>
              <a:t>appreciation of the economic value of postharvest losses and their impact on nutrition and food security; and</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lnSpc>
                <a:spcPct val="102000"/>
              </a:lnSpc>
              <a:buFont typeface="Wingdings" pitchFamily="2" charset="2"/>
              <a:buChar char=""/>
            </a:pPr>
            <a:r>
              <a:rPr lang="en-US" sz="1600" dirty="0">
                <a:effectLst/>
                <a:latin typeface="Calibri" panose="020F0502020204030204" pitchFamily="34" charset="0"/>
                <a:ea typeface="Calibri" panose="020F0502020204030204" pitchFamily="34" charset="0"/>
                <a:cs typeface="Calibri" panose="020F0502020204030204" pitchFamily="34" charset="0"/>
              </a:rPr>
              <a:t>targeted financing and investment in postharvest loss reduction activities.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p:nvPr>
        </p:nvSpPr>
        <p:spPr/>
        <p:txBody>
          <a:bodyPr/>
          <a:lstStyle/>
          <a:p>
            <a:pPr algn="r"/>
            <a:fld id="{992A9552-139D-4AC5-80E0-237F158BDF0A}" type="slidenum">
              <a:rPr lang="en-GB" sz="1400" b="0" strike="noStrike" spc="-1" smtClean="0">
                <a:latin typeface="Times New Roman"/>
              </a:rPr>
              <a:t>24</a:t>
            </a:fld>
            <a:endParaRPr lang="en-GB" sz="1400" b="0" strike="noStrike" spc="-1" dirty="0">
              <a:latin typeface="Times New Roman"/>
            </a:endParaRPr>
          </a:p>
        </p:txBody>
      </p:sp>
    </p:spTree>
    <p:extLst>
      <p:ext uri="{BB962C8B-B14F-4D97-AF65-F5344CB8AC3E}">
        <p14:creationId xmlns:p14="http://schemas.microsoft.com/office/powerpoint/2010/main" val="36784021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342900" marR="0" lvl="0" indent="-342900" algn="just">
              <a:spcBef>
                <a:spcPts val="0"/>
              </a:spcBef>
              <a:spcAft>
                <a:spcPts val="0"/>
              </a:spcAft>
              <a:buFont typeface="Symbol" pitchFamily="2"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The Biennial Review (or BR) process includes self-reported data from the AU’s 55 members – beginning in 2017 – to capture progress on agricultural transformation.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0"/>
              </a:spcAft>
              <a:buFont typeface="Symbol" pitchFamily="2"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The 3</a:t>
            </a:r>
            <a:r>
              <a:rPr lang="en-US" sz="1800" baseline="30000" dirty="0">
                <a:effectLst/>
                <a:latin typeface="Calibri" panose="020F0502020204030204" pitchFamily="34" charset="0"/>
                <a:ea typeface="Calibri" panose="020F0502020204030204" pitchFamily="34" charset="0"/>
                <a:cs typeface="Calibri" panose="020F0502020204030204" pitchFamily="34" charset="0"/>
              </a:rPr>
              <a:t>rd</a:t>
            </a:r>
            <a:r>
              <a:rPr lang="en-US" sz="1800" dirty="0">
                <a:effectLst/>
                <a:latin typeface="Calibri" panose="020F0502020204030204" pitchFamily="34" charset="0"/>
                <a:ea typeface="Calibri" panose="020F0502020204030204" pitchFamily="34" charset="0"/>
                <a:cs typeface="Calibri" panose="020F0502020204030204" pitchFamily="34" charset="0"/>
              </a:rPr>
              <a:t> CAADP BR was issued in 2022. Of the 20 Member States that reported data on postharvest losses of priority commodities, only 11 were on-track to meet the 2020 milestone to reduce postharvest losses by at least 25 percent.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0"/>
              </a:spcAft>
              <a:buFont typeface="Symbol" pitchFamily="2"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The report recommended that Member States build capacity, not only to reduce postharvest losses, but also to reliably estimate and report losses at different points in the postharvest phase.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p:nvPr>
        </p:nvSpPr>
        <p:spPr/>
        <p:txBody>
          <a:bodyPr/>
          <a:lstStyle/>
          <a:p>
            <a:pPr algn="r"/>
            <a:fld id="{992A9552-139D-4AC5-80E0-237F158BDF0A}" type="slidenum">
              <a:rPr lang="en-GB" sz="1400" b="0" strike="noStrike" spc="-1" smtClean="0">
                <a:latin typeface="Times New Roman"/>
              </a:rPr>
              <a:t>25</a:t>
            </a:fld>
            <a:endParaRPr lang="en-GB" sz="1400" b="0" strike="noStrike" spc="-1" dirty="0">
              <a:latin typeface="Times New Roman"/>
            </a:endParaRPr>
          </a:p>
        </p:txBody>
      </p:sp>
    </p:spTree>
    <p:extLst>
      <p:ext uri="{BB962C8B-B14F-4D97-AF65-F5344CB8AC3E}">
        <p14:creationId xmlns:p14="http://schemas.microsoft.com/office/powerpoint/2010/main" val="34345106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342900" marR="0" lvl="0" indent="-342900" algn="just">
              <a:lnSpc>
                <a:spcPct val="110000"/>
              </a:lnSpc>
              <a:spcBef>
                <a:spcPts val="0"/>
              </a:spcBef>
              <a:spcAft>
                <a:spcPts val="0"/>
              </a:spcAft>
              <a:buFont typeface="Symbol" pitchFamily="2" charset="2"/>
              <a:buChar char=""/>
            </a:pPr>
            <a:r>
              <a:rPr lang="en-US" sz="15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 2021, the African Union requested that APHLIS support Member States of the East African Community, the Southern African Development Community and the Intergovernmental Authority on Development to carry out the third Malabo BR review. APHLIS was able to highlight several serious challenges that countries face in accessing and providing the data requested for the report. </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just">
              <a:lnSpc>
                <a:spcPct val="110000"/>
              </a:lnSpc>
              <a:spcBef>
                <a:spcPts val="0"/>
              </a:spcBef>
              <a:spcAft>
                <a:spcPts val="0"/>
              </a:spcAft>
              <a:buFont typeface="Wingdings" pitchFamily="2" charset="2"/>
              <a:buChar char=""/>
            </a:pPr>
            <a:r>
              <a:rPr lang="en-US" sz="15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challenges included inadequate or incorrect data, the credibility of data sources and a lack of information on the actions being taken to achieve loss targets.</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0000"/>
              </a:lnSpc>
              <a:spcBef>
                <a:spcPts val="0"/>
              </a:spcBef>
              <a:spcAft>
                <a:spcPts val="0"/>
              </a:spcAft>
              <a:buFont typeface="Symbol" pitchFamily="2" charset="2"/>
              <a:buChar char=""/>
            </a:pPr>
            <a:r>
              <a:rPr lang="en-US" sz="15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African Union’s Comprehensive Africa Agriculture Development </a:t>
            </a:r>
            <a:r>
              <a:rPr lang="en-US" sz="15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Programme</a:t>
            </a:r>
            <a:r>
              <a:rPr lang="en-US" sz="15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(CAADP)’s Monitoring and Evaluation </a:t>
            </a:r>
            <a:r>
              <a:rPr lang="en-US" sz="15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Programme</a:t>
            </a:r>
            <a:r>
              <a:rPr lang="en-US" sz="15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has requested APHLIS’ assistance in supporting data collection and reporting. Many CAADP focal persons have asked for training on postharvest losses, the use of APHLIS and postharvest loss measurement.</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p:nvPr>
        </p:nvSpPr>
        <p:spPr/>
        <p:txBody>
          <a:bodyPr/>
          <a:lstStyle/>
          <a:p>
            <a:pPr algn="r"/>
            <a:fld id="{992A9552-139D-4AC5-80E0-237F158BDF0A}" type="slidenum">
              <a:rPr lang="en-GB" sz="1400" b="0" strike="noStrike" spc="-1" smtClean="0">
                <a:latin typeface="Times New Roman"/>
              </a:rPr>
              <a:t>26</a:t>
            </a:fld>
            <a:endParaRPr lang="en-GB" sz="1400" b="0" strike="noStrike" spc="-1" dirty="0">
              <a:latin typeface="Times New Roman"/>
            </a:endParaRPr>
          </a:p>
        </p:txBody>
      </p:sp>
    </p:spTree>
    <p:extLst>
      <p:ext uri="{BB962C8B-B14F-4D97-AF65-F5344CB8AC3E}">
        <p14:creationId xmlns:p14="http://schemas.microsoft.com/office/powerpoint/2010/main" val="32254264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342900" marR="0" lvl="0" indent="-342900" algn="just">
              <a:spcBef>
                <a:spcPts val="0"/>
              </a:spcBef>
              <a:spcAft>
                <a:spcPts val="0"/>
              </a:spcAft>
              <a:buFont typeface="Symbol" pitchFamily="2" charset="2"/>
              <a:buChar char=""/>
            </a:pPr>
            <a:r>
              <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APHLIS has made it a major priority to help African countries measure and monitor their progress in achieving the Malabo Declaration targets on postharvest losses.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0"/>
              </a:spcAft>
              <a:buFont typeface="Symbol" pitchFamily="2" charset="2"/>
              <a:buChar char=""/>
            </a:pPr>
            <a:r>
              <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There is quite a large overlap in interest. APHLIS currently provides postharvest loss data for 43 of the 55 African Union member states. </a:t>
            </a: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AU’s 12 priority commodities are rice, maize, legumes, cassava, sorghum, millet, cotton, palm oil, beef, dairy, poultry and fisheries. For the purposes of BR reporting, AU member states should report on 6 priority commodities out of these 12. APHLIS </a:t>
            </a:r>
            <a:r>
              <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works on six of the African Union’s 12 priority commodities (rice, maize, sorghum, millet, legumes and cassava).</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0"/>
              </a:spcAft>
              <a:buFont typeface="Symbol" pitchFamily="2" charset="2"/>
              <a:buChar char=""/>
            </a:pPr>
            <a:r>
              <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APHLIS covers food losses at various points along the value chain: harvest, primary processing (drying, threshing, shelling, winnowing, field transport), household storage, transport, and market storage. The AU also considers food losses (and waste) during processing, packaging and sales, stages that are not covered by APHLIS.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0"/>
              </a:spcAft>
              <a:buFont typeface="Symbol" pitchFamily="2" charset="2"/>
              <a:buChar char=""/>
            </a:pPr>
            <a:r>
              <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According to the Malabo framework, food loss includes any loss due to deterioration or waste. This definition is only partly aligned with APHLIS, which does not include food waste at the retail market, restaurant or consumer stages.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p:nvPr>
        </p:nvSpPr>
        <p:spPr/>
        <p:txBody>
          <a:bodyPr/>
          <a:lstStyle/>
          <a:p>
            <a:pPr algn="r"/>
            <a:fld id="{992A9552-139D-4AC5-80E0-237F158BDF0A}" type="slidenum">
              <a:rPr lang="en-GB" sz="1400" b="0" strike="noStrike" spc="-1" smtClean="0">
                <a:latin typeface="Times New Roman"/>
              </a:rPr>
              <a:t>27</a:t>
            </a:fld>
            <a:endParaRPr lang="en-GB" sz="1400" b="0" strike="noStrike" spc="-1" dirty="0">
              <a:latin typeface="Times New Roman"/>
            </a:endParaRPr>
          </a:p>
        </p:txBody>
      </p:sp>
    </p:spTree>
    <p:extLst>
      <p:ext uri="{BB962C8B-B14F-4D97-AF65-F5344CB8AC3E}">
        <p14:creationId xmlns:p14="http://schemas.microsoft.com/office/powerpoint/2010/main" val="7503656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342900" marR="0" lvl="0" indent="-342900" algn="just">
              <a:spcBef>
                <a:spcPts val="0"/>
              </a:spcBef>
              <a:spcAft>
                <a:spcPts val="0"/>
              </a:spcAft>
              <a:buFont typeface="Symbol" pitchFamily="2" charset="2"/>
              <a:buChar char=""/>
            </a:pPr>
            <a:r>
              <a:rPr lang="en-US" sz="1300" dirty="0">
                <a:effectLst/>
                <a:latin typeface="Calibri" panose="020F0502020204030204" pitchFamily="34" charset="0"/>
                <a:ea typeface="Calibri" panose="020F0502020204030204" pitchFamily="34" charset="0"/>
                <a:cs typeface="Calibri" panose="020F0502020204030204" pitchFamily="34" charset="0"/>
              </a:rPr>
              <a:t>APHLIS is helping countries to meet their Malabo commitments in several ways:</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spcBef>
                <a:spcPts val="0"/>
              </a:spcBef>
              <a:spcAft>
                <a:spcPts val="0"/>
              </a:spcAft>
              <a:buFont typeface="Wingdings" pitchFamily="2" charset="2"/>
              <a:buChar char="§"/>
              <a:tabLst>
                <a:tab pos="914400" algn="l"/>
              </a:tabLst>
            </a:pPr>
            <a:r>
              <a:rPr lang="en-US" sz="1300" dirty="0">
                <a:effectLst/>
                <a:latin typeface="Calibri" panose="020F0502020204030204" pitchFamily="34" charset="0"/>
                <a:ea typeface="Calibri" panose="020F0502020204030204" pitchFamily="34" charset="0"/>
                <a:cs typeface="Calibri" panose="020F0502020204030204" pitchFamily="34" charset="0"/>
              </a:rPr>
              <a:t>by helping individual countries develop postharvest loss reduction strategies;</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spcBef>
                <a:spcPts val="0"/>
              </a:spcBef>
              <a:spcAft>
                <a:spcPts val="0"/>
              </a:spcAft>
              <a:buFont typeface="Wingdings" pitchFamily="2" charset="2"/>
              <a:buChar char="§"/>
              <a:tabLst>
                <a:tab pos="914400" algn="l"/>
              </a:tabLst>
            </a:pPr>
            <a:r>
              <a:rPr lang="en-US" sz="1300" dirty="0">
                <a:effectLst/>
                <a:latin typeface="Calibri" panose="020F0502020204030204" pitchFamily="34" charset="0"/>
                <a:ea typeface="Calibri" panose="020F0502020204030204" pitchFamily="34" charset="0"/>
                <a:cs typeface="Calibri" panose="020F0502020204030204" pitchFamily="34" charset="0"/>
              </a:rPr>
              <a:t>by assisting</a:t>
            </a:r>
            <a:r>
              <a:rPr lang="en-US" sz="1300" b="1" dirty="0">
                <a:effectLst/>
                <a:latin typeface="Calibri" panose="020F0502020204030204" pitchFamily="34" charset="0"/>
                <a:ea typeface="Calibri" panose="020F0502020204030204" pitchFamily="34" charset="0"/>
                <a:cs typeface="Calibri" panose="020F0502020204030204" pitchFamily="34" charset="0"/>
              </a:rPr>
              <a:t> </a:t>
            </a:r>
            <a:r>
              <a:rPr lang="en-US" sz="1300" dirty="0">
                <a:effectLst/>
                <a:latin typeface="Calibri" panose="020F0502020204030204" pitchFamily="34" charset="0"/>
                <a:ea typeface="Calibri" panose="020F0502020204030204" pitchFamily="34" charset="0"/>
                <a:cs typeface="Calibri" panose="020F0502020204030204" pitchFamily="34" charset="0"/>
              </a:rPr>
              <a:t>AU member states to improve PHL measurement and data collection for priority commodities; </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spcBef>
                <a:spcPts val="0"/>
              </a:spcBef>
              <a:spcAft>
                <a:spcPts val="0"/>
              </a:spcAft>
              <a:buFont typeface="Wingdings" pitchFamily="2" charset="2"/>
              <a:buChar char="§"/>
              <a:tabLst>
                <a:tab pos="914400" algn="l"/>
              </a:tabLst>
            </a:pPr>
            <a:r>
              <a:rPr lang="en-US" sz="1300" dirty="0">
                <a:effectLst/>
                <a:latin typeface="Calibri" panose="020F0502020204030204" pitchFamily="34" charset="0"/>
                <a:ea typeface="Calibri" panose="020F0502020204030204" pitchFamily="34" charset="0"/>
                <a:cs typeface="Calibri" panose="020F0502020204030204" pitchFamily="34" charset="0"/>
              </a:rPr>
              <a:t>by expanding its crop coverage to include a wider range of key food crops and more of the AU priority commodities;</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spcBef>
                <a:spcPts val="0"/>
              </a:spcBef>
              <a:spcAft>
                <a:spcPts val="0"/>
              </a:spcAft>
              <a:buFont typeface="Wingdings" pitchFamily="2" charset="2"/>
              <a:buChar char="§"/>
              <a:tabLst>
                <a:tab pos="914400" algn="l"/>
              </a:tabLst>
            </a:pPr>
            <a:r>
              <a:rPr lang="en-US" sz="1300" dirty="0">
                <a:effectLst/>
                <a:latin typeface="Calibri" panose="020F0502020204030204" pitchFamily="34" charset="0"/>
                <a:ea typeface="Calibri" panose="020F0502020204030204" pitchFamily="34" charset="0"/>
                <a:cs typeface="Calibri" panose="020F0502020204030204" pitchFamily="34" charset="0"/>
              </a:rPr>
              <a:t>by offering institutional capacity building to improve PHL management and the development of technical and policy solutions.</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750"/>
              </a:spcBef>
              <a:spcAft>
                <a:spcPts val="0"/>
              </a:spcAft>
              <a:buFont typeface="Symbol" pitchFamily="2" charset="2"/>
              <a:buChar char=""/>
            </a:pPr>
            <a:r>
              <a:rPr lang="en-US" sz="1300" dirty="0">
                <a:effectLst/>
                <a:latin typeface="Calibri" panose="020F0502020204030204" pitchFamily="34" charset="0"/>
                <a:ea typeface="Calibri" panose="020F0502020204030204" pitchFamily="34" charset="0"/>
                <a:cs typeface="Calibri" panose="020F0502020204030204" pitchFamily="34" charset="0"/>
              </a:rPr>
              <a:t>In addition, APHLIS provides training on using APHLIS tools and measuring postharvest losses. APHLIS is carrying out a series of learning labs to engage African researchers and policy-makers in innovative learning, practice and discussion around postharvest losses. The learning labs take place online, with the support of APHLIS experts. Participants work together to extract APHLIS data to formulate advice on postharvest loss mitigation activities and policies. The objective is to assist public sector actors to report on progress in achieving their postharvest loss reduction goals and to support the development of policies and strategies. We also hope to encourage further use of the APHLIS platform – by practitioners, service providers, researchers, the private sector and donors – to inform investment decisions at the enterprise and farm-level. </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p:nvPr>
        </p:nvSpPr>
        <p:spPr/>
        <p:txBody>
          <a:bodyPr/>
          <a:lstStyle/>
          <a:p>
            <a:pPr algn="r"/>
            <a:fld id="{992A9552-139D-4AC5-80E0-237F158BDF0A}" type="slidenum">
              <a:rPr lang="en-GB" sz="1400" b="0" strike="noStrike" spc="-1" smtClean="0">
                <a:latin typeface="Times New Roman"/>
              </a:rPr>
              <a:t>28</a:t>
            </a:fld>
            <a:endParaRPr lang="en-GB" sz="1400" b="0" strike="noStrike" spc="-1" dirty="0">
              <a:latin typeface="Times New Roman"/>
            </a:endParaRPr>
          </a:p>
        </p:txBody>
      </p:sp>
    </p:spTree>
    <p:extLst>
      <p:ext uri="{BB962C8B-B14F-4D97-AF65-F5344CB8AC3E}">
        <p14:creationId xmlns:p14="http://schemas.microsoft.com/office/powerpoint/2010/main" val="18389674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342900" marR="0" lvl="0" indent="-342900" algn="just">
              <a:lnSpc>
                <a:spcPct val="115000"/>
              </a:lnSpc>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Continued efforts to ensure an accessible and user-friendly information system;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inclusion of additional crops and countries;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Analysis of trends to support agricultural policy formulation and loss reduction activities;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Global recognition of APHLIS as the key source of reliable PHL estimate information for supporting and influencing decisions by governments and the private sector.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Support for an active community of practice that fosters a flow of information between PHL stakeholders.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p:nvPr>
        </p:nvSpPr>
        <p:spPr/>
        <p:txBody>
          <a:bodyPr/>
          <a:lstStyle/>
          <a:p>
            <a:pPr algn="r"/>
            <a:fld id="{992A9552-139D-4AC5-80E0-237F158BDF0A}" type="slidenum">
              <a:rPr lang="en-GB" sz="1400" b="0" strike="noStrike" spc="-1" smtClean="0">
                <a:latin typeface="Times New Roman"/>
              </a:rPr>
              <a:t>29</a:t>
            </a:fld>
            <a:endParaRPr lang="en-GB" sz="1400" b="0" strike="noStrike" spc="-1" dirty="0">
              <a:latin typeface="Times New Roman"/>
            </a:endParaRPr>
          </a:p>
        </p:txBody>
      </p:sp>
    </p:spTree>
    <p:extLst>
      <p:ext uri="{BB962C8B-B14F-4D97-AF65-F5344CB8AC3E}">
        <p14:creationId xmlns:p14="http://schemas.microsoft.com/office/powerpoint/2010/main" val="3212907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itchFamily="2" charset="2"/>
              <a:buChar char=""/>
            </a:pPr>
            <a:r>
              <a:rPr lang="en-US" sz="1800" spc="2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Agriculture employs 53 percent of Africa’s labour force and accounts for about 23 percent of gross domestic product.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0"/>
              </a:spcAft>
              <a:buFont typeface="Symbol" pitchFamily="2"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Most crop losses in sub-Saharan Africa (SSA) occur </a:t>
            </a:r>
            <a:r>
              <a:rPr lang="en-US" sz="1800" i="1" dirty="0">
                <a:effectLst/>
                <a:latin typeface="Calibri" panose="020F0502020204030204" pitchFamily="34" charset="0"/>
                <a:ea typeface="Calibri" panose="020F0502020204030204" pitchFamily="34" charset="0"/>
                <a:cs typeface="Calibri" panose="020F0502020204030204" pitchFamily="34" charset="0"/>
              </a:rPr>
              <a:t>before</a:t>
            </a:r>
            <a:r>
              <a:rPr lang="en-US" sz="1800" dirty="0">
                <a:effectLst/>
                <a:latin typeface="Calibri" panose="020F0502020204030204" pitchFamily="34" charset="0"/>
                <a:ea typeface="Calibri" panose="020F0502020204030204" pitchFamily="34" charset="0"/>
                <a:cs typeface="Calibri" panose="020F0502020204030204" pitchFamily="34" charset="0"/>
              </a:rPr>
              <a:t> produce reaches the consumer. In SSA, up to 30–50 percent of crop production may be lost along the PH value chain. </a:t>
            </a:r>
            <a:r>
              <a:rPr lang="en-US" sz="1800" dirty="0">
                <a:solidFill>
                  <a:srgbClr val="212529"/>
                </a:solidFill>
                <a:effectLst/>
                <a:latin typeface="Calibri" panose="020F0502020204030204" pitchFamily="34" charset="0"/>
                <a:ea typeface="Calibri" panose="020F0502020204030204" pitchFamily="34" charset="0"/>
                <a:cs typeface="Calibri" panose="020F0502020204030204" pitchFamily="34" charset="0"/>
              </a:rPr>
              <a:t>The annual value of the postharvest grain lost in the region is USD 4 billion.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0"/>
              </a:spcAft>
              <a:buFont typeface="Symbol" pitchFamily="2"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Loss rates differ by crop, location, etc.</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Estimates vary widely and there is no consensus on loss figures.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p:nvPr>
        </p:nvSpPr>
        <p:spPr/>
        <p:txBody>
          <a:bodyPr/>
          <a:lstStyle/>
          <a:p>
            <a:pPr algn="r"/>
            <a:fld id="{992A9552-139D-4AC5-80E0-237F158BDF0A}" type="slidenum">
              <a:rPr lang="en-GB" sz="1400" b="0" strike="noStrike" spc="-1" smtClean="0">
                <a:latin typeface="Times New Roman"/>
              </a:rPr>
              <a:t>3</a:t>
            </a:fld>
            <a:endParaRPr lang="en-GB" sz="1400" b="0" strike="noStrike" spc="-1" dirty="0">
              <a:latin typeface="Times New Roman"/>
            </a:endParaRPr>
          </a:p>
        </p:txBody>
      </p:sp>
    </p:spTree>
    <p:extLst>
      <p:ext uri="{BB962C8B-B14F-4D97-AF65-F5344CB8AC3E}">
        <p14:creationId xmlns:p14="http://schemas.microsoft.com/office/powerpoint/2010/main" val="8720908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endParaRPr lang="en-FR" dirty="0"/>
          </a:p>
        </p:txBody>
      </p:sp>
      <p:sp>
        <p:nvSpPr>
          <p:cNvPr id="4" name="Slide Number Placeholder 3"/>
          <p:cNvSpPr>
            <a:spLocks noGrp="1"/>
          </p:cNvSpPr>
          <p:nvPr>
            <p:ph type="sldNum" sz="quarter" idx="5"/>
          </p:nvPr>
        </p:nvSpPr>
        <p:spPr/>
        <p:txBody>
          <a:bodyPr/>
          <a:lstStyle/>
          <a:p>
            <a:fld id="{508E6316-FD07-4063-844E-D99F7CDC037D}" type="slidenum">
              <a:rPr lang="en-GB" smtClean="0"/>
              <a:t>30</a:t>
            </a:fld>
            <a:endParaRPr lang="en-GB"/>
          </a:p>
        </p:txBody>
      </p:sp>
    </p:spTree>
    <p:extLst>
      <p:ext uri="{BB962C8B-B14F-4D97-AF65-F5344CB8AC3E}">
        <p14:creationId xmlns:p14="http://schemas.microsoft.com/office/powerpoint/2010/main" val="20046443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0" marR="0" indent="228600" algn="just">
              <a:lnSpc>
                <a:spcPct val="115000"/>
              </a:lnSpc>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Postharvest loss: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decreases the amount of available food, causing food insecurity, raising prices and reducing consumer access;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reduces food quality through the loss of caloric and nutritional value, contamination, loss of edibility or loss of consumer acceptance;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wastes the resources used to produce the lost food (e.g. seed, fertilizer, water and human labour);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reduces income for producers, traders and consumers.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p:nvPr>
        </p:nvSpPr>
        <p:spPr/>
        <p:txBody>
          <a:bodyPr/>
          <a:lstStyle/>
          <a:p>
            <a:pPr algn="r"/>
            <a:fld id="{992A9552-139D-4AC5-80E0-237F158BDF0A}" type="slidenum">
              <a:rPr lang="en-GB" sz="1400" b="0" strike="noStrike" spc="-1" smtClean="0">
                <a:latin typeface="Times New Roman"/>
              </a:rPr>
              <a:t>4</a:t>
            </a:fld>
            <a:endParaRPr lang="en-GB" sz="1400" b="0" strike="noStrike" spc="-1" dirty="0">
              <a:latin typeface="Times New Roman"/>
            </a:endParaRPr>
          </a:p>
        </p:txBody>
      </p:sp>
    </p:spTree>
    <p:extLst>
      <p:ext uri="{BB962C8B-B14F-4D97-AF65-F5344CB8AC3E}">
        <p14:creationId xmlns:p14="http://schemas.microsoft.com/office/powerpoint/2010/main" val="39575489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342900" marR="0" lvl="0" indent="-342900" algn="just">
              <a:lnSpc>
                <a:spcPct val="115000"/>
              </a:lnSpc>
              <a:spcBef>
                <a:spcPts val="0"/>
              </a:spcBef>
              <a:spcAft>
                <a:spcPts val="0"/>
              </a:spcAft>
              <a:buFont typeface="Symbol" pitchFamily="2" charset="2"/>
              <a:buChar char=""/>
            </a:pPr>
            <a:r>
              <a:rPr lang="en-US" sz="11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Health</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Grains, roots and tubers are major sources of energy in the African diet. Fruits and vegetables are also critical to health and have some of the highest rates of postharvest losses. Postharvest losses can have considerable impact on human nutrition. </a:t>
            </a:r>
            <a:r>
              <a:rPr lang="en-US" sz="1100" dirty="0">
                <a:solidFill>
                  <a:srgbClr val="212529"/>
                </a:solidFill>
                <a:effectLst/>
                <a:latin typeface="Calibri" panose="020F0502020204030204" pitchFamily="34" charset="0"/>
                <a:ea typeface="Calibri" panose="020F0502020204030204" pitchFamily="34" charset="0"/>
                <a:cs typeface="Calibri" panose="020F0502020204030204" pitchFamily="34" charset="0"/>
              </a:rPr>
              <a:t>When grains scatter or are left behind during harvesting, the nutrients they contain are lost as well. The same is true when produce falls from a cart during transport or is partially or totally damaged by pests in storage. When food is lost, its nutrients are no longer available for human consumption.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1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Economic</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Most African farmers are smallholders, who are economically very vulnerable due to:</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15000"/>
              </a:lnSpc>
              <a:spcBef>
                <a:spcPts val="0"/>
              </a:spcBef>
              <a:spcAft>
                <a:spcPts val="0"/>
              </a:spcAft>
              <a:buFont typeface="Wingdings" pitchFamily="2" charset="2"/>
              <a:buChar char=""/>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their high dependence on natural resources and increasingly variable climatic conditions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15000"/>
              </a:lnSpc>
              <a:spcBef>
                <a:spcPts val="0"/>
              </a:spcBef>
              <a:spcAft>
                <a:spcPts val="0"/>
              </a:spcAft>
              <a:buFont typeface="Wingdings" pitchFamily="2" charset="2"/>
              <a:buChar char=""/>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inconsistent, unpredictable incomes;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15000"/>
              </a:lnSpc>
              <a:spcBef>
                <a:spcPts val="0"/>
              </a:spcBef>
              <a:spcAft>
                <a:spcPts val="0"/>
              </a:spcAft>
              <a:buFont typeface="Wingdings" pitchFamily="2" charset="2"/>
              <a:buChar char=""/>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lack of funds to purchase inputs;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15000"/>
              </a:lnSpc>
              <a:spcBef>
                <a:spcPts val="0"/>
              </a:spcBef>
              <a:spcAft>
                <a:spcPts val="0"/>
              </a:spcAft>
              <a:buFont typeface="Wingdings" pitchFamily="2" charset="2"/>
              <a:buChar char=""/>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lack of training on modern farming techniques.</a:t>
            </a:r>
          </a:p>
          <a:p>
            <a:pPr marR="0" lvl="1" algn="just">
              <a:lnSpc>
                <a:spcPct val="115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1125"/>
              </a:spcAft>
              <a:buSzPts val="1000"/>
              <a:buFont typeface="Symbol" pitchFamily="2" charset="2"/>
              <a:buChar char=""/>
              <a:tabLst>
                <a:tab pos="457200" algn="l"/>
              </a:tabLst>
            </a:pPr>
            <a:r>
              <a:rPr lang="en-US" sz="11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Environmental</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100" dirty="0">
                <a:solidFill>
                  <a:srgbClr val="212529"/>
                </a:solidFill>
                <a:effectLst/>
                <a:latin typeface="Calibri" panose="020F0502020204030204" pitchFamily="34" charset="0"/>
                <a:ea typeface="Calibri" panose="020F0502020204030204" pitchFamily="34" charset="0"/>
                <a:cs typeface="Calibri" panose="020F0502020204030204" pitchFamily="34" charset="0"/>
              </a:rPr>
              <a:t>Food loss and waste account for about 4.4 </a:t>
            </a:r>
            <a:r>
              <a:rPr lang="en-US" sz="1100" dirty="0" err="1">
                <a:solidFill>
                  <a:srgbClr val="212529"/>
                </a:solidFill>
                <a:effectLst/>
                <a:latin typeface="Calibri" panose="020F0502020204030204" pitchFamily="34" charset="0"/>
                <a:ea typeface="Calibri" panose="020F0502020204030204" pitchFamily="34" charset="0"/>
                <a:cs typeface="Calibri" panose="020F0502020204030204" pitchFamily="34" charset="0"/>
              </a:rPr>
              <a:t>gigatonnes</a:t>
            </a:r>
            <a:r>
              <a:rPr lang="en-US" sz="1100" dirty="0">
                <a:solidFill>
                  <a:srgbClr val="212529"/>
                </a:solidFill>
                <a:effectLst/>
                <a:latin typeface="Calibri" panose="020F0502020204030204" pitchFamily="34" charset="0"/>
                <a:ea typeface="Calibri" panose="020F0502020204030204" pitchFamily="34" charset="0"/>
                <a:cs typeface="Calibri" panose="020F0502020204030204" pitchFamily="34" charset="0"/>
              </a:rPr>
              <a:t> of greenhouse gas emissions each year; these include on-farm agricultural emissions and the energy used to produce, transport and store food that is ultimately lost or wasted. </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If food loss and waste were a country, it would be the third largest greenhouse gas emitter after the United States of America and China. At the same time, </a:t>
            </a:r>
            <a:r>
              <a:rPr lang="en-US"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climatic factors (particularly heat and humidity) substantially increase PHL.</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p:nvPr>
        </p:nvSpPr>
        <p:spPr/>
        <p:txBody>
          <a:bodyPr/>
          <a:lstStyle/>
          <a:p>
            <a:pPr algn="r"/>
            <a:fld id="{992A9552-139D-4AC5-80E0-237F158BDF0A}" type="slidenum">
              <a:rPr lang="en-GB" sz="1400" b="0" strike="noStrike" spc="-1" smtClean="0">
                <a:latin typeface="Times New Roman"/>
              </a:rPr>
              <a:t>5</a:t>
            </a:fld>
            <a:endParaRPr lang="en-GB" sz="1400" b="0" strike="noStrike" spc="-1" dirty="0">
              <a:latin typeface="Times New Roman"/>
            </a:endParaRPr>
          </a:p>
        </p:txBody>
      </p:sp>
    </p:spTree>
    <p:extLst>
      <p:ext uri="{BB962C8B-B14F-4D97-AF65-F5344CB8AC3E}">
        <p14:creationId xmlns:p14="http://schemas.microsoft.com/office/powerpoint/2010/main" val="39611931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228600" marR="0" algn="just">
              <a:lnSpc>
                <a:spcPct val="115000"/>
              </a:lnSpc>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Postharvest losses are estimated at around 15 percent for cereals. The annual value of postharvest grain loss in sub-Saharan Africa is USD 4 billion of an annual production worth USD 27 billion, which:</a:t>
            </a:r>
            <a:endParaRPr lang="en-US" sz="1800" dirty="0">
              <a:effectLst/>
              <a:latin typeface="Times New Roman" panose="02020603050405020304" pitchFamily="18" charset="0"/>
              <a:ea typeface="Times New Roman" panose="02020603050405020304" pitchFamily="18" charset="0"/>
            </a:endParaRPr>
          </a:p>
          <a:p>
            <a:pPr marL="342900" marR="0" lvl="0" indent="-342900" algn="just">
              <a:lnSpc>
                <a:spcPct val="115000"/>
              </a:lnSpc>
              <a:spcBef>
                <a:spcPts val="0"/>
              </a:spcBef>
              <a:spcAft>
                <a:spcPts val="0"/>
              </a:spcAft>
              <a:buFont typeface="Wingdings" pitchFamily="2" charset="2"/>
              <a:buChar char="§"/>
            </a:pPr>
            <a:r>
              <a:rPr lang="en-US" sz="1800" dirty="0">
                <a:solidFill>
                  <a:srgbClr val="000000"/>
                </a:solidFill>
                <a:effectLst/>
                <a:latin typeface="Calibri" panose="020F0502020204030204" pitchFamily="34" charset="0"/>
                <a:ea typeface="Times New Roman" panose="02020603050405020304" pitchFamily="18" charset="0"/>
              </a:rPr>
              <a:t>exceeds the total value of food aid that the region has received over the past decade; </a:t>
            </a:r>
            <a:endParaRPr lang="en-US" sz="1800" dirty="0">
              <a:effectLst/>
              <a:latin typeface="Times New Roman" panose="02020603050405020304" pitchFamily="18" charset="0"/>
              <a:ea typeface="Times New Roman" panose="02020603050405020304" pitchFamily="18" charset="0"/>
            </a:endParaRPr>
          </a:p>
          <a:p>
            <a:pPr marL="342900" marR="0" lvl="0" indent="-342900" algn="just">
              <a:lnSpc>
                <a:spcPct val="115000"/>
              </a:lnSpc>
              <a:spcBef>
                <a:spcPts val="0"/>
              </a:spcBef>
              <a:spcAft>
                <a:spcPts val="0"/>
              </a:spcAft>
              <a:buFont typeface="Wingdings" pitchFamily="2" charset="2"/>
              <a:buChar char="§"/>
            </a:pPr>
            <a:r>
              <a:rPr lang="en-US" sz="1800" dirty="0">
                <a:solidFill>
                  <a:srgbClr val="000000"/>
                </a:solidFill>
                <a:effectLst/>
                <a:latin typeface="Calibri" panose="020F0502020204030204" pitchFamily="34" charset="0"/>
                <a:ea typeface="Times New Roman" panose="02020603050405020304" pitchFamily="18" charset="0"/>
              </a:rPr>
              <a:t>is enough to meet the annual caloric requirements of at least 48 million people. </a:t>
            </a:r>
            <a:endParaRPr lang="en-US" sz="1800" dirty="0">
              <a:effectLst/>
              <a:latin typeface="Times New Roman" panose="02020603050405020304" pitchFamily="18" charset="0"/>
              <a:ea typeface="Times New Roman" panose="02020603050405020304" pitchFamily="18" charset="0"/>
            </a:endParaRPr>
          </a:p>
          <a:p>
            <a:pPr marL="0" marR="0" algn="just">
              <a:lnSpc>
                <a:spcPct val="115000"/>
              </a:lnSpc>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solidFill>
                  <a:srgbClr val="000000"/>
                </a:solidFill>
                <a:effectLst/>
                <a:latin typeface="Calibri" panose="020F0502020204030204" pitchFamily="34" charset="0"/>
                <a:ea typeface="Calibri" panose="020F0502020204030204" pitchFamily="34" charset="0"/>
              </a:rPr>
              <a:t>A 1 percent reduction in postharvest losses of cereals could lead to economic gains for SSA of USD 40 million per year.</a:t>
            </a:r>
            <a:r>
              <a:rPr lang="en-US" dirty="0">
                <a:effectLst/>
              </a:rPr>
              <a:t> </a:t>
            </a:r>
            <a:endParaRPr lang="en-US" dirty="0"/>
          </a:p>
        </p:txBody>
      </p:sp>
      <p:sp>
        <p:nvSpPr>
          <p:cNvPr id="4" name="Slide Number Placeholder 3"/>
          <p:cNvSpPr>
            <a:spLocks noGrp="1"/>
          </p:cNvSpPr>
          <p:nvPr>
            <p:ph type="sldNum"/>
          </p:nvPr>
        </p:nvSpPr>
        <p:spPr/>
        <p:txBody>
          <a:bodyPr/>
          <a:lstStyle/>
          <a:p>
            <a:pPr algn="r"/>
            <a:fld id="{992A9552-139D-4AC5-80E0-237F158BDF0A}" type="slidenum">
              <a:rPr lang="en-GB" sz="1400" b="0" strike="noStrike" spc="-1" smtClean="0">
                <a:latin typeface="Times New Roman"/>
              </a:rPr>
              <a:t>6</a:t>
            </a:fld>
            <a:endParaRPr lang="en-GB" sz="1400" b="0" strike="noStrike" spc="-1" dirty="0">
              <a:latin typeface="Times New Roman"/>
            </a:endParaRPr>
          </a:p>
        </p:txBody>
      </p:sp>
    </p:spTree>
    <p:extLst>
      <p:ext uri="{BB962C8B-B14F-4D97-AF65-F5344CB8AC3E}">
        <p14:creationId xmlns:p14="http://schemas.microsoft.com/office/powerpoint/2010/main" val="33869260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342900" marR="0" lvl="0" indent="-342900" algn="just">
              <a:lnSpc>
                <a:spcPct val="115000"/>
              </a:lnSpc>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 2020, Nigeria lost 17.5 percent of its maize crop, a loss of 2,174,861 tonnes of maize. Most of the maize was lost during harvesting and household-level storage.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value of the lost grain was USD 919 million.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This led to the loss of the annual iron requirements for 13 million women of child-bearing age and the protein requirements for 49 million children under five.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p:nvPr>
        </p:nvSpPr>
        <p:spPr/>
        <p:txBody>
          <a:bodyPr/>
          <a:lstStyle/>
          <a:p>
            <a:pPr algn="r"/>
            <a:fld id="{992A9552-139D-4AC5-80E0-237F158BDF0A}" type="slidenum">
              <a:rPr lang="en-GB" sz="1400" b="0" strike="noStrike" spc="-1" smtClean="0">
                <a:latin typeface="Times New Roman"/>
              </a:rPr>
              <a:t>7</a:t>
            </a:fld>
            <a:endParaRPr lang="en-GB" sz="1400" b="0" strike="noStrike" spc="-1" dirty="0">
              <a:latin typeface="Times New Roman"/>
            </a:endParaRPr>
          </a:p>
        </p:txBody>
      </p:sp>
    </p:spTree>
    <p:extLst>
      <p:ext uri="{BB962C8B-B14F-4D97-AF65-F5344CB8AC3E}">
        <p14:creationId xmlns:p14="http://schemas.microsoft.com/office/powerpoint/2010/main" val="21695870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342900" marR="0" lvl="0" indent="-342900" algn="just">
              <a:lnSpc>
                <a:spcPct val="115000"/>
              </a:lnSpc>
              <a:spcBef>
                <a:spcPts val="0"/>
              </a:spcBef>
              <a:spcAft>
                <a:spcPts val="0"/>
              </a:spcAft>
              <a:buFont typeface="Symbol" pitchFamily="2" charset="2"/>
              <a:buChar char=""/>
            </a:pP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international price of major cereals surged from 2006-2008, pushing 50 million people into poverty. </a:t>
            </a:r>
          </a:p>
          <a:p>
            <a:pPr marL="342900" marR="0" lvl="0" indent="-342900" algn="just">
              <a:lnSpc>
                <a:spcPct val="115000"/>
              </a:lnSpc>
              <a:spcBef>
                <a:spcPts val="0"/>
              </a:spcBef>
              <a:spcAft>
                <a:spcPts val="0"/>
              </a:spcAft>
              <a:buFont typeface="Symbol" pitchFamily="2" charset="2"/>
              <a:buChar char=""/>
            </a:pP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causes are still debated but are likely to have included drought, rising oil prices, demand for resource-intensive food and increasing costs of transport, fertilizers and other inputs.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Food prices stabilized after 2008, however they have remained high and have been unstable over the past five years due to:</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lnSpc>
                <a:spcPct val="115000"/>
              </a:lnSpc>
              <a:buFont typeface="Wingdings" pitchFamily="2" charset="2"/>
              <a:buChar char="§"/>
            </a:pP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intermittent food shortages;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lnSpc>
                <a:spcPct val="115000"/>
              </a:lnSpc>
              <a:buFont typeface="Wingdings" pitchFamily="2" charset="2"/>
              <a:buChar char="§"/>
            </a:pP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low productivity;</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lnSpc>
                <a:spcPct val="115000"/>
              </a:lnSpc>
              <a:buFont typeface="Wingdings" pitchFamily="2" charset="2"/>
              <a:buChar char="§"/>
            </a:pP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difficulty adapting to climate change;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lnSpc>
                <a:spcPct val="115000"/>
              </a:lnSpc>
              <a:buFont typeface="Wingdings" pitchFamily="2" charset="2"/>
              <a:buChar char="§"/>
            </a:pP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dependence on food aid;</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lnSpc>
                <a:spcPct val="115000"/>
              </a:lnSpc>
              <a:buFont typeface="Wingdings" pitchFamily="2" charset="2"/>
              <a:buChar char="§"/>
            </a:pP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COVID-19 pandemic;</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lnSpc>
                <a:spcPct val="115000"/>
              </a:lnSpc>
              <a:buFont typeface="Wingdings" pitchFamily="2" charset="2"/>
              <a:buChar char="§"/>
            </a:pP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war in Ukraine;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lnSpc>
                <a:spcPct val="115000"/>
              </a:lnSpc>
              <a:buFont typeface="Wingdings" pitchFamily="2" charset="2"/>
              <a:buChar char="§"/>
            </a:pP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postharvest losses.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p:nvPr>
        </p:nvSpPr>
        <p:spPr/>
        <p:txBody>
          <a:bodyPr/>
          <a:lstStyle/>
          <a:p>
            <a:pPr algn="r"/>
            <a:fld id="{992A9552-139D-4AC5-80E0-237F158BDF0A}" type="slidenum">
              <a:rPr lang="en-GB" sz="1400" b="0" strike="noStrike" spc="-1" smtClean="0">
                <a:latin typeface="Times New Roman"/>
              </a:rPr>
              <a:t>8</a:t>
            </a:fld>
            <a:endParaRPr lang="en-GB" sz="1400" b="0" strike="noStrike" spc="-1" dirty="0">
              <a:latin typeface="Times New Roman"/>
            </a:endParaRPr>
          </a:p>
        </p:txBody>
      </p:sp>
    </p:spTree>
    <p:extLst>
      <p:ext uri="{BB962C8B-B14F-4D97-AF65-F5344CB8AC3E}">
        <p14:creationId xmlns:p14="http://schemas.microsoft.com/office/powerpoint/2010/main" val="37193542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342900" marR="0" lvl="0" indent="-342900" algn="just">
              <a:lnSpc>
                <a:spcPct val="115000"/>
              </a:lnSpc>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world’s population is projected to surpass 9.7 billion by 2050 and to peak at nearly 11 billion by 2100.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Most population growth will occur in developing countries.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70 percent of Africa’s population will be urban, extending food value chains.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Food production will have to increase by 60 percent while adapting to climate change.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80 percent of the necessary production increases must come from intensification.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p:nvPr>
        </p:nvSpPr>
        <p:spPr/>
        <p:txBody>
          <a:bodyPr/>
          <a:lstStyle/>
          <a:p>
            <a:pPr algn="r"/>
            <a:fld id="{992A9552-139D-4AC5-80E0-237F158BDF0A}" type="slidenum">
              <a:rPr lang="en-GB" sz="1400" b="0" strike="noStrike" spc="-1" smtClean="0">
                <a:latin typeface="Times New Roman"/>
              </a:rPr>
              <a:t>9</a:t>
            </a:fld>
            <a:endParaRPr lang="en-GB" sz="1400" b="0" strike="noStrike" spc="-1" dirty="0">
              <a:latin typeface="Times New Roman"/>
            </a:endParaRPr>
          </a:p>
        </p:txBody>
      </p:sp>
    </p:spTree>
    <p:extLst>
      <p:ext uri="{BB962C8B-B14F-4D97-AF65-F5344CB8AC3E}">
        <p14:creationId xmlns:p14="http://schemas.microsoft.com/office/powerpoint/2010/main" val="1502214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2">
            <a:extLst>
              <a:ext uri="{FF2B5EF4-FFF2-40B4-BE49-F238E27FC236}">
                <a16:creationId xmlns:a16="http://schemas.microsoft.com/office/drawing/2014/main" id="{270377AB-E579-2C46-B3E1-951D33E16F00}"/>
              </a:ext>
            </a:extLst>
          </p:cNvPr>
          <p:cNvSpPr>
            <a:spLocks noGrp="1"/>
          </p:cNvSpPr>
          <p:nvPr>
            <p:ph type="ftr"/>
          </p:nvPr>
        </p:nvSpPr>
        <p:spPr>
          <a:xfrm>
            <a:off x="4038480" y="6356520"/>
            <a:ext cx="4114440" cy="364680"/>
          </a:xfrm>
          <a:prstGeom prst="rect">
            <a:avLst/>
          </a:prstGeom>
        </p:spPr>
        <p:txBody>
          <a:bodyPr anchor="ctr">
            <a:noAutofit/>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1"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22" name="PlaceHolder 2"/>
          <p:cNvSpPr>
            <a:spLocks noGrp="1"/>
          </p:cNvSpPr>
          <p:nvPr>
            <p:ph type="body"/>
          </p:nvPr>
        </p:nvSpPr>
        <p:spPr>
          <a:xfrm>
            <a:off x="838080" y="182556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23" name="PlaceHolder 3"/>
          <p:cNvSpPr>
            <a:spLocks noGrp="1"/>
          </p:cNvSpPr>
          <p:nvPr>
            <p:ph type="body"/>
          </p:nvPr>
        </p:nvSpPr>
        <p:spPr>
          <a:xfrm>
            <a:off x="6226200" y="182556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24" name="PlaceHolder 4"/>
          <p:cNvSpPr>
            <a:spLocks noGrp="1"/>
          </p:cNvSpPr>
          <p:nvPr>
            <p:ph type="body"/>
          </p:nvPr>
        </p:nvSpPr>
        <p:spPr>
          <a:xfrm>
            <a:off x="838080" y="4098240"/>
            <a:ext cx="1051524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6" name="PlaceHolder 2">
            <a:extLst>
              <a:ext uri="{FF2B5EF4-FFF2-40B4-BE49-F238E27FC236}">
                <a16:creationId xmlns:a16="http://schemas.microsoft.com/office/drawing/2014/main" id="{7A11AE98-74B4-3940-9B4D-D4742E64BE5E}"/>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5"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26" name="PlaceHolder 2"/>
          <p:cNvSpPr>
            <a:spLocks noGrp="1"/>
          </p:cNvSpPr>
          <p:nvPr>
            <p:ph type="body"/>
          </p:nvPr>
        </p:nvSpPr>
        <p:spPr>
          <a:xfrm>
            <a:off x="838080" y="1825560"/>
            <a:ext cx="1051524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27" name="PlaceHolder 3"/>
          <p:cNvSpPr>
            <a:spLocks noGrp="1"/>
          </p:cNvSpPr>
          <p:nvPr>
            <p:ph type="body"/>
          </p:nvPr>
        </p:nvSpPr>
        <p:spPr>
          <a:xfrm>
            <a:off x="838080" y="4098240"/>
            <a:ext cx="1051524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5" name="PlaceHolder 2">
            <a:extLst>
              <a:ext uri="{FF2B5EF4-FFF2-40B4-BE49-F238E27FC236}">
                <a16:creationId xmlns:a16="http://schemas.microsoft.com/office/drawing/2014/main" id="{E604C557-2523-3044-A532-9700127C1E65}"/>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8"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29" name="PlaceHolder 2"/>
          <p:cNvSpPr>
            <a:spLocks noGrp="1"/>
          </p:cNvSpPr>
          <p:nvPr>
            <p:ph type="body"/>
          </p:nvPr>
        </p:nvSpPr>
        <p:spPr>
          <a:xfrm>
            <a:off x="838080" y="182556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30" name="PlaceHolder 3"/>
          <p:cNvSpPr>
            <a:spLocks noGrp="1"/>
          </p:cNvSpPr>
          <p:nvPr>
            <p:ph type="body"/>
          </p:nvPr>
        </p:nvSpPr>
        <p:spPr>
          <a:xfrm>
            <a:off x="6226200" y="182556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31" name="PlaceHolder 4"/>
          <p:cNvSpPr>
            <a:spLocks noGrp="1"/>
          </p:cNvSpPr>
          <p:nvPr>
            <p:ph type="body"/>
          </p:nvPr>
        </p:nvSpPr>
        <p:spPr>
          <a:xfrm>
            <a:off x="838080" y="409824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32" name="PlaceHolder 5"/>
          <p:cNvSpPr>
            <a:spLocks noGrp="1"/>
          </p:cNvSpPr>
          <p:nvPr>
            <p:ph type="body"/>
          </p:nvPr>
        </p:nvSpPr>
        <p:spPr>
          <a:xfrm>
            <a:off x="6226200" y="409824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7" name="PlaceHolder 2">
            <a:extLst>
              <a:ext uri="{FF2B5EF4-FFF2-40B4-BE49-F238E27FC236}">
                <a16:creationId xmlns:a16="http://schemas.microsoft.com/office/drawing/2014/main" id="{29400BE1-45C7-504D-8013-C64515A31DF0}"/>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3"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34" name="PlaceHolder 2"/>
          <p:cNvSpPr>
            <a:spLocks noGrp="1"/>
          </p:cNvSpPr>
          <p:nvPr>
            <p:ph type="body"/>
          </p:nvPr>
        </p:nvSpPr>
        <p:spPr>
          <a:xfrm>
            <a:off x="838080" y="1825560"/>
            <a:ext cx="338580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35" name="PlaceHolder 3"/>
          <p:cNvSpPr>
            <a:spLocks noGrp="1"/>
          </p:cNvSpPr>
          <p:nvPr>
            <p:ph type="body"/>
          </p:nvPr>
        </p:nvSpPr>
        <p:spPr>
          <a:xfrm>
            <a:off x="4393440" y="1825560"/>
            <a:ext cx="338580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36" name="PlaceHolder 4"/>
          <p:cNvSpPr>
            <a:spLocks noGrp="1"/>
          </p:cNvSpPr>
          <p:nvPr>
            <p:ph type="body"/>
          </p:nvPr>
        </p:nvSpPr>
        <p:spPr>
          <a:xfrm>
            <a:off x="7949160" y="1825560"/>
            <a:ext cx="338580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37" name="PlaceHolder 5"/>
          <p:cNvSpPr>
            <a:spLocks noGrp="1"/>
          </p:cNvSpPr>
          <p:nvPr>
            <p:ph type="body"/>
          </p:nvPr>
        </p:nvSpPr>
        <p:spPr>
          <a:xfrm>
            <a:off x="838080" y="4098240"/>
            <a:ext cx="338580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38" name="PlaceHolder 6"/>
          <p:cNvSpPr>
            <a:spLocks noGrp="1"/>
          </p:cNvSpPr>
          <p:nvPr>
            <p:ph type="body"/>
          </p:nvPr>
        </p:nvSpPr>
        <p:spPr>
          <a:xfrm>
            <a:off x="4393440" y="4098240"/>
            <a:ext cx="338580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39" name="PlaceHolder 7"/>
          <p:cNvSpPr>
            <a:spLocks noGrp="1"/>
          </p:cNvSpPr>
          <p:nvPr>
            <p:ph type="body"/>
          </p:nvPr>
        </p:nvSpPr>
        <p:spPr>
          <a:xfrm>
            <a:off x="7949160" y="4098240"/>
            <a:ext cx="338580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9" name="PlaceHolder 2">
            <a:extLst>
              <a:ext uri="{FF2B5EF4-FFF2-40B4-BE49-F238E27FC236}">
                <a16:creationId xmlns:a16="http://schemas.microsoft.com/office/drawing/2014/main" id="{9DFCBFA5-DA22-FC4D-AFA9-D28B5BE1A966}"/>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2">
            <a:extLst>
              <a:ext uri="{FF2B5EF4-FFF2-40B4-BE49-F238E27FC236}">
                <a16:creationId xmlns:a16="http://schemas.microsoft.com/office/drawing/2014/main" id="{5A19ACC1-CEA9-5944-B856-E362E41DA718}"/>
              </a:ext>
            </a:extLst>
          </p:cNvPr>
          <p:cNvSpPr>
            <a:spLocks noGrp="1"/>
          </p:cNvSpPr>
          <p:nvPr>
            <p:ph type="ftr"/>
          </p:nvPr>
        </p:nvSpPr>
        <p:spPr>
          <a:xfrm>
            <a:off x="4038480" y="6356520"/>
            <a:ext cx="4114440" cy="364680"/>
          </a:xfrm>
          <a:prstGeom prst="rect">
            <a:avLst/>
          </a:prstGeom>
        </p:spPr>
        <p:txBody>
          <a:bodyPr anchor="ctr">
            <a:noAutofit/>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4"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45" name="PlaceHolder 2"/>
          <p:cNvSpPr>
            <a:spLocks noGrp="1"/>
          </p:cNvSpPr>
          <p:nvPr>
            <p:ph type="subTitle"/>
          </p:nvPr>
        </p:nvSpPr>
        <p:spPr>
          <a:xfrm>
            <a:off x="838080" y="1825560"/>
            <a:ext cx="10515240" cy="4350960"/>
          </a:xfrm>
          <a:prstGeom prst="rect">
            <a:avLst/>
          </a:prstGeom>
        </p:spPr>
        <p:txBody>
          <a:bodyPr lIns="0" tIns="0" rIns="0" bIns="0" anchor="ctr">
            <a:noAutofit/>
          </a:bodyPr>
          <a:lstStyle/>
          <a:p>
            <a:pPr algn="ctr"/>
            <a:endParaRPr lang="en-GB" sz="3200" b="0" strike="noStrike" spc="-1">
              <a:latin typeface="Arial"/>
            </a:endParaRPr>
          </a:p>
        </p:txBody>
      </p:sp>
      <p:sp>
        <p:nvSpPr>
          <p:cNvPr id="4" name="PlaceHolder 2">
            <a:extLst>
              <a:ext uri="{FF2B5EF4-FFF2-40B4-BE49-F238E27FC236}">
                <a16:creationId xmlns:a16="http://schemas.microsoft.com/office/drawing/2014/main" id="{DA6D19F5-D2B7-CE4B-8258-2D5ADEB6C232}"/>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6"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47" name="PlaceHolder 2"/>
          <p:cNvSpPr>
            <a:spLocks noGrp="1"/>
          </p:cNvSpPr>
          <p:nvPr>
            <p:ph type="body"/>
          </p:nvPr>
        </p:nvSpPr>
        <p:spPr>
          <a:xfrm>
            <a:off x="838080" y="1825560"/>
            <a:ext cx="10515240" cy="435096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4" name="PlaceHolder 2">
            <a:extLst>
              <a:ext uri="{FF2B5EF4-FFF2-40B4-BE49-F238E27FC236}">
                <a16:creationId xmlns:a16="http://schemas.microsoft.com/office/drawing/2014/main" id="{480A2140-3F4C-AB49-A73F-9CD5D2552890}"/>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49" name="PlaceHolder 2"/>
          <p:cNvSpPr>
            <a:spLocks noGrp="1"/>
          </p:cNvSpPr>
          <p:nvPr>
            <p:ph type="body"/>
          </p:nvPr>
        </p:nvSpPr>
        <p:spPr>
          <a:xfrm>
            <a:off x="838080" y="1825560"/>
            <a:ext cx="5131080" cy="435096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50" name="PlaceHolder 3"/>
          <p:cNvSpPr>
            <a:spLocks noGrp="1"/>
          </p:cNvSpPr>
          <p:nvPr>
            <p:ph type="body"/>
          </p:nvPr>
        </p:nvSpPr>
        <p:spPr>
          <a:xfrm>
            <a:off x="6226200" y="1825560"/>
            <a:ext cx="5131080" cy="435096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5" name="PlaceHolder 2">
            <a:extLst>
              <a:ext uri="{FF2B5EF4-FFF2-40B4-BE49-F238E27FC236}">
                <a16:creationId xmlns:a16="http://schemas.microsoft.com/office/drawing/2014/main" id="{0BD67484-1D28-1A46-B3C6-9B6A3E114C48}"/>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1"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3" name="PlaceHolder 2">
            <a:extLst>
              <a:ext uri="{FF2B5EF4-FFF2-40B4-BE49-F238E27FC236}">
                <a16:creationId xmlns:a16="http://schemas.microsoft.com/office/drawing/2014/main" id="{2F9107F0-B398-D742-BD80-DF8726D3F6C2}"/>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2" name="PlaceHolder 1"/>
          <p:cNvSpPr>
            <a:spLocks noGrp="1"/>
          </p:cNvSpPr>
          <p:nvPr>
            <p:ph type="subTitle"/>
          </p:nvPr>
        </p:nvSpPr>
        <p:spPr>
          <a:xfrm>
            <a:off x="838080" y="598680"/>
            <a:ext cx="10515240" cy="5062680"/>
          </a:xfrm>
          <a:prstGeom prst="rect">
            <a:avLst/>
          </a:prstGeom>
        </p:spPr>
        <p:txBody>
          <a:bodyPr lIns="0" tIns="0" rIns="0" bIns="0" anchor="ctr">
            <a:noAutofit/>
          </a:bodyPr>
          <a:lstStyle/>
          <a:p>
            <a:pPr algn="ctr"/>
            <a:endParaRPr lang="en-GB" sz="3200" b="0" strike="noStrike" spc="-1">
              <a:latin typeface="Arial"/>
            </a:endParaRPr>
          </a:p>
        </p:txBody>
      </p:sp>
      <p:sp>
        <p:nvSpPr>
          <p:cNvPr id="3" name="PlaceHolder 2">
            <a:extLst>
              <a:ext uri="{FF2B5EF4-FFF2-40B4-BE49-F238E27FC236}">
                <a16:creationId xmlns:a16="http://schemas.microsoft.com/office/drawing/2014/main" id="{35AADAED-EA9D-304B-BE09-7C6CD7DD847C}"/>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PHLIS-picture-left">
    <p:spTree>
      <p:nvGrpSpPr>
        <p:cNvPr id="1" name=""/>
        <p:cNvGrpSpPr/>
        <p:nvPr/>
      </p:nvGrpSpPr>
      <p:grpSpPr>
        <a:xfrm>
          <a:off x="0" y="0"/>
          <a:ext cx="0" cy="0"/>
          <a:chOff x="0" y="0"/>
          <a:chExt cx="0" cy="0"/>
        </a:xfrm>
      </p:grpSpPr>
      <p:sp>
        <p:nvSpPr>
          <p:cNvPr id="4" name="PlaceHolder 1"/>
          <p:cNvSpPr>
            <a:spLocks noGrp="1"/>
          </p:cNvSpPr>
          <p:nvPr>
            <p:ph type="title"/>
          </p:nvPr>
        </p:nvSpPr>
        <p:spPr>
          <a:xfrm>
            <a:off x="5287616" y="598680"/>
            <a:ext cx="6065703" cy="1091880"/>
          </a:xfrm>
          <a:prstGeom prst="rect">
            <a:avLst/>
          </a:prstGeom>
        </p:spPr>
        <p:txBody>
          <a:bodyPr lIns="0" tIns="0" rIns="0" bIns="0" anchor="ctr">
            <a:noAutofit/>
          </a:bodyPr>
          <a:lstStyle>
            <a:lvl1pPr>
              <a:defRPr sz="4400">
                <a:solidFill>
                  <a:schemeClr val="tx2"/>
                </a:solidFill>
                <a:latin typeface="Calibri" panose="020F0502020204030204" pitchFamily="34" charset="0"/>
                <a:cs typeface="Calibri" panose="020F0502020204030204" pitchFamily="34" charset="0"/>
              </a:defRPr>
            </a:lvl1pPr>
          </a:lstStyle>
          <a:p>
            <a:endParaRPr lang="en-US" sz="1800" b="0" strike="noStrike" spc="-1" dirty="0">
              <a:solidFill>
                <a:srgbClr val="333333"/>
              </a:solidFill>
              <a:latin typeface="Calibri"/>
            </a:endParaRPr>
          </a:p>
        </p:txBody>
      </p:sp>
      <p:sp>
        <p:nvSpPr>
          <p:cNvPr id="6" name="PlaceHolder 2">
            <a:extLst>
              <a:ext uri="{FF2B5EF4-FFF2-40B4-BE49-F238E27FC236}">
                <a16:creationId xmlns:a16="http://schemas.microsoft.com/office/drawing/2014/main" id="{323045FF-AA78-D14F-B0E6-5F8D9515A5DC}"/>
              </a:ext>
            </a:extLst>
          </p:cNvPr>
          <p:cNvSpPr>
            <a:spLocks noGrp="1"/>
          </p:cNvSpPr>
          <p:nvPr>
            <p:ph type="ftr" idx="10"/>
          </p:nvPr>
        </p:nvSpPr>
        <p:spPr>
          <a:xfrm>
            <a:off x="5287615" y="6311520"/>
            <a:ext cx="6065703" cy="364680"/>
          </a:xfrm>
          <a:prstGeom prst="rect">
            <a:avLst/>
          </a:prstGeom>
        </p:spPr>
        <p:txBody>
          <a:bodyPr anchor="ctr">
            <a:noAutofit/>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
        <p:nvSpPr>
          <p:cNvPr id="7" name="Picture Placeholder 2">
            <a:extLst>
              <a:ext uri="{FF2B5EF4-FFF2-40B4-BE49-F238E27FC236}">
                <a16:creationId xmlns:a16="http://schemas.microsoft.com/office/drawing/2014/main" id="{8A90C8CC-430E-5940-A173-3BAF3EF77379}"/>
              </a:ext>
            </a:extLst>
          </p:cNvPr>
          <p:cNvSpPr>
            <a:spLocks noGrp="1"/>
          </p:cNvSpPr>
          <p:nvPr>
            <p:ph type="pic" idx="1"/>
          </p:nvPr>
        </p:nvSpPr>
        <p:spPr>
          <a:xfrm>
            <a:off x="0" y="0"/>
            <a:ext cx="5088835"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8" name="PlaceHolder 2">
            <a:extLst>
              <a:ext uri="{FF2B5EF4-FFF2-40B4-BE49-F238E27FC236}">
                <a16:creationId xmlns:a16="http://schemas.microsoft.com/office/drawing/2014/main" id="{9A109F04-50CC-C04C-8104-161F09277C47}"/>
              </a:ext>
            </a:extLst>
          </p:cNvPr>
          <p:cNvSpPr>
            <a:spLocks noGrp="1"/>
          </p:cNvSpPr>
          <p:nvPr>
            <p:ph type="body" idx="11"/>
          </p:nvPr>
        </p:nvSpPr>
        <p:spPr>
          <a:xfrm>
            <a:off x="5287614" y="1825560"/>
            <a:ext cx="6065705" cy="4350960"/>
          </a:xfrm>
          <a:prstGeom prst="rect">
            <a:avLst/>
          </a:prstGeom>
        </p:spPr>
        <p:txBody>
          <a:bodyPr lIns="0" tIns="0" rIns="0" bIns="0">
            <a:normAutofit/>
          </a:bodyPr>
          <a:lstStyle/>
          <a:p>
            <a:endParaRPr lang="en-US" sz="2800" b="0" strike="noStrike" spc="-1">
              <a:solidFill>
                <a:srgbClr val="333333"/>
              </a:solidFill>
              <a:latin typeface="Calibri"/>
            </a:endParaRPr>
          </a:p>
        </p:txBody>
      </p:sp>
    </p:spTree>
    <p:extLst>
      <p:ext uri="{BB962C8B-B14F-4D97-AF65-F5344CB8AC3E}">
        <p14:creationId xmlns:p14="http://schemas.microsoft.com/office/powerpoint/2010/main" val="20248569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54" name="PlaceHolder 2"/>
          <p:cNvSpPr>
            <a:spLocks noGrp="1"/>
          </p:cNvSpPr>
          <p:nvPr>
            <p:ph type="body"/>
          </p:nvPr>
        </p:nvSpPr>
        <p:spPr>
          <a:xfrm>
            <a:off x="838080" y="182556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55" name="PlaceHolder 3"/>
          <p:cNvSpPr>
            <a:spLocks noGrp="1"/>
          </p:cNvSpPr>
          <p:nvPr>
            <p:ph type="body"/>
          </p:nvPr>
        </p:nvSpPr>
        <p:spPr>
          <a:xfrm>
            <a:off x="6226200" y="1825560"/>
            <a:ext cx="5131080" cy="435096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56" name="PlaceHolder 4"/>
          <p:cNvSpPr>
            <a:spLocks noGrp="1"/>
          </p:cNvSpPr>
          <p:nvPr>
            <p:ph type="body"/>
          </p:nvPr>
        </p:nvSpPr>
        <p:spPr>
          <a:xfrm>
            <a:off x="838080" y="409824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6" name="PlaceHolder 2">
            <a:extLst>
              <a:ext uri="{FF2B5EF4-FFF2-40B4-BE49-F238E27FC236}">
                <a16:creationId xmlns:a16="http://schemas.microsoft.com/office/drawing/2014/main" id="{1BC4B5FA-671E-B54D-8763-38F19FDCE1A0}"/>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58" name="PlaceHolder 2"/>
          <p:cNvSpPr>
            <a:spLocks noGrp="1"/>
          </p:cNvSpPr>
          <p:nvPr>
            <p:ph type="body"/>
          </p:nvPr>
        </p:nvSpPr>
        <p:spPr>
          <a:xfrm>
            <a:off x="838080" y="1825560"/>
            <a:ext cx="5131080" cy="435096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59" name="PlaceHolder 3"/>
          <p:cNvSpPr>
            <a:spLocks noGrp="1"/>
          </p:cNvSpPr>
          <p:nvPr>
            <p:ph type="body"/>
          </p:nvPr>
        </p:nvSpPr>
        <p:spPr>
          <a:xfrm>
            <a:off x="6226200" y="182556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60" name="PlaceHolder 4"/>
          <p:cNvSpPr>
            <a:spLocks noGrp="1"/>
          </p:cNvSpPr>
          <p:nvPr>
            <p:ph type="body"/>
          </p:nvPr>
        </p:nvSpPr>
        <p:spPr>
          <a:xfrm>
            <a:off x="6226200" y="409824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6" name="PlaceHolder 2">
            <a:extLst>
              <a:ext uri="{FF2B5EF4-FFF2-40B4-BE49-F238E27FC236}">
                <a16:creationId xmlns:a16="http://schemas.microsoft.com/office/drawing/2014/main" id="{0D25F85C-6182-D64A-9516-EE05FAB40B4C}"/>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62" name="PlaceHolder 2"/>
          <p:cNvSpPr>
            <a:spLocks noGrp="1"/>
          </p:cNvSpPr>
          <p:nvPr>
            <p:ph type="body"/>
          </p:nvPr>
        </p:nvSpPr>
        <p:spPr>
          <a:xfrm>
            <a:off x="838080" y="182556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63" name="PlaceHolder 3"/>
          <p:cNvSpPr>
            <a:spLocks noGrp="1"/>
          </p:cNvSpPr>
          <p:nvPr>
            <p:ph type="body"/>
          </p:nvPr>
        </p:nvSpPr>
        <p:spPr>
          <a:xfrm>
            <a:off x="6226200" y="182556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64" name="PlaceHolder 4"/>
          <p:cNvSpPr>
            <a:spLocks noGrp="1"/>
          </p:cNvSpPr>
          <p:nvPr>
            <p:ph type="body"/>
          </p:nvPr>
        </p:nvSpPr>
        <p:spPr>
          <a:xfrm>
            <a:off x="838080" y="4098240"/>
            <a:ext cx="1051524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6" name="PlaceHolder 2">
            <a:extLst>
              <a:ext uri="{FF2B5EF4-FFF2-40B4-BE49-F238E27FC236}">
                <a16:creationId xmlns:a16="http://schemas.microsoft.com/office/drawing/2014/main" id="{1BE40265-7D8D-D149-8986-B3203E451EA8}"/>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5"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66" name="PlaceHolder 2"/>
          <p:cNvSpPr>
            <a:spLocks noGrp="1"/>
          </p:cNvSpPr>
          <p:nvPr>
            <p:ph type="body"/>
          </p:nvPr>
        </p:nvSpPr>
        <p:spPr>
          <a:xfrm>
            <a:off x="838080" y="1825560"/>
            <a:ext cx="1051524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67" name="PlaceHolder 3"/>
          <p:cNvSpPr>
            <a:spLocks noGrp="1"/>
          </p:cNvSpPr>
          <p:nvPr>
            <p:ph type="body"/>
          </p:nvPr>
        </p:nvSpPr>
        <p:spPr>
          <a:xfrm>
            <a:off x="838080" y="4098240"/>
            <a:ext cx="1051524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5" name="PlaceHolder 2">
            <a:extLst>
              <a:ext uri="{FF2B5EF4-FFF2-40B4-BE49-F238E27FC236}">
                <a16:creationId xmlns:a16="http://schemas.microsoft.com/office/drawing/2014/main" id="{E6E03E8C-4D5F-DE4E-9C85-9DB92E773753}"/>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69" name="PlaceHolder 2"/>
          <p:cNvSpPr>
            <a:spLocks noGrp="1"/>
          </p:cNvSpPr>
          <p:nvPr>
            <p:ph type="body"/>
          </p:nvPr>
        </p:nvSpPr>
        <p:spPr>
          <a:xfrm>
            <a:off x="838080" y="182556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70" name="PlaceHolder 3"/>
          <p:cNvSpPr>
            <a:spLocks noGrp="1"/>
          </p:cNvSpPr>
          <p:nvPr>
            <p:ph type="body"/>
          </p:nvPr>
        </p:nvSpPr>
        <p:spPr>
          <a:xfrm>
            <a:off x="6226200" y="182556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71" name="PlaceHolder 4"/>
          <p:cNvSpPr>
            <a:spLocks noGrp="1"/>
          </p:cNvSpPr>
          <p:nvPr>
            <p:ph type="body"/>
          </p:nvPr>
        </p:nvSpPr>
        <p:spPr>
          <a:xfrm>
            <a:off x="838080" y="409824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72" name="PlaceHolder 5"/>
          <p:cNvSpPr>
            <a:spLocks noGrp="1"/>
          </p:cNvSpPr>
          <p:nvPr>
            <p:ph type="body"/>
          </p:nvPr>
        </p:nvSpPr>
        <p:spPr>
          <a:xfrm>
            <a:off x="6226200" y="409824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7" name="PlaceHolder 2">
            <a:extLst>
              <a:ext uri="{FF2B5EF4-FFF2-40B4-BE49-F238E27FC236}">
                <a16:creationId xmlns:a16="http://schemas.microsoft.com/office/drawing/2014/main" id="{F060CA31-1A85-6541-9D79-E13BC971F612}"/>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74" name="PlaceHolder 2"/>
          <p:cNvSpPr>
            <a:spLocks noGrp="1"/>
          </p:cNvSpPr>
          <p:nvPr>
            <p:ph type="body"/>
          </p:nvPr>
        </p:nvSpPr>
        <p:spPr>
          <a:xfrm>
            <a:off x="838080" y="1825560"/>
            <a:ext cx="338580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75" name="PlaceHolder 3"/>
          <p:cNvSpPr>
            <a:spLocks noGrp="1"/>
          </p:cNvSpPr>
          <p:nvPr>
            <p:ph type="body"/>
          </p:nvPr>
        </p:nvSpPr>
        <p:spPr>
          <a:xfrm>
            <a:off x="4393440" y="1825560"/>
            <a:ext cx="338580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76" name="PlaceHolder 4"/>
          <p:cNvSpPr>
            <a:spLocks noGrp="1"/>
          </p:cNvSpPr>
          <p:nvPr>
            <p:ph type="body"/>
          </p:nvPr>
        </p:nvSpPr>
        <p:spPr>
          <a:xfrm>
            <a:off x="7949160" y="1825560"/>
            <a:ext cx="338580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77" name="PlaceHolder 5"/>
          <p:cNvSpPr>
            <a:spLocks noGrp="1"/>
          </p:cNvSpPr>
          <p:nvPr>
            <p:ph type="body"/>
          </p:nvPr>
        </p:nvSpPr>
        <p:spPr>
          <a:xfrm>
            <a:off x="838080" y="4098240"/>
            <a:ext cx="338580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78" name="PlaceHolder 6"/>
          <p:cNvSpPr>
            <a:spLocks noGrp="1"/>
          </p:cNvSpPr>
          <p:nvPr>
            <p:ph type="body"/>
          </p:nvPr>
        </p:nvSpPr>
        <p:spPr>
          <a:xfrm>
            <a:off x="4393440" y="4098240"/>
            <a:ext cx="338580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79" name="PlaceHolder 7"/>
          <p:cNvSpPr>
            <a:spLocks noGrp="1"/>
          </p:cNvSpPr>
          <p:nvPr>
            <p:ph type="body"/>
          </p:nvPr>
        </p:nvSpPr>
        <p:spPr>
          <a:xfrm>
            <a:off x="7949160" y="4098240"/>
            <a:ext cx="338580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9" name="PlaceHolder 2">
            <a:extLst>
              <a:ext uri="{FF2B5EF4-FFF2-40B4-BE49-F238E27FC236}">
                <a16:creationId xmlns:a16="http://schemas.microsoft.com/office/drawing/2014/main" id="{202A8407-5D54-9A47-8639-2BDD0F29E233}"/>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2">
            <a:extLst>
              <a:ext uri="{FF2B5EF4-FFF2-40B4-BE49-F238E27FC236}">
                <a16:creationId xmlns:a16="http://schemas.microsoft.com/office/drawing/2014/main" id="{37C71BF4-A6DA-3745-986B-CC35D786D491}"/>
              </a:ext>
            </a:extLst>
          </p:cNvPr>
          <p:cNvSpPr>
            <a:spLocks noGrp="1"/>
          </p:cNvSpPr>
          <p:nvPr>
            <p:ph type="ftr"/>
          </p:nvPr>
        </p:nvSpPr>
        <p:spPr>
          <a:xfrm>
            <a:off x="4038480" y="6356520"/>
            <a:ext cx="4114440" cy="364680"/>
          </a:xfrm>
          <a:prstGeom prst="rect">
            <a:avLst/>
          </a:prstGeom>
        </p:spPr>
        <p:txBody>
          <a:bodyPr anchor="ctr">
            <a:noAutofit/>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5"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86" name="PlaceHolder 2"/>
          <p:cNvSpPr>
            <a:spLocks noGrp="1"/>
          </p:cNvSpPr>
          <p:nvPr>
            <p:ph type="subTitle"/>
          </p:nvPr>
        </p:nvSpPr>
        <p:spPr>
          <a:xfrm>
            <a:off x="838080" y="1825560"/>
            <a:ext cx="10515240" cy="4350960"/>
          </a:xfrm>
          <a:prstGeom prst="rect">
            <a:avLst/>
          </a:prstGeom>
        </p:spPr>
        <p:txBody>
          <a:bodyPr lIns="0" tIns="0" rIns="0" bIns="0" anchor="ctr">
            <a:noAutofit/>
          </a:bodyPr>
          <a:lstStyle/>
          <a:p>
            <a:pPr algn="ctr"/>
            <a:endParaRPr lang="en-GB" sz="3200" b="0" strike="noStrike" spc="-1">
              <a:latin typeface="Arial"/>
            </a:endParaRPr>
          </a:p>
        </p:txBody>
      </p:sp>
      <p:sp>
        <p:nvSpPr>
          <p:cNvPr id="4" name="PlaceHolder 2">
            <a:extLst>
              <a:ext uri="{FF2B5EF4-FFF2-40B4-BE49-F238E27FC236}">
                <a16:creationId xmlns:a16="http://schemas.microsoft.com/office/drawing/2014/main" id="{CE7D8244-0925-2C47-86FE-F4389F782776}"/>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7"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88" name="PlaceHolder 2"/>
          <p:cNvSpPr>
            <a:spLocks noGrp="1"/>
          </p:cNvSpPr>
          <p:nvPr>
            <p:ph type="body"/>
          </p:nvPr>
        </p:nvSpPr>
        <p:spPr>
          <a:xfrm>
            <a:off x="838080" y="1825560"/>
            <a:ext cx="10515240" cy="435096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4" name="PlaceHolder 2">
            <a:extLst>
              <a:ext uri="{FF2B5EF4-FFF2-40B4-BE49-F238E27FC236}">
                <a16:creationId xmlns:a16="http://schemas.microsoft.com/office/drawing/2014/main" id="{1EE1CCD4-212F-504C-BC32-928FB5C8FE9E}"/>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9"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90" name="PlaceHolder 2"/>
          <p:cNvSpPr>
            <a:spLocks noGrp="1"/>
          </p:cNvSpPr>
          <p:nvPr>
            <p:ph type="body"/>
          </p:nvPr>
        </p:nvSpPr>
        <p:spPr>
          <a:xfrm>
            <a:off x="838080" y="1825560"/>
            <a:ext cx="5131080" cy="435096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91" name="PlaceHolder 3"/>
          <p:cNvSpPr>
            <a:spLocks noGrp="1"/>
          </p:cNvSpPr>
          <p:nvPr>
            <p:ph type="body"/>
          </p:nvPr>
        </p:nvSpPr>
        <p:spPr>
          <a:xfrm>
            <a:off x="6226200" y="1825560"/>
            <a:ext cx="5131080" cy="435096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5" name="PlaceHolder 2">
            <a:extLst>
              <a:ext uri="{FF2B5EF4-FFF2-40B4-BE49-F238E27FC236}">
                <a16:creationId xmlns:a16="http://schemas.microsoft.com/office/drawing/2014/main" id="{442B28A0-2AC6-1541-84A9-FE3603112296}"/>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5" name="PlaceHolder 2"/>
          <p:cNvSpPr>
            <a:spLocks noGrp="1"/>
          </p:cNvSpPr>
          <p:nvPr>
            <p:ph type="subTitle"/>
          </p:nvPr>
        </p:nvSpPr>
        <p:spPr>
          <a:xfrm>
            <a:off x="838080" y="1825560"/>
            <a:ext cx="10515240" cy="4350960"/>
          </a:xfrm>
          <a:prstGeom prst="rect">
            <a:avLst/>
          </a:prstGeom>
        </p:spPr>
        <p:txBody>
          <a:bodyPr lIns="0" tIns="0" rIns="0" bIns="0" anchor="ctr">
            <a:noAutofit/>
          </a:bodyPr>
          <a:lstStyle/>
          <a:p>
            <a:pPr algn="ctr"/>
            <a:endParaRPr lang="en-GB" sz="3200" b="0" strike="noStrike" spc="-1" dirty="0">
              <a:latin typeface="Arial"/>
            </a:endParaRPr>
          </a:p>
        </p:txBody>
      </p:sp>
      <p:sp>
        <p:nvSpPr>
          <p:cNvPr id="6" name="PlaceHolder 2">
            <a:extLst>
              <a:ext uri="{FF2B5EF4-FFF2-40B4-BE49-F238E27FC236}">
                <a16:creationId xmlns:a16="http://schemas.microsoft.com/office/drawing/2014/main" id="{323045FF-AA78-D14F-B0E6-5F8D9515A5DC}"/>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2"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3" name="PlaceHolder 2">
            <a:extLst>
              <a:ext uri="{FF2B5EF4-FFF2-40B4-BE49-F238E27FC236}">
                <a16:creationId xmlns:a16="http://schemas.microsoft.com/office/drawing/2014/main" id="{43CA1A96-8C5C-B840-8923-8AAF3159C8E0}"/>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94"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dirty="0">
              <a:solidFill>
                <a:srgbClr val="333333"/>
              </a:solidFill>
              <a:latin typeface="Calibri"/>
            </a:endParaRPr>
          </a:p>
        </p:txBody>
      </p:sp>
      <p:sp>
        <p:nvSpPr>
          <p:cNvPr id="95" name="PlaceHolder 2"/>
          <p:cNvSpPr>
            <a:spLocks noGrp="1"/>
          </p:cNvSpPr>
          <p:nvPr>
            <p:ph type="body"/>
          </p:nvPr>
        </p:nvSpPr>
        <p:spPr>
          <a:xfrm>
            <a:off x="838080" y="1825560"/>
            <a:ext cx="5131080" cy="2075040"/>
          </a:xfrm>
          <a:prstGeom prst="rect">
            <a:avLst/>
          </a:prstGeom>
        </p:spPr>
        <p:txBody>
          <a:bodyPr lIns="0" tIns="0" rIns="0" bIns="0">
            <a:normAutofit/>
          </a:bodyPr>
          <a:lstStyle/>
          <a:p>
            <a:endParaRPr lang="en-US" sz="2800" b="0" strike="noStrike" spc="-1" dirty="0">
              <a:solidFill>
                <a:srgbClr val="333333"/>
              </a:solidFill>
              <a:latin typeface="Calibri"/>
            </a:endParaRPr>
          </a:p>
        </p:txBody>
      </p:sp>
      <p:sp>
        <p:nvSpPr>
          <p:cNvPr id="96" name="PlaceHolder 3"/>
          <p:cNvSpPr>
            <a:spLocks noGrp="1"/>
          </p:cNvSpPr>
          <p:nvPr>
            <p:ph type="body"/>
          </p:nvPr>
        </p:nvSpPr>
        <p:spPr>
          <a:xfrm>
            <a:off x="6226200" y="1825560"/>
            <a:ext cx="5131080" cy="435096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97" name="PlaceHolder 4"/>
          <p:cNvSpPr>
            <a:spLocks noGrp="1"/>
          </p:cNvSpPr>
          <p:nvPr>
            <p:ph type="body"/>
          </p:nvPr>
        </p:nvSpPr>
        <p:spPr>
          <a:xfrm>
            <a:off x="838080" y="4098240"/>
            <a:ext cx="5131080" cy="2075040"/>
          </a:xfrm>
          <a:prstGeom prst="rect">
            <a:avLst/>
          </a:prstGeom>
        </p:spPr>
        <p:txBody>
          <a:bodyPr lIns="0" tIns="0" rIns="0" bIns="0">
            <a:normAutofit/>
          </a:bodyPr>
          <a:lstStyle/>
          <a:p>
            <a:endParaRPr lang="en-US" sz="2800" b="0" strike="noStrike" spc="-1" dirty="0">
              <a:solidFill>
                <a:srgbClr val="333333"/>
              </a:solidFill>
              <a:latin typeface="Calibri"/>
            </a:endParaRPr>
          </a:p>
        </p:txBody>
      </p:sp>
      <p:sp>
        <p:nvSpPr>
          <p:cNvPr id="6" name="PlaceHolder 2">
            <a:extLst>
              <a:ext uri="{FF2B5EF4-FFF2-40B4-BE49-F238E27FC236}">
                <a16:creationId xmlns:a16="http://schemas.microsoft.com/office/drawing/2014/main" id="{A92F7073-F2CF-5D44-9979-D0F401861DD0}"/>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98"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99" name="PlaceHolder 2"/>
          <p:cNvSpPr>
            <a:spLocks noGrp="1"/>
          </p:cNvSpPr>
          <p:nvPr>
            <p:ph type="body"/>
          </p:nvPr>
        </p:nvSpPr>
        <p:spPr>
          <a:xfrm>
            <a:off x="838080" y="1825560"/>
            <a:ext cx="5131080" cy="435096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100" name="PlaceHolder 3"/>
          <p:cNvSpPr>
            <a:spLocks noGrp="1"/>
          </p:cNvSpPr>
          <p:nvPr>
            <p:ph type="body"/>
          </p:nvPr>
        </p:nvSpPr>
        <p:spPr>
          <a:xfrm>
            <a:off x="6226200" y="182556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101" name="PlaceHolder 4"/>
          <p:cNvSpPr>
            <a:spLocks noGrp="1"/>
          </p:cNvSpPr>
          <p:nvPr>
            <p:ph type="body"/>
          </p:nvPr>
        </p:nvSpPr>
        <p:spPr>
          <a:xfrm>
            <a:off x="6226200" y="409824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6" name="PlaceHolder 2">
            <a:extLst>
              <a:ext uri="{FF2B5EF4-FFF2-40B4-BE49-F238E27FC236}">
                <a16:creationId xmlns:a16="http://schemas.microsoft.com/office/drawing/2014/main" id="{5EF9EB93-E563-5046-81B2-4CE4AB11ED91}"/>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103" name="PlaceHolder 2"/>
          <p:cNvSpPr>
            <a:spLocks noGrp="1"/>
          </p:cNvSpPr>
          <p:nvPr>
            <p:ph type="body"/>
          </p:nvPr>
        </p:nvSpPr>
        <p:spPr>
          <a:xfrm>
            <a:off x="838080" y="182556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104" name="PlaceHolder 3"/>
          <p:cNvSpPr>
            <a:spLocks noGrp="1"/>
          </p:cNvSpPr>
          <p:nvPr>
            <p:ph type="body"/>
          </p:nvPr>
        </p:nvSpPr>
        <p:spPr>
          <a:xfrm>
            <a:off x="6226200" y="182556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105" name="PlaceHolder 4"/>
          <p:cNvSpPr>
            <a:spLocks noGrp="1"/>
          </p:cNvSpPr>
          <p:nvPr>
            <p:ph type="body"/>
          </p:nvPr>
        </p:nvSpPr>
        <p:spPr>
          <a:xfrm>
            <a:off x="838080" y="4098240"/>
            <a:ext cx="1051524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6" name="PlaceHolder 2">
            <a:extLst>
              <a:ext uri="{FF2B5EF4-FFF2-40B4-BE49-F238E27FC236}">
                <a16:creationId xmlns:a16="http://schemas.microsoft.com/office/drawing/2014/main" id="{53885068-03D7-C84B-ABDA-85CF9E84D82C}"/>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06"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107" name="PlaceHolder 2"/>
          <p:cNvSpPr>
            <a:spLocks noGrp="1"/>
          </p:cNvSpPr>
          <p:nvPr>
            <p:ph type="body"/>
          </p:nvPr>
        </p:nvSpPr>
        <p:spPr>
          <a:xfrm>
            <a:off x="838080" y="1825560"/>
            <a:ext cx="1051524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108" name="PlaceHolder 3"/>
          <p:cNvSpPr>
            <a:spLocks noGrp="1"/>
          </p:cNvSpPr>
          <p:nvPr>
            <p:ph type="body"/>
          </p:nvPr>
        </p:nvSpPr>
        <p:spPr>
          <a:xfrm>
            <a:off x="838080" y="4098240"/>
            <a:ext cx="1051524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5" name="PlaceHolder 2">
            <a:extLst>
              <a:ext uri="{FF2B5EF4-FFF2-40B4-BE49-F238E27FC236}">
                <a16:creationId xmlns:a16="http://schemas.microsoft.com/office/drawing/2014/main" id="{C6993DEB-F5E5-274E-B132-4FF1433FCD2D}"/>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110" name="PlaceHolder 2"/>
          <p:cNvSpPr>
            <a:spLocks noGrp="1"/>
          </p:cNvSpPr>
          <p:nvPr>
            <p:ph type="body"/>
          </p:nvPr>
        </p:nvSpPr>
        <p:spPr>
          <a:xfrm>
            <a:off x="838080" y="182556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111" name="PlaceHolder 3"/>
          <p:cNvSpPr>
            <a:spLocks noGrp="1"/>
          </p:cNvSpPr>
          <p:nvPr>
            <p:ph type="body"/>
          </p:nvPr>
        </p:nvSpPr>
        <p:spPr>
          <a:xfrm>
            <a:off x="6226200" y="182556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112" name="PlaceHolder 4"/>
          <p:cNvSpPr>
            <a:spLocks noGrp="1"/>
          </p:cNvSpPr>
          <p:nvPr>
            <p:ph type="body"/>
          </p:nvPr>
        </p:nvSpPr>
        <p:spPr>
          <a:xfrm>
            <a:off x="838080" y="409824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113" name="PlaceHolder 5"/>
          <p:cNvSpPr>
            <a:spLocks noGrp="1"/>
          </p:cNvSpPr>
          <p:nvPr>
            <p:ph type="body"/>
          </p:nvPr>
        </p:nvSpPr>
        <p:spPr>
          <a:xfrm>
            <a:off x="6226200" y="409824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7" name="PlaceHolder 2">
            <a:extLst>
              <a:ext uri="{FF2B5EF4-FFF2-40B4-BE49-F238E27FC236}">
                <a16:creationId xmlns:a16="http://schemas.microsoft.com/office/drawing/2014/main" id="{C11002F4-D305-E442-BB00-492608CC3E8B}"/>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14"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115" name="PlaceHolder 2"/>
          <p:cNvSpPr>
            <a:spLocks noGrp="1"/>
          </p:cNvSpPr>
          <p:nvPr>
            <p:ph type="body"/>
          </p:nvPr>
        </p:nvSpPr>
        <p:spPr>
          <a:xfrm>
            <a:off x="838080" y="1825560"/>
            <a:ext cx="338580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116" name="PlaceHolder 3"/>
          <p:cNvSpPr>
            <a:spLocks noGrp="1"/>
          </p:cNvSpPr>
          <p:nvPr>
            <p:ph type="body"/>
          </p:nvPr>
        </p:nvSpPr>
        <p:spPr>
          <a:xfrm>
            <a:off x="4393440" y="1825560"/>
            <a:ext cx="338580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117" name="PlaceHolder 4"/>
          <p:cNvSpPr>
            <a:spLocks noGrp="1"/>
          </p:cNvSpPr>
          <p:nvPr>
            <p:ph type="body"/>
          </p:nvPr>
        </p:nvSpPr>
        <p:spPr>
          <a:xfrm>
            <a:off x="7949160" y="1825560"/>
            <a:ext cx="338580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118" name="PlaceHolder 5"/>
          <p:cNvSpPr>
            <a:spLocks noGrp="1"/>
          </p:cNvSpPr>
          <p:nvPr>
            <p:ph type="body"/>
          </p:nvPr>
        </p:nvSpPr>
        <p:spPr>
          <a:xfrm>
            <a:off x="838080" y="4098240"/>
            <a:ext cx="338580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119" name="PlaceHolder 6"/>
          <p:cNvSpPr>
            <a:spLocks noGrp="1"/>
          </p:cNvSpPr>
          <p:nvPr>
            <p:ph type="body"/>
          </p:nvPr>
        </p:nvSpPr>
        <p:spPr>
          <a:xfrm>
            <a:off x="4393440" y="4098240"/>
            <a:ext cx="338580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120" name="PlaceHolder 7"/>
          <p:cNvSpPr>
            <a:spLocks noGrp="1"/>
          </p:cNvSpPr>
          <p:nvPr>
            <p:ph type="body"/>
          </p:nvPr>
        </p:nvSpPr>
        <p:spPr>
          <a:xfrm>
            <a:off x="7949160" y="4098240"/>
            <a:ext cx="338580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9" name="PlaceHolder 2">
            <a:extLst>
              <a:ext uri="{FF2B5EF4-FFF2-40B4-BE49-F238E27FC236}">
                <a16:creationId xmlns:a16="http://schemas.microsoft.com/office/drawing/2014/main" id="{276F541B-917B-7343-BEC9-40A36EE52D2D}"/>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7" name="PlaceHolder 2"/>
          <p:cNvSpPr>
            <a:spLocks noGrp="1"/>
          </p:cNvSpPr>
          <p:nvPr>
            <p:ph type="body"/>
          </p:nvPr>
        </p:nvSpPr>
        <p:spPr>
          <a:xfrm>
            <a:off x="838080" y="1825560"/>
            <a:ext cx="10515240" cy="435096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4" name="PlaceHolder 2">
            <a:extLst>
              <a:ext uri="{FF2B5EF4-FFF2-40B4-BE49-F238E27FC236}">
                <a16:creationId xmlns:a16="http://schemas.microsoft.com/office/drawing/2014/main" id="{1BBC3061-2837-1B4F-B2D9-3F0FD797A4C5}"/>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9" name="PlaceHolder 2"/>
          <p:cNvSpPr>
            <a:spLocks noGrp="1"/>
          </p:cNvSpPr>
          <p:nvPr>
            <p:ph type="body"/>
          </p:nvPr>
        </p:nvSpPr>
        <p:spPr>
          <a:xfrm>
            <a:off x="838080" y="1825560"/>
            <a:ext cx="5131080" cy="435096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10" name="PlaceHolder 3"/>
          <p:cNvSpPr>
            <a:spLocks noGrp="1"/>
          </p:cNvSpPr>
          <p:nvPr>
            <p:ph type="body"/>
          </p:nvPr>
        </p:nvSpPr>
        <p:spPr>
          <a:xfrm>
            <a:off x="6226200" y="1825560"/>
            <a:ext cx="5131080" cy="435096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5" name="PlaceHolder 2">
            <a:extLst>
              <a:ext uri="{FF2B5EF4-FFF2-40B4-BE49-F238E27FC236}">
                <a16:creationId xmlns:a16="http://schemas.microsoft.com/office/drawing/2014/main" id="{9713145B-18D6-AF4D-9FA6-037185DE12AD}"/>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1"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3" name="PlaceHolder 2">
            <a:extLst>
              <a:ext uri="{FF2B5EF4-FFF2-40B4-BE49-F238E27FC236}">
                <a16:creationId xmlns:a16="http://schemas.microsoft.com/office/drawing/2014/main" id="{A99B016F-5931-894B-8001-09AAD1A33994}"/>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2" name="PlaceHolder 1"/>
          <p:cNvSpPr>
            <a:spLocks noGrp="1"/>
          </p:cNvSpPr>
          <p:nvPr>
            <p:ph type="subTitle"/>
          </p:nvPr>
        </p:nvSpPr>
        <p:spPr>
          <a:xfrm>
            <a:off x="838080" y="598680"/>
            <a:ext cx="10515240" cy="5062680"/>
          </a:xfrm>
          <a:prstGeom prst="rect">
            <a:avLst/>
          </a:prstGeom>
        </p:spPr>
        <p:txBody>
          <a:bodyPr lIns="0" tIns="0" rIns="0" bIns="0" anchor="ctr">
            <a:noAutofit/>
          </a:bodyPr>
          <a:lstStyle/>
          <a:p>
            <a:pPr algn="ctr"/>
            <a:endParaRPr lang="en-GB" sz="3200" b="0" strike="noStrike" spc="-1">
              <a:latin typeface="Arial"/>
            </a:endParaRPr>
          </a:p>
        </p:txBody>
      </p:sp>
      <p:sp>
        <p:nvSpPr>
          <p:cNvPr id="3" name="PlaceHolder 2">
            <a:extLst>
              <a:ext uri="{FF2B5EF4-FFF2-40B4-BE49-F238E27FC236}">
                <a16:creationId xmlns:a16="http://schemas.microsoft.com/office/drawing/2014/main" id="{8F44A740-0A70-DC4D-858A-E0D31A0C5755}"/>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3"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14" name="PlaceHolder 2"/>
          <p:cNvSpPr>
            <a:spLocks noGrp="1"/>
          </p:cNvSpPr>
          <p:nvPr>
            <p:ph type="body"/>
          </p:nvPr>
        </p:nvSpPr>
        <p:spPr>
          <a:xfrm>
            <a:off x="838080" y="182556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15" name="PlaceHolder 3"/>
          <p:cNvSpPr>
            <a:spLocks noGrp="1"/>
          </p:cNvSpPr>
          <p:nvPr>
            <p:ph type="body"/>
          </p:nvPr>
        </p:nvSpPr>
        <p:spPr>
          <a:xfrm>
            <a:off x="6226200" y="1825560"/>
            <a:ext cx="5131080" cy="435096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16" name="PlaceHolder 4"/>
          <p:cNvSpPr>
            <a:spLocks noGrp="1"/>
          </p:cNvSpPr>
          <p:nvPr>
            <p:ph type="body"/>
          </p:nvPr>
        </p:nvSpPr>
        <p:spPr>
          <a:xfrm>
            <a:off x="838080" y="409824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6" name="PlaceHolder 2">
            <a:extLst>
              <a:ext uri="{FF2B5EF4-FFF2-40B4-BE49-F238E27FC236}">
                <a16:creationId xmlns:a16="http://schemas.microsoft.com/office/drawing/2014/main" id="{49C6E985-5287-D14C-A4AD-7ED5ED47F36D}"/>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7"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18" name="PlaceHolder 2"/>
          <p:cNvSpPr>
            <a:spLocks noGrp="1"/>
          </p:cNvSpPr>
          <p:nvPr>
            <p:ph type="body"/>
          </p:nvPr>
        </p:nvSpPr>
        <p:spPr>
          <a:xfrm>
            <a:off x="838080" y="1825560"/>
            <a:ext cx="5131080" cy="435096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19" name="PlaceHolder 3"/>
          <p:cNvSpPr>
            <a:spLocks noGrp="1"/>
          </p:cNvSpPr>
          <p:nvPr>
            <p:ph type="body"/>
          </p:nvPr>
        </p:nvSpPr>
        <p:spPr>
          <a:xfrm>
            <a:off x="6226200" y="182556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20" name="PlaceHolder 4"/>
          <p:cNvSpPr>
            <a:spLocks noGrp="1"/>
          </p:cNvSpPr>
          <p:nvPr>
            <p:ph type="body"/>
          </p:nvPr>
        </p:nvSpPr>
        <p:spPr>
          <a:xfrm>
            <a:off x="6226200" y="409824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6" name="PlaceHolder 2">
            <a:extLst>
              <a:ext uri="{FF2B5EF4-FFF2-40B4-BE49-F238E27FC236}">
                <a16:creationId xmlns:a16="http://schemas.microsoft.com/office/drawing/2014/main" id="{49AE67A3-A6F1-9546-9C6A-CC210D5C85A4}"/>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w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1.w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1.wmf"/><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 name="Picture 8"/>
          <p:cNvPicPr/>
          <p:nvPr/>
        </p:nvPicPr>
        <p:blipFill>
          <a:blip r:embed="rId15" cstate="screen">
            <a:extLst>
              <a:ext uri="{28A0092B-C50C-407E-A947-70E740481C1C}">
                <a14:useLocalDpi xmlns:a14="http://schemas.microsoft.com/office/drawing/2010/main"/>
              </a:ext>
            </a:extLst>
          </a:blip>
          <a:stretch/>
        </p:blipFill>
        <p:spPr>
          <a:xfrm>
            <a:off x="11375640" y="72360"/>
            <a:ext cx="752040" cy="752040"/>
          </a:xfrm>
          <a:prstGeom prst="rect">
            <a:avLst/>
          </a:prstGeom>
          <a:ln>
            <a:noFill/>
          </a:ln>
        </p:spPr>
      </p:pic>
      <p:sp>
        <p:nvSpPr>
          <p:cNvPr id="5" name="PlaceHolder 1"/>
          <p:cNvSpPr>
            <a:spLocks noGrp="1"/>
          </p:cNvSpPr>
          <p:nvPr>
            <p:ph type="title"/>
          </p:nvPr>
        </p:nvSpPr>
        <p:spPr>
          <a:xfrm>
            <a:off x="609480" y="551793"/>
            <a:ext cx="10972440" cy="1047327"/>
          </a:xfrm>
          <a:prstGeom prst="rect">
            <a:avLst/>
          </a:prstGeom>
        </p:spPr>
        <p:txBody>
          <a:bodyPr anchor="b">
            <a:noAutofit/>
          </a:bodyPr>
          <a:lstStyle/>
          <a:p>
            <a:pPr algn="ctr">
              <a:lnSpc>
                <a:spcPct val="90000"/>
              </a:lnSpc>
            </a:pPr>
            <a:r>
              <a:rPr lang="en-US" sz="6000" b="0" strike="noStrike" spc="-1" dirty="0">
                <a:solidFill>
                  <a:srgbClr val="2F4F70"/>
                </a:solidFill>
                <a:latin typeface="Calibri Light"/>
              </a:rPr>
              <a:t>Click to edit Master title style</a:t>
            </a:r>
            <a:endParaRPr lang="en-US" sz="6000" b="0" strike="noStrike" spc="-1" dirty="0">
              <a:solidFill>
                <a:srgbClr val="333333"/>
              </a:solidFill>
              <a:latin typeface="Calibri"/>
            </a:endParaRPr>
          </a:p>
        </p:txBody>
      </p:sp>
      <p:sp>
        <p:nvSpPr>
          <p:cNvPr id="2" name="PlaceHolder 2"/>
          <p:cNvSpPr>
            <a:spLocks noGrp="1"/>
          </p:cNvSpPr>
          <p:nvPr>
            <p:ph type="ftr"/>
          </p:nvPr>
        </p:nvSpPr>
        <p:spPr>
          <a:xfrm>
            <a:off x="4038480" y="6356520"/>
            <a:ext cx="4114440" cy="364680"/>
          </a:xfrm>
          <a:prstGeom prst="rect">
            <a:avLst/>
          </a:prstGeom>
        </p:spPr>
        <p:txBody>
          <a:bodyPr anchor="ctr">
            <a:noAutofit/>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
        <p:nvSpPr>
          <p:cNvPr id="3" name="PlaceHolder 3"/>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2800" b="0" strike="noStrike" spc="-1" dirty="0">
                <a:solidFill>
                  <a:srgbClr val="333333"/>
                </a:solidFill>
                <a:latin typeface="Calibri"/>
              </a:rPr>
              <a:t>Click to edit the outline text format</a:t>
            </a:r>
          </a:p>
          <a:p>
            <a:pPr marL="864000" lvl="1" indent="-324000">
              <a:spcBef>
                <a:spcPts val="1134"/>
              </a:spcBef>
              <a:buClr>
                <a:srgbClr val="000000"/>
              </a:buClr>
              <a:buSzPct val="75000"/>
              <a:buFont typeface="Symbol" charset="2"/>
              <a:buChar char=""/>
            </a:pPr>
            <a:r>
              <a:rPr lang="en-US" sz="2000" b="0" strike="noStrike" spc="-1" dirty="0">
                <a:solidFill>
                  <a:srgbClr val="333333"/>
                </a:solidFill>
                <a:latin typeface="Calibri"/>
              </a:rPr>
              <a:t>Second Outline Level</a:t>
            </a:r>
          </a:p>
          <a:p>
            <a:pPr marL="1296000" lvl="2" indent="-288000">
              <a:spcBef>
                <a:spcPts val="850"/>
              </a:spcBef>
              <a:buClr>
                <a:srgbClr val="000000"/>
              </a:buClr>
              <a:buSzPct val="45000"/>
              <a:buFont typeface="Wingdings" charset="2"/>
              <a:buChar char=""/>
            </a:pPr>
            <a:r>
              <a:rPr lang="en-US" sz="1800" b="0" strike="noStrike" spc="-1" dirty="0">
                <a:solidFill>
                  <a:srgbClr val="333333"/>
                </a:solidFill>
                <a:latin typeface="Calibri"/>
              </a:rPr>
              <a:t>Third Outline Level</a:t>
            </a:r>
          </a:p>
          <a:p>
            <a:pPr marL="1728000" lvl="3" indent="-216000">
              <a:spcBef>
                <a:spcPts val="567"/>
              </a:spcBef>
              <a:buClr>
                <a:srgbClr val="000000"/>
              </a:buClr>
              <a:buSzPct val="75000"/>
              <a:buFont typeface="Symbol" charset="2"/>
              <a:buChar char=""/>
            </a:pPr>
            <a:r>
              <a:rPr lang="en-US" sz="1800" b="0" strike="noStrike" spc="-1" dirty="0">
                <a:solidFill>
                  <a:srgbClr val="333333"/>
                </a:solidFill>
                <a:latin typeface="Calibri"/>
              </a:rPr>
              <a:t>Fourth Outline Level</a:t>
            </a:r>
          </a:p>
          <a:p>
            <a:pPr marL="2160000" lvl="4" indent="-216000">
              <a:spcBef>
                <a:spcPts val="283"/>
              </a:spcBef>
              <a:buClr>
                <a:srgbClr val="000000"/>
              </a:buClr>
              <a:buSzPct val="45000"/>
              <a:buFont typeface="Wingdings" charset="2"/>
              <a:buChar char=""/>
            </a:pPr>
            <a:r>
              <a:rPr lang="en-US" sz="2000" b="0" strike="noStrike" spc="-1" dirty="0">
                <a:solidFill>
                  <a:srgbClr val="333333"/>
                </a:solidFill>
                <a:latin typeface="Calibri"/>
              </a:rPr>
              <a:t>Fifth Outline Level</a:t>
            </a:r>
          </a:p>
          <a:p>
            <a:pPr marL="2592000" lvl="5" indent="-216000">
              <a:spcBef>
                <a:spcPts val="283"/>
              </a:spcBef>
              <a:buClr>
                <a:srgbClr val="000000"/>
              </a:buClr>
              <a:buSzPct val="45000"/>
              <a:buFont typeface="Wingdings" charset="2"/>
              <a:buChar char=""/>
            </a:pPr>
            <a:r>
              <a:rPr lang="en-US" sz="2000" b="0" strike="noStrike" spc="-1" dirty="0">
                <a:solidFill>
                  <a:srgbClr val="333333"/>
                </a:solidFill>
                <a:latin typeface="Calibri"/>
              </a:rPr>
              <a:t>Sixth Outline Level</a:t>
            </a:r>
          </a:p>
          <a:p>
            <a:pPr marL="3024000" lvl="6" indent="-216000">
              <a:spcBef>
                <a:spcPts val="283"/>
              </a:spcBef>
              <a:buClr>
                <a:srgbClr val="000000"/>
              </a:buClr>
              <a:buSzPct val="45000"/>
              <a:buFont typeface="Wingdings" charset="2"/>
              <a:buChar char=""/>
            </a:pPr>
            <a:r>
              <a:rPr lang="en-US" sz="2000" b="0" strike="noStrike" spc="-1" dirty="0">
                <a:solidFill>
                  <a:srgbClr val="333333"/>
                </a:solidFill>
                <a:latin typeface="Calibri"/>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87"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 name="Picture 8"/>
          <p:cNvPicPr/>
          <p:nvPr/>
        </p:nvPicPr>
        <p:blipFill>
          <a:blip r:embed="rId14" cstate="screen">
            <a:extLst>
              <a:ext uri="{28A0092B-C50C-407E-A947-70E740481C1C}">
                <a14:useLocalDpi xmlns:a14="http://schemas.microsoft.com/office/drawing/2010/main"/>
              </a:ext>
            </a:extLst>
          </a:blip>
          <a:stretch/>
        </p:blipFill>
        <p:spPr>
          <a:xfrm>
            <a:off x="11375640" y="72360"/>
            <a:ext cx="752040" cy="752040"/>
          </a:xfrm>
          <a:prstGeom prst="rect">
            <a:avLst/>
          </a:prstGeom>
          <a:ln>
            <a:noFill/>
          </a:ln>
        </p:spPr>
      </p:pic>
      <p:sp>
        <p:nvSpPr>
          <p:cNvPr id="41" name="PlaceHolder 1"/>
          <p:cNvSpPr>
            <a:spLocks noGrp="1"/>
          </p:cNvSpPr>
          <p:nvPr>
            <p:ph type="title"/>
          </p:nvPr>
        </p:nvSpPr>
        <p:spPr>
          <a:xfrm>
            <a:off x="838080" y="598680"/>
            <a:ext cx="10515240" cy="1091880"/>
          </a:xfrm>
          <a:prstGeom prst="rect">
            <a:avLst/>
          </a:prstGeom>
        </p:spPr>
        <p:txBody>
          <a:bodyPr anchor="ctr">
            <a:noAutofit/>
          </a:bodyPr>
          <a:lstStyle/>
          <a:p>
            <a:pPr>
              <a:lnSpc>
                <a:spcPct val="90000"/>
              </a:lnSpc>
            </a:pPr>
            <a:r>
              <a:rPr lang="en-US" sz="4400" b="0" strike="noStrike" spc="-1">
                <a:solidFill>
                  <a:srgbClr val="2F4F70"/>
                </a:solidFill>
                <a:latin typeface="Calibri Light"/>
              </a:rPr>
              <a:t>Click to edit Master title style</a:t>
            </a:r>
            <a:endParaRPr lang="en-US" sz="4400" b="0" strike="noStrike" spc="-1">
              <a:solidFill>
                <a:srgbClr val="333333"/>
              </a:solidFill>
              <a:latin typeface="Calibri"/>
            </a:endParaRPr>
          </a:p>
        </p:txBody>
      </p:sp>
      <p:sp>
        <p:nvSpPr>
          <p:cNvPr id="42" name="PlaceHolder 2"/>
          <p:cNvSpPr>
            <a:spLocks noGrp="1"/>
          </p:cNvSpPr>
          <p:nvPr>
            <p:ph type="body"/>
          </p:nvPr>
        </p:nvSpPr>
        <p:spPr>
          <a:xfrm>
            <a:off x="838080" y="1825560"/>
            <a:ext cx="10515240" cy="4350960"/>
          </a:xfrm>
          <a:prstGeom prst="rect">
            <a:avLst/>
          </a:prstGeom>
        </p:spPr>
        <p:txBody>
          <a:bodyPr>
            <a:noAutofit/>
          </a:bodyPr>
          <a:lstStyle/>
          <a:p>
            <a:pPr marL="228600" indent="-228240">
              <a:lnSpc>
                <a:spcPct val="90000"/>
              </a:lnSpc>
              <a:spcBef>
                <a:spcPts val="1001"/>
              </a:spcBef>
              <a:buClr>
                <a:srgbClr val="E58856"/>
              </a:buClr>
              <a:buFont typeface="Arial"/>
              <a:buChar char="•"/>
            </a:pPr>
            <a:r>
              <a:rPr lang="en-US" sz="2800" b="0" strike="noStrike" spc="-1">
                <a:solidFill>
                  <a:srgbClr val="333333"/>
                </a:solidFill>
                <a:latin typeface="Calibri"/>
              </a:rPr>
              <a:t>Click to edit Master text styles</a:t>
            </a:r>
          </a:p>
          <a:p>
            <a:pPr marL="685800" lvl="1" indent="-228240">
              <a:lnSpc>
                <a:spcPct val="90000"/>
              </a:lnSpc>
              <a:spcBef>
                <a:spcPts val="499"/>
              </a:spcBef>
              <a:buClr>
                <a:srgbClr val="E58856"/>
              </a:buClr>
              <a:buFont typeface="Arial"/>
              <a:buChar char="•"/>
            </a:pPr>
            <a:r>
              <a:rPr lang="en-US" sz="2400" b="0" strike="noStrike" spc="-1">
                <a:solidFill>
                  <a:srgbClr val="333333"/>
                </a:solidFill>
                <a:latin typeface="Calibri"/>
              </a:rPr>
              <a:t>Second level</a:t>
            </a:r>
          </a:p>
          <a:p>
            <a:pPr marL="1143000" lvl="2" indent="-228240">
              <a:lnSpc>
                <a:spcPct val="90000"/>
              </a:lnSpc>
              <a:spcBef>
                <a:spcPts val="499"/>
              </a:spcBef>
              <a:buClr>
                <a:srgbClr val="E58856"/>
              </a:buClr>
              <a:buFont typeface="Arial"/>
              <a:buChar char="•"/>
            </a:pPr>
            <a:r>
              <a:rPr lang="en-US" sz="2000" b="0" strike="noStrike" spc="-1">
                <a:solidFill>
                  <a:srgbClr val="333333"/>
                </a:solidFill>
                <a:latin typeface="Calibri"/>
              </a:rPr>
              <a:t>Third level</a:t>
            </a:r>
          </a:p>
          <a:p>
            <a:pPr marL="1600200" lvl="3" indent="-228240">
              <a:lnSpc>
                <a:spcPct val="90000"/>
              </a:lnSpc>
              <a:spcBef>
                <a:spcPts val="499"/>
              </a:spcBef>
              <a:buClr>
                <a:srgbClr val="E58856"/>
              </a:buClr>
              <a:buFont typeface="Arial"/>
              <a:buChar char="•"/>
            </a:pPr>
            <a:r>
              <a:rPr lang="en-US" sz="1800" b="0" strike="noStrike" spc="-1">
                <a:solidFill>
                  <a:srgbClr val="333333"/>
                </a:solidFill>
                <a:latin typeface="Calibri"/>
              </a:rPr>
              <a:t>Fourth level</a:t>
            </a:r>
          </a:p>
          <a:p>
            <a:pPr marL="2057400" lvl="4" indent="-228240">
              <a:lnSpc>
                <a:spcPct val="90000"/>
              </a:lnSpc>
              <a:spcBef>
                <a:spcPts val="499"/>
              </a:spcBef>
              <a:buClr>
                <a:srgbClr val="E58856"/>
              </a:buClr>
              <a:buFont typeface="Arial"/>
              <a:buChar char="•"/>
            </a:pPr>
            <a:r>
              <a:rPr lang="en-US" sz="1800" b="0" strike="noStrike" spc="-1">
                <a:solidFill>
                  <a:srgbClr val="333333"/>
                </a:solidFill>
                <a:latin typeface="Calibri"/>
              </a:rPr>
              <a:t>Fifth level</a:t>
            </a:r>
          </a:p>
        </p:txBody>
      </p:sp>
      <p:sp>
        <p:nvSpPr>
          <p:cNvPr id="43" name="PlaceHolder 3"/>
          <p:cNvSpPr>
            <a:spLocks noGrp="1"/>
          </p:cNvSpPr>
          <p:nvPr>
            <p:ph type="ftr"/>
          </p:nvPr>
        </p:nvSpPr>
        <p:spPr>
          <a:xfrm>
            <a:off x="4038480" y="6356520"/>
            <a:ext cx="4114440" cy="364680"/>
          </a:xfrm>
          <a:prstGeom prst="rect">
            <a:avLst/>
          </a:prstGeom>
        </p:spPr>
        <p:txBody>
          <a:bodyPr anchor="ctr">
            <a:noAutofit/>
          </a:bodyPr>
          <a:lstStyle/>
          <a:p>
            <a:pPr algn="ctr">
              <a:lnSpc>
                <a:spcPct val="100000"/>
              </a:lnSpc>
            </a:pPr>
            <a:r>
              <a:rPr lang="en-GB" sz="1200" b="0" strike="noStrike" spc="-1" dirty="0">
                <a:solidFill>
                  <a:srgbClr val="E58856"/>
                </a:solidFill>
                <a:latin typeface="Calibri"/>
              </a:rPr>
              <a:t>www.aphlis.net</a:t>
            </a:r>
            <a:endParaRPr lang="en-GB" sz="1200" b="0" strike="noStrike" spc="-1" dirty="0">
              <a:latin typeface="Times New Roman"/>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0" name="Picture 8"/>
          <p:cNvPicPr/>
          <p:nvPr/>
        </p:nvPicPr>
        <p:blipFill>
          <a:blip r:embed="rId13" cstate="screen">
            <a:extLst>
              <a:ext uri="{28A0092B-C50C-407E-A947-70E740481C1C}">
                <a14:useLocalDpi xmlns:a14="http://schemas.microsoft.com/office/drawing/2010/main"/>
              </a:ext>
            </a:extLst>
          </a:blip>
          <a:stretch/>
        </p:blipFill>
        <p:spPr>
          <a:xfrm>
            <a:off x="11375640" y="72360"/>
            <a:ext cx="752040" cy="752040"/>
          </a:xfrm>
          <a:prstGeom prst="rect">
            <a:avLst/>
          </a:prstGeom>
          <a:ln>
            <a:noFill/>
          </a:ln>
        </p:spPr>
      </p:pic>
      <p:sp>
        <p:nvSpPr>
          <p:cNvPr id="81" name="PlaceHolder 1"/>
          <p:cNvSpPr>
            <a:spLocks noGrp="1"/>
          </p:cNvSpPr>
          <p:nvPr>
            <p:ph type="title"/>
          </p:nvPr>
        </p:nvSpPr>
        <p:spPr>
          <a:xfrm>
            <a:off x="6963480" y="457200"/>
            <a:ext cx="3931920" cy="1599840"/>
          </a:xfrm>
          <a:prstGeom prst="rect">
            <a:avLst/>
          </a:prstGeom>
        </p:spPr>
        <p:txBody>
          <a:bodyPr anchor="b">
            <a:noAutofit/>
          </a:bodyPr>
          <a:lstStyle/>
          <a:p>
            <a:pPr>
              <a:lnSpc>
                <a:spcPct val="90000"/>
              </a:lnSpc>
            </a:pPr>
            <a:r>
              <a:rPr lang="en-US" sz="3200" b="0" strike="noStrike" spc="-1">
                <a:solidFill>
                  <a:srgbClr val="2F4F70"/>
                </a:solidFill>
                <a:latin typeface="Calibri Light"/>
              </a:rPr>
              <a:t>Click to edit Master title style</a:t>
            </a:r>
            <a:endParaRPr lang="en-US" sz="3200" b="0" strike="noStrike" spc="-1">
              <a:solidFill>
                <a:srgbClr val="333333"/>
              </a:solidFill>
              <a:latin typeface="Calibri"/>
            </a:endParaRPr>
          </a:p>
        </p:txBody>
      </p:sp>
      <p:sp>
        <p:nvSpPr>
          <p:cNvPr id="82" name="PlaceHolder 2"/>
          <p:cNvSpPr>
            <a:spLocks noGrp="1"/>
          </p:cNvSpPr>
          <p:nvPr>
            <p:ph type="body"/>
          </p:nvPr>
        </p:nvSpPr>
        <p:spPr>
          <a:xfrm>
            <a:off x="0" y="0"/>
            <a:ext cx="6505920" cy="6857640"/>
          </a:xfrm>
          <a:prstGeom prst="rect">
            <a:avLst/>
          </a:prstGeom>
        </p:spPr>
        <p:txBody>
          <a:bodyPr lIns="90000" tIns="45000" rIns="90000" bIns="45000">
            <a:noAutofit/>
          </a:bodyPr>
          <a:lstStyle/>
          <a:p>
            <a:pPr marL="432000" indent="-324000" algn="ctr">
              <a:spcBef>
                <a:spcPts val="1417"/>
              </a:spcBef>
              <a:buClr>
                <a:srgbClr val="000000"/>
              </a:buClr>
              <a:buSzPct val="45000"/>
              <a:buFont typeface="Wingdings" charset="2"/>
              <a:buChar char=""/>
            </a:pPr>
            <a:r>
              <a:rPr lang="en-US" sz="3200" b="0" strike="noStrike" spc="-1">
                <a:solidFill>
                  <a:srgbClr val="333333"/>
                </a:solidFill>
                <a:latin typeface="Calibri"/>
              </a:rPr>
              <a:t>Click to edit the outline text format</a:t>
            </a:r>
          </a:p>
          <a:p>
            <a:pPr marL="864000" lvl="1" indent="-324000" algn="ctr">
              <a:spcBef>
                <a:spcPts val="1134"/>
              </a:spcBef>
              <a:buClr>
                <a:srgbClr val="000000"/>
              </a:buClr>
              <a:buSzPct val="75000"/>
              <a:buFont typeface="Symbol" charset="2"/>
              <a:buChar char=""/>
            </a:pPr>
            <a:r>
              <a:rPr lang="en-US" sz="3200" b="0" strike="noStrike" spc="-1">
                <a:solidFill>
                  <a:srgbClr val="333333"/>
                </a:solidFill>
                <a:latin typeface="Calibri"/>
              </a:rPr>
              <a:t>Second Outline Level</a:t>
            </a:r>
          </a:p>
          <a:p>
            <a:pPr marL="1296000" lvl="2" indent="-288000" algn="ctr">
              <a:spcBef>
                <a:spcPts val="850"/>
              </a:spcBef>
              <a:buClr>
                <a:srgbClr val="000000"/>
              </a:buClr>
              <a:buSzPct val="45000"/>
              <a:buFont typeface="Wingdings" charset="2"/>
              <a:buChar char=""/>
            </a:pPr>
            <a:r>
              <a:rPr lang="en-US" sz="3200" b="0" strike="noStrike" spc="-1">
                <a:solidFill>
                  <a:srgbClr val="333333"/>
                </a:solidFill>
                <a:latin typeface="Calibri"/>
              </a:rPr>
              <a:t>Third Outline Level</a:t>
            </a:r>
          </a:p>
          <a:p>
            <a:pPr marL="1728000" lvl="3" indent="-216000" algn="ctr">
              <a:spcBef>
                <a:spcPts val="567"/>
              </a:spcBef>
              <a:buClr>
                <a:srgbClr val="000000"/>
              </a:buClr>
              <a:buSzPct val="75000"/>
              <a:buFont typeface="Symbol" charset="2"/>
              <a:buChar char=""/>
            </a:pPr>
            <a:r>
              <a:rPr lang="en-US" sz="3200" b="0" strike="noStrike" spc="-1">
                <a:solidFill>
                  <a:srgbClr val="333333"/>
                </a:solidFill>
                <a:latin typeface="Calibri"/>
              </a:rPr>
              <a:t>Fourth Outline Level</a:t>
            </a:r>
          </a:p>
          <a:p>
            <a:pPr marL="2160000" lvl="4" indent="-216000" algn="ctr">
              <a:spcBef>
                <a:spcPts val="283"/>
              </a:spcBef>
              <a:buClr>
                <a:srgbClr val="000000"/>
              </a:buClr>
              <a:buSzPct val="45000"/>
              <a:buFont typeface="Wingdings" charset="2"/>
              <a:buChar char=""/>
            </a:pPr>
            <a:r>
              <a:rPr lang="en-US" sz="3200" b="0" strike="noStrike" spc="-1">
                <a:solidFill>
                  <a:srgbClr val="333333"/>
                </a:solidFill>
                <a:latin typeface="Calibri"/>
              </a:rPr>
              <a:t>Fifth Outline Level</a:t>
            </a:r>
          </a:p>
          <a:p>
            <a:pPr marL="2592000" lvl="5" indent="-216000" algn="ctr">
              <a:spcBef>
                <a:spcPts val="283"/>
              </a:spcBef>
              <a:buClr>
                <a:srgbClr val="000000"/>
              </a:buClr>
              <a:buSzPct val="45000"/>
              <a:buFont typeface="Wingdings" charset="2"/>
              <a:buChar char=""/>
            </a:pPr>
            <a:r>
              <a:rPr lang="en-US" sz="3200" b="0" strike="noStrike" spc="-1">
                <a:solidFill>
                  <a:srgbClr val="333333"/>
                </a:solidFill>
                <a:latin typeface="Calibri"/>
              </a:rPr>
              <a:t>Sixth Outline Level</a:t>
            </a:r>
          </a:p>
          <a:p>
            <a:pPr marL="3024000" lvl="6" indent="-216000" algn="ctr">
              <a:spcBef>
                <a:spcPts val="283"/>
              </a:spcBef>
              <a:buClr>
                <a:srgbClr val="000000"/>
              </a:buClr>
              <a:buSzPct val="45000"/>
              <a:buFont typeface="Wingdings" charset="2"/>
              <a:buChar char=""/>
            </a:pPr>
            <a:r>
              <a:rPr lang="en-US" sz="3200" b="0" strike="noStrike" spc="-1">
                <a:solidFill>
                  <a:srgbClr val="333333"/>
                </a:solidFill>
                <a:latin typeface="Calibri"/>
              </a:rPr>
              <a:t>Seventh Outline Level</a:t>
            </a:r>
          </a:p>
        </p:txBody>
      </p:sp>
      <p:sp>
        <p:nvSpPr>
          <p:cNvPr id="83" name="PlaceHolder 3"/>
          <p:cNvSpPr>
            <a:spLocks noGrp="1"/>
          </p:cNvSpPr>
          <p:nvPr>
            <p:ph type="body"/>
          </p:nvPr>
        </p:nvSpPr>
        <p:spPr>
          <a:xfrm>
            <a:off x="6963480" y="2057400"/>
            <a:ext cx="3931920" cy="3811320"/>
          </a:xfrm>
          <a:prstGeom prst="rect">
            <a:avLst/>
          </a:prstGeom>
        </p:spPr>
        <p:txBody>
          <a:bodyPr>
            <a:normAutofit/>
          </a:bodyPr>
          <a:lstStyle/>
          <a:p>
            <a:pPr>
              <a:lnSpc>
                <a:spcPct val="90000"/>
              </a:lnSpc>
              <a:spcBef>
                <a:spcPts val="1001"/>
              </a:spcBef>
            </a:pPr>
            <a:r>
              <a:rPr lang="en-US" sz="2400" b="0" strike="noStrike" spc="-1">
                <a:solidFill>
                  <a:srgbClr val="333333"/>
                </a:solidFill>
                <a:latin typeface="Calibri"/>
              </a:rPr>
              <a:t>Click to edit Master text styles</a:t>
            </a:r>
          </a:p>
        </p:txBody>
      </p:sp>
      <p:sp>
        <p:nvSpPr>
          <p:cNvPr id="84" name="PlaceHolder 4"/>
          <p:cNvSpPr>
            <a:spLocks noGrp="1"/>
          </p:cNvSpPr>
          <p:nvPr>
            <p:ph type="ftr"/>
          </p:nvPr>
        </p:nvSpPr>
        <p:spPr>
          <a:xfrm>
            <a:off x="6963480" y="6323400"/>
            <a:ext cx="3931920" cy="397800"/>
          </a:xfrm>
          <a:prstGeom prst="rect">
            <a:avLst/>
          </a:prstGeom>
        </p:spPr>
        <p:txBody>
          <a:bodyPr anchor="ctr">
            <a:noAutofit/>
          </a:bodyPr>
          <a:lstStyle/>
          <a:p>
            <a:pPr algn="ctr">
              <a:lnSpc>
                <a:spcPct val="100000"/>
              </a:lnSpc>
            </a:pPr>
            <a:r>
              <a:rPr lang="en-GB" sz="1200" b="0" strike="noStrike" spc="-1" dirty="0">
                <a:solidFill>
                  <a:srgbClr val="E58856"/>
                </a:solidFill>
                <a:latin typeface="Calibri"/>
              </a:rPr>
              <a:t>www.aphlis.net</a:t>
            </a:r>
            <a:endParaRPr lang="en-GB" sz="1200" b="0" strike="noStrike" spc="-1" dirty="0">
              <a:latin typeface="Times New Roman"/>
            </a:endParaRP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1" r:id="rId6"/>
    <p:sldLayoutId id="2147483682" r:id="rId7"/>
    <p:sldLayoutId id="2147483683" r:id="rId8"/>
    <p:sldLayoutId id="2147483684" r:id="rId9"/>
    <p:sldLayoutId id="2147483685" r:id="rId10"/>
    <p:sldLayoutId id="2147483686"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notesSlide" Target="../notesSlides/notesSlide12.xml"/><Relationship Id="rId1" Type="http://schemas.openxmlformats.org/officeDocument/2006/relationships/slideLayout" Target="../slideLayouts/slideLayout14.xml"/><Relationship Id="rId5" Type="http://schemas.openxmlformats.org/officeDocument/2006/relationships/image" Target="../media/image21.emf"/><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24.emf"/></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4.xml"/><Relationship Id="rId5" Type="http://schemas.openxmlformats.org/officeDocument/2006/relationships/image" Target="../media/image26.emf"/><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1.wmf"/></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image" Target="../media/image1.wmf"/></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26.xml"/><Relationship Id="rId4" Type="http://schemas.openxmlformats.org/officeDocument/2006/relationships/hyperlink" Target="http://www.aphlis.net/"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14.xml"/><Relationship Id="rId5" Type="http://schemas.openxmlformats.org/officeDocument/2006/relationships/hyperlink" Target="https://www.flickr.com/photos/paulkagame/52523289790/in/album-72177720303958507/" TargetMode="External"/><Relationship Id="rId4" Type="http://schemas.openxmlformats.org/officeDocument/2006/relationships/image" Target="../media/image34.jpe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9.xml"/><Relationship Id="rId1" Type="http://schemas.openxmlformats.org/officeDocument/2006/relationships/slideLayout" Target="../slideLayouts/slideLayout14.xml"/><Relationship Id="rId4" Type="http://schemas.openxmlformats.org/officeDocument/2006/relationships/image" Target="../media/image1.wmf"/></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hyperlink" Target="mailto:mvumibm@agric.uz.ac.zw" TargetMode="External"/><Relationship Id="rId3" Type="http://schemas.openxmlformats.org/officeDocument/2006/relationships/image" Target="../media/image2.png"/><Relationship Id="rId7" Type="http://schemas.openxmlformats.org/officeDocument/2006/relationships/hyperlink" Target="mailto:mvumibm@hotmail.com" TargetMode="External"/><Relationship Id="rId2" Type="http://schemas.openxmlformats.org/officeDocument/2006/relationships/notesSlide" Target="../notesSlides/notesSlide30.xml"/><Relationship Id="rId1" Type="http://schemas.openxmlformats.org/officeDocument/2006/relationships/slideLayout" Target="../slideLayouts/slideLayout15.xml"/><Relationship Id="rId6" Type="http://schemas.openxmlformats.org/officeDocument/2006/relationships/hyperlink" Target="mailto:g.e.onumah@greenwich.ac.uk" TargetMode="External"/><Relationship Id="rId5" Type="http://schemas.openxmlformats.org/officeDocument/2006/relationships/hyperlink" Target="mailto:cephas.taruvinga@aphlis.net" TargetMode="External"/><Relationship Id="rId4" Type="http://schemas.openxmlformats.org/officeDocument/2006/relationships/hyperlink" Target="mailto:info@aphlis.net" TargetMode="External"/><Relationship Id="rId9" Type="http://schemas.openxmlformats.org/officeDocument/2006/relationships/hyperlink" Target="mailto:t.e.stathers@greenwich.ac.uk"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hyperlink" Target="https://www.aphlis.net/en/data/tables/overview/NG/maize/2020?metric=prc" TargetMode="External"/><Relationship Id="rId4" Type="http://schemas.openxmlformats.org/officeDocument/2006/relationships/image" Target="../media/image15.emf"/></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ap&#10;&#10;Description automatically generated">
            <a:extLst>
              <a:ext uri="{FF2B5EF4-FFF2-40B4-BE49-F238E27FC236}">
                <a16:creationId xmlns:a16="http://schemas.microsoft.com/office/drawing/2014/main" id="{E343F663-3BB7-FF46-ADBB-C0A6FDCB838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0" y="0"/>
            <a:ext cx="12192000" cy="6858000"/>
          </a:xfrm>
          <a:prstGeom prst="rect">
            <a:avLst/>
          </a:prstGeom>
        </p:spPr>
      </p:pic>
      <p:sp>
        <p:nvSpPr>
          <p:cNvPr id="127" name="TextShape 1"/>
          <p:cNvSpPr txBox="1"/>
          <p:nvPr/>
        </p:nvSpPr>
        <p:spPr>
          <a:xfrm>
            <a:off x="1523880" y="1122480"/>
            <a:ext cx="9143640" cy="2387160"/>
          </a:xfrm>
          <a:prstGeom prst="rect">
            <a:avLst/>
          </a:prstGeom>
          <a:noFill/>
          <a:ln>
            <a:noFill/>
          </a:ln>
        </p:spPr>
        <p:txBody>
          <a:bodyPr anchor="b">
            <a:noAutofit/>
          </a:bodyPr>
          <a:lstStyle/>
          <a:p>
            <a:pPr algn="ctr">
              <a:lnSpc>
                <a:spcPct val="90000"/>
              </a:lnSpc>
            </a:pPr>
            <a:r>
              <a:rPr lang="en-US" sz="6000" b="0" strike="noStrike" spc="-1" dirty="0">
                <a:solidFill>
                  <a:srgbClr val="2F4F70"/>
                </a:solidFill>
                <a:latin typeface="Calibri Light"/>
              </a:rPr>
              <a:t>Introduction to APHLIS</a:t>
            </a:r>
            <a:endParaRPr lang="en-US" sz="6000" b="0" strike="noStrike" spc="-1" dirty="0">
              <a:solidFill>
                <a:srgbClr val="333333"/>
              </a:solidFill>
              <a:latin typeface="Calibri"/>
            </a:endParaRPr>
          </a:p>
        </p:txBody>
      </p:sp>
      <p:sp>
        <p:nvSpPr>
          <p:cNvPr id="128" name="TextShape 2"/>
          <p:cNvSpPr txBox="1"/>
          <p:nvPr/>
        </p:nvSpPr>
        <p:spPr>
          <a:xfrm>
            <a:off x="1523880" y="3602160"/>
            <a:ext cx="9143640" cy="1655280"/>
          </a:xfrm>
          <a:prstGeom prst="rect">
            <a:avLst/>
          </a:prstGeom>
          <a:noFill/>
          <a:ln>
            <a:noFill/>
          </a:ln>
        </p:spPr>
        <p:txBody>
          <a:bodyPr>
            <a:noAutofit/>
          </a:bodyPr>
          <a:lstStyle/>
          <a:p>
            <a:pPr algn="ctr">
              <a:lnSpc>
                <a:spcPct val="90000"/>
              </a:lnSpc>
              <a:spcBef>
                <a:spcPts val="1001"/>
              </a:spcBef>
            </a:pPr>
            <a:r>
              <a:rPr lang="en-GB" sz="2400" b="0" strike="noStrike" spc="-1" dirty="0">
                <a:solidFill>
                  <a:schemeClr val="bg1"/>
                </a:solidFill>
                <a:latin typeface="Calibri"/>
              </a:rPr>
              <a:t>The African Postharvest Losses Information System</a:t>
            </a:r>
            <a:endParaRPr lang="en-GB" sz="2400" b="0" strike="noStrike" spc="-1" dirty="0">
              <a:solidFill>
                <a:schemeClr val="bg1"/>
              </a:solidFill>
              <a:latin typeface="Arial"/>
            </a:endParaRPr>
          </a:p>
        </p:txBody>
      </p:sp>
      <p:sp>
        <p:nvSpPr>
          <p:cNvPr id="3" name="Footer Placeholder 2">
            <a:extLst>
              <a:ext uri="{FF2B5EF4-FFF2-40B4-BE49-F238E27FC236}">
                <a16:creationId xmlns:a16="http://schemas.microsoft.com/office/drawing/2014/main" id="{AA15DFA3-0BE3-ED4D-A422-CDC5EAE4E4AE}"/>
              </a:ext>
            </a:extLst>
          </p:cNvPr>
          <p:cNvSpPr>
            <a:spLocks noGrp="1"/>
          </p:cNvSpPr>
          <p:nvPr>
            <p:ph type="ftr" idx="10"/>
          </p:nvPr>
        </p:nvSpPr>
        <p:spPr/>
        <p:txBody>
          <a:bodyPr/>
          <a:lstStyle/>
          <a:p>
            <a:pPr algn="ctr">
              <a:lnSpc>
                <a:spcPct val="100000"/>
              </a:lnSpc>
            </a:pPr>
            <a:r>
              <a:rPr lang="en-GB" sz="1400" b="0" strike="noStrike" spc="-1" dirty="0">
                <a:solidFill>
                  <a:schemeClr val="bg1"/>
                </a:solidFill>
                <a:latin typeface="Calibri"/>
              </a:rPr>
              <a:t>www.aphlis.net</a:t>
            </a:r>
            <a:endParaRPr lang="en-GB" sz="1400" b="0" strike="noStrike" spc="-1" dirty="0">
              <a:solidFill>
                <a:schemeClr val="bg1"/>
              </a:solidFill>
              <a:latin typeface="Times New Roman"/>
            </a:endParaRPr>
          </a:p>
        </p:txBody>
      </p:sp>
      <p:sp>
        <p:nvSpPr>
          <p:cNvPr id="2" name="TextBox 1">
            <a:extLst>
              <a:ext uri="{FF2B5EF4-FFF2-40B4-BE49-F238E27FC236}">
                <a16:creationId xmlns:a16="http://schemas.microsoft.com/office/drawing/2014/main" id="{6AF19422-E2F3-7108-7495-10C2E6456862}"/>
              </a:ext>
            </a:extLst>
          </p:cNvPr>
          <p:cNvSpPr txBox="1"/>
          <p:nvPr/>
        </p:nvSpPr>
        <p:spPr>
          <a:xfrm>
            <a:off x="10858500" y="6356520"/>
            <a:ext cx="1138453" cy="369332"/>
          </a:xfrm>
          <a:prstGeom prst="rect">
            <a:avLst/>
          </a:prstGeom>
          <a:noFill/>
        </p:spPr>
        <p:txBody>
          <a:bodyPr wrap="none" rtlCol="0">
            <a:spAutoFit/>
          </a:bodyPr>
          <a:lstStyle/>
          <a:p>
            <a:r>
              <a:rPr lang="en-US" dirty="0">
                <a:solidFill>
                  <a:schemeClr val="accent1">
                    <a:lumMod val="50000"/>
                  </a:schemeClr>
                </a:solidFill>
                <a:latin typeface="Calibri" panose="020F0502020204030204" pitchFamily="34" charset="0"/>
                <a:cs typeface="Calibri" panose="020F0502020204030204" pitchFamily="34" charset="0"/>
              </a:rPr>
              <a:t>June 2023</a:t>
            </a:r>
          </a:p>
        </p:txBody>
      </p:sp>
    </p:spTree>
    <p:extLst>
      <p:ext uri="{BB962C8B-B14F-4D97-AF65-F5344CB8AC3E}">
        <p14:creationId xmlns:p14="http://schemas.microsoft.com/office/powerpoint/2010/main" val="42809184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Shape 1">
            <a:extLst>
              <a:ext uri="{FF2B5EF4-FFF2-40B4-BE49-F238E27FC236}">
                <a16:creationId xmlns:a16="http://schemas.microsoft.com/office/drawing/2014/main" id="{947813A7-04D2-9048-AC86-2D5FBA866BCB}"/>
              </a:ext>
            </a:extLst>
          </p:cNvPr>
          <p:cNvSpPr txBox="1"/>
          <p:nvPr/>
        </p:nvSpPr>
        <p:spPr>
          <a:xfrm>
            <a:off x="281461" y="353005"/>
            <a:ext cx="7239479" cy="1091880"/>
          </a:xfrm>
          <a:prstGeom prst="rect">
            <a:avLst/>
          </a:prstGeom>
          <a:noFill/>
          <a:ln>
            <a:noFill/>
          </a:ln>
        </p:spPr>
        <p:txBody>
          <a:bodyPr anchor="ctr">
            <a:noAutofit/>
          </a:bodyPr>
          <a:lstStyle/>
          <a:p>
            <a:pPr>
              <a:lnSpc>
                <a:spcPct val="90000"/>
              </a:lnSpc>
            </a:pPr>
            <a:r>
              <a:rPr lang="en-US" sz="4400" b="0" strike="noStrike" spc="-1" dirty="0">
                <a:solidFill>
                  <a:srgbClr val="2F4F70"/>
                </a:solidFill>
                <a:latin typeface="Calibri Light"/>
              </a:rPr>
              <a:t>Postharvest losses and the future of food</a:t>
            </a:r>
            <a:endParaRPr lang="en-US" sz="4400" b="0" strike="noStrike" spc="-1" dirty="0">
              <a:solidFill>
                <a:srgbClr val="333333"/>
              </a:solidFill>
              <a:latin typeface="Calibri"/>
            </a:endParaRPr>
          </a:p>
        </p:txBody>
      </p:sp>
      <p:sp>
        <p:nvSpPr>
          <p:cNvPr id="5" name="TextShape 2">
            <a:extLst>
              <a:ext uri="{FF2B5EF4-FFF2-40B4-BE49-F238E27FC236}">
                <a16:creationId xmlns:a16="http://schemas.microsoft.com/office/drawing/2014/main" id="{5C1B81E9-236E-A648-8B5F-6A55D7870292}"/>
              </a:ext>
            </a:extLst>
          </p:cNvPr>
          <p:cNvSpPr txBox="1"/>
          <p:nvPr/>
        </p:nvSpPr>
        <p:spPr>
          <a:xfrm>
            <a:off x="281461" y="1732565"/>
            <a:ext cx="7239479" cy="4447275"/>
          </a:xfrm>
          <a:prstGeom prst="rect">
            <a:avLst/>
          </a:prstGeom>
          <a:noFill/>
          <a:ln>
            <a:noFill/>
          </a:ln>
        </p:spPr>
        <p:txBody>
          <a:bodyPr>
            <a:noAutofit/>
          </a:bodyPr>
          <a:lstStyle/>
          <a:p>
            <a:pPr marL="360">
              <a:lnSpc>
                <a:spcPct val="90000"/>
              </a:lnSpc>
              <a:spcBef>
                <a:spcPts val="1001"/>
              </a:spcBef>
              <a:buClr>
                <a:srgbClr val="E58856"/>
              </a:buClr>
            </a:pPr>
            <a:r>
              <a:rPr lang="en-US" sz="2400" strike="noStrike" spc="-1" dirty="0">
                <a:solidFill>
                  <a:srgbClr val="333333"/>
                </a:solidFill>
                <a:latin typeface="Calibri Light" panose="020F0302020204030204" pitchFamily="34" charset="0"/>
                <a:cs typeface="Calibri Light" panose="020F0302020204030204" pitchFamily="34" charset="0"/>
              </a:rPr>
              <a:t>Reducing postharvest losses can: </a:t>
            </a:r>
          </a:p>
          <a:p>
            <a:pPr marL="228600" indent="-228240">
              <a:lnSpc>
                <a:spcPct val="90000"/>
              </a:lnSpc>
              <a:spcBef>
                <a:spcPts val="1001"/>
              </a:spcBef>
              <a:buClr>
                <a:srgbClr val="E58856"/>
              </a:buClr>
              <a:buFont typeface="Arial"/>
              <a:buChar char="•"/>
            </a:pPr>
            <a:r>
              <a:rPr lang="en-US" sz="2400" strike="noStrike" spc="-1" dirty="0">
                <a:solidFill>
                  <a:srgbClr val="333333"/>
                </a:solidFill>
                <a:latin typeface="Calibri Light" panose="020F0302020204030204" pitchFamily="34" charset="0"/>
                <a:cs typeface="Calibri Light" panose="020F0302020204030204" pitchFamily="34" charset="0"/>
              </a:rPr>
              <a:t>improve farm-level </a:t>
            </a:r>
            <a:r>
              <a:rPr lang="en-US" sz="2400" b="1" strike="noStrike" spc="-1" dirty="0">
                <a:solidFill>
                  <a:srgbClr val="333333"/>
                </a:solidFill>
                <a:latin typeface="Calibri" panose="020F0502020204030204" pitchFamily="34" charset="0"/>
                <a:cs typeface="Calibri" panose="020F0502020204030204" pitchFamily="34" charset="0"/>
              </a:rPr>
              <a:t>productivity</a:t>
            </a:r>
            <a:r>
              <a:rPr lang="en-US" sz="2400" strike="noStrike" spc="-1" dirty="0">
                <a:solidFill>
                  <a:srgbClr val="333333"/>
                </a:solidFill>
                <a:latin typeface="Calibri Light" panose="020F0302020204030204" pitchFamily="34" charset="0"/>
                <a:cs typeface="Calibri Light" panose="020F0302020204030204" pitchFamily="34" charset="0"/>
              </a:rPr>
              <a:t> </a:t>
            </a:r>
          </a:p>
          <a:p>
            <a:pPr marL="228600" indent="-228240">
              <a:lnSpc>
                <a:spcPct val="90000"/>
              </a:lnSpc>
              <a:spcBef>
                <a:spcPts val="1001"/>
              </a:spcBef>
              <a:buClr>
                <a:srgbClr val="E58856"/>
              </a:buClr>
              <a:buFont typeface="Arial"/>
              <a:buChar char="•"/>
            </a:pPr>
            <a:r>
              <a:rPr lang="en-US" sz="2400" strike="noStrike" spc="-1" dirty="0">
                <a:solidFill>
                  <a:srgbClr val="333333"/>
                </a:solidFill>
                <a:latin typeface="Calibri Light" panose="020F0302020204030204" pitchFamily="34" charset="0"/>
                <a:cs typeface="Calibri Light" panose="020F0302020204030204" pitchFamily="34" charset="0"/>
              </a:rPr>
              <a:t>generate </a:t>
            </a:r>
            <a:r>
              <a:rPr lang="en-US" sz="2400" b="1" strike="noStrike" spc="-1" dirty="0">
                <a:solidFill>
                  <a:srgbClr val="333333"/>
                </a:solidFill>
                <a:latin typeface="Calibri" panose="020F0502020204030204" pitchFamily="34" charset="0"/>
                <a:cs typeface="Calibri" panose="020F0502020204030204" pitchFamily="34" charset="0"/>
              </a:rPr>
              <a:t>income</a:t>
            </a:r>
            <a:endParaRPr lang="en-US" sz="2400" strike="noStrike" spc="-1" dirty="0">
              <a:solidFill>
                <a:srgbClr val="333333"/>
              </a:solidFill>
              <a:latin typeface="Calibri Light" panose="020F0302020204030204" pitchFamily="34" charset="0"/>
              <a:cs typeface="Calibri Light" panose="020F0302020204030204" pitchFamily="34" charset="0"/>
            </a:endParaRPr>
          </a:p>
          <a:p>
            <a:pPr marL="228600" indent="-228240">
              <a:lnSpc>
                <a:spcPct val="90000"/>
              </a:lnSpc>
              <a:spcBef>
                <a:spcPts val="1001"/>
              </a:spcBef>
              <a:buClr>
                <a:srgbClr val="E58856"/>
              </a:buClr>
              <a:buFont typeface="Arial"/>
              <a:buChar char="•"/>
            </a:pPr>
            <a:r>
              <a:rPr lang="en-US" sz="2400" strike="noStrike" spc="-1" dirty="0">
                <a:solidFill>
                  <a:srgbClr val="333333"/>
                </a:solidFill>
                <a:latin typeface="Calibri Light" panose="020F0302020204030204" pitchFamily="34" charset="0"/>
                <a:cs typeface="Calibri Light" panose="020F0302020204030204" pitchFamily="34" charset="0"/>
              </a:rPr>
              <a:t>improve product </a:t>
            </a:r>
            <a:r>
              <a:rPr lang="en-US" sz="2400" b="1" strike="noStrike" spc="-1" dirty="0">
                <a:solidFill>
                  <a:srgbClr val="333333"/>
                </a:solidFill>
                <a:latin typeface="Calibri" panose="020F0502020204030204" pitchFamily="34" charset="0"/>
                <a:cs typeface="Calibri" panose="020F0502020204030204" pitchFamily="34" charset="0"/>
              </a:rPr>
              <a:t>quality and safety</a:t>
            </a:r>
            <a:endParaRPr lang="en-US" sz="2400" strike="noStrike" spc="-1" dirty="0">
              <a:solidFill>
                <a:srgbClr val="333333"/>
              </a:solidFill>
              <a:latin typeface="Calibri Light" panose="020F0302020204030204" pitchFamily="34" charset="0"/>
              <a:cs typeface="Calibri Light" panose="020F0302020204030204" pitchFamily="34" charset="0"/>
            </a:endParaRPr>
          </a:p>
          <a:p>
            <a:pPr marL="228600" indent="-228240">
              <a:lnSpc>
                <a:spcPct val="90000"/>
              </a:lnSpc>
              <a:spcBef>
                <a:spcPts val="1001"/>
              </a:spcBef>
              <a:buClr>
                <a:srgbClr val="E58856"/>
              </a:buClr>
              <a:buFont typeface="Arial"/>
              <a:buChar char="•"/>
            </a:pPr>
            <a:r>
              <a:rPr lang="en-US" sz="2400" strike="noStrike" spc="-1" dirty="0">
                <a:solidFill>
                  <a:srgbClr val="333333"/>
                </a:solidFill>
                <a:latin typeface="Calibri Light" panose="020F0302020204030204" pitchFamily="34" charset="0"/>
                <a:cs typeface="Calibri Light" panose="020F0302020204030204" pitchFamily="34" charset="0"/>
              </a:rPr>
              <a:t>contribute to the </a:t>
            </a:r>
            <a:r>
              <a:rPr lang="en-US" sz="2400" b="1" strike="noStrike" spc="-1" dirty="0">
                <a:solidFill>
                  <a:srgbClr val="333333"/>
                </a:solidFill>
                <a:latin typeface="Calibri" panose="020F0502020204030204" pitchFamily="34" charset="0"/>
                <a:cs typeface="Calibri" panose="020F0502020204030204" pitchFamily="34" charset="0"/>
              </a:rPr>
              <a:t>food and nutritional security</a:t>
            </a:r>
            <a:r>
              <a:rPr lang="en-US" sz="2400" strike="noStrike" spc="-1" dirty="0">
                <a:solidFill>
                  <a:srgbClr val="333333"/>
                </a:solidFill>
                <a:latin typeface="Calibri Light" panose="020F0302020204030204" pitchFamily="34" charset="0"/>
                <a:cs typeface="Calibri Light" panose="020F0302020204030204" pitchFamily="34" charset="0"/>
              </a:rPr>
              <a:t> of the rural and urban poor</a:t>
            </a:r>
          </a:p>
          <a:p>
            <a:pPr marL="228600" indent="-228240">
              <a:lnSpc>
                <a:spcPct val="90000"/>
              </a:lnSpc>
              <a:spcBef>
                <a:spcPts val="1001"/>
              </a:spcBef>
              <a:buClr>
                <a:srgbClr val="E58856"/>
              </a:buClr>
              <a:buFont typeface="Arial"/>
              <a:buChar char="•"/>
            </a:pPr>
            <a:r>
              <a:rPr lang="en-US" sz="2400" strike="noStrike" spc="-1" dirty="0">
                <a:solidFill>
                  <a:srgbClr val="333333"/>
                </a:solidFill>
                <a:latin typeface="Calibri Light" panose="020F0302020204030204" pitchFamily="34" charset="0"/>
                <a:cs typeface="Calibri Light" panose="020F0302020204030204" pitchFamily="34" charset="0"/>
              </a:rPr>
              <a:t>increase the </a:t>
            </a:r>
            <a:r>
              <a:rPr lang="en-US" sz="2400" b="1" strike="noStrike" spc="-1" dirty="0">
                <a:solidFill>
                  <a:srgbClr val="333333"/>
                </a:solidFill>
                <a:latin typeface="Calibri" panose="020F0502020204030204" pitchFamily="34" charset="0"/>
                <a:cs typeface="Calibri" panose="020F0502020204030204" pitchFamily="34" charset="0"/>
              </a:rPr>
              <a:t>supply and quality of food</a:t>
            </a:r>
            <a:r>
              <a:rPr lang="en-US" sz="2400" strike="noStrike" spc="-1" dirty="0">
                <a:solidFill>
                  <a:srgbClr val="333333"/>
                </a:solidFill>
                <a:latin typeface="Calibri Light" panose="020F0302020204030204" pitchFamily="34" charset="0"/>
                <a:cs typeface="Calibri Light" panose="020F0302020204030204" pitchFamily="34" charset="0"/>
              </a:rPr>
              <a:t> available to consumers  and potential export markets </a:t>
            </a:r>
          </a:p>
          <a:p>
            <a:pPr marL="228600" indent="-228240">
              <a:lnSpc>
                <a:spcPct val="90000"/>
              </a:lnSpc>
              <a:spcBef>
                <a:spcPts val="1001"/>
              </a:spcBef>
              <a:buClr>
                <a:srgbClr val="E58856"/>
              </a:buClr>
              <a:buFont typeface="Arial"/>
              <a:buChar char="•"/>
            </a:pPr>
            <a:r>
              <a:rPr lang="en-US" sz="2400" b="1" spc="-1" dirty="0">
                <a:solidFill>
                  <a:srgbClr val="333333"/>
                </a:solidFill>
                <a:latin typeface="Calibri" panose="020F0502020204030204" pitchFamily="34" charset="0"/>
                <a:cs typeface="Calibri" panose="020F0502020204030204" pitchFamily="34" charset="0"/>
              </a:rPr>
              <a:t>reduce</a:t>
            </a:r>
            <a:r>
              <a:rPr lang="en-US" sz="2400" spc="-1" dirty="0">
                <a:solidFill>
                  <a:srgbClr val="333333"/>
                </a:solidFill>
                <a:latin typeface="Calibri Light" panose="020F0302020204030204" pitchFamily="34" charset="0"/>
                <a:cs typeface="Calibri Light" panose="020F0302020204030204" pitchFamily="34" charset="0"/>
              </a:rPr>
              <a:t> food system </a:t>
            </a:r>
            <a:r>
              <a:rPr lang="en-US" sz="2400" b="1" spc="-1" dirty="0">
                <a:solidFill>
                  <a:srgbClr val="333333"/>
                </a:solidFill>
                <a:latin typeface="Calibri" panose="020F0502020204030204" pitchFamily="34" charset="0"/>
                <a:cs typeface="Calibri" panose="020F0502020204030204" pitchFamily="34" charset="0"/>
              </a:rPr>
              <a:t>greenhouse gas </a:t>
            </a:r>
            <a:r>
              <a:rPr lang="en-US" sz="2400" spc="-1" dirty="0">
                <a:solidFill>
                  <a:srgbClr val="333333"/>
                </a:solidFill>
                <a:latin typeface="Calibri Light" panose="020F0302020204030204" pitchFamily="34" charset="0"/>
                <a:cs typeface="Calibri Light" panose="020F0302020204030204" pitchFamily="34" charset="0"/>
              </a:rPr>
              <a:t>emissions</a:t>
            </a:r>
            <a:endParaRPr lang="en-US" sz="2400" strike="noStrike" spc="-1" dirty="0">
              <a:solidFill>
                <a:srgbClr val="333333"/>
              </a:solidFill>
              <a:latin typeface="Calibri Light" panose="020F0302020204030204" pitchFamily="34" charset="0"/>
              <a:cs typeface="Calibri Light" panose="020F0302020204030204" pitchFamily="34" charset="0"/>
            </a:endParaRPr>
          </a:p>
          <a:p>
            <a:pPr marL="228600" indent="-228240">
              <a:lnSpc>
                <a:spcPct val="90000"/>
              </a:lnSpc>
              <a:spcBef>
                <a:spcPts val="1001"/>
              </a:spcBef>
              <a:buClr>
                <a:srgbClr val="E58856"/>
              </a:buClr>
              <a:buFont typeface="Arial"/>
              <a:buChar char="•"/>
            </a:pPr>
            <a:r>
              <a:rPr lang="en-US" sz="2400" strike="noStrike" spc="-1" dirty="0">
                <a:solidFill>
                  <a:srgbClr val="333333"/>
                </a:solidFill>
                <a:latin typeface="Calibri Light" panose="020F0302020204030204" pitchFamily="34" charset="0"/>
                <a:cs typeface="Calibri Light" panose="020F0302020204030204" pitchFamily="34" charset="0"/>
              </a:rPr>
              <a:t>increase the </a:t>
            </a:r>
            <a:r>
              <a:rPr lang="en-US" sz="2400" b="1" strike="noStrike" spc="-1" dirty="0">
                <a:solidFill>
                  <a:srgbClr val="333333"/>
                </a:solidFill>
                <a:latin typeface="Calibri" panose="020F0502020204030204" pitchFamily="34" charset="0"/>
                <a:cs typeface="Calibri" panose="020F0502020204030204" pitchFamily="34" charset="0"/>
              </a:rPr>
              <a:t>effectiveness of agricultural investments</a:t>
            </a:r>
            <a:endParaRPr lang="en-US" sz="2400" strike="noStrike" spc="-1" dirty="0">
              <a:solidFill>
                <a:srgbClr val="333333"/>
              </a:solidFill>
              <a:latin typeface="Calibri Light" panose="020F0302020204030204" pitchFamily="34" charset="0"/>
              <a:cs typeface="Calibri Light" panose="020F0302020204030204" pitchFamily="34" charset="0"/>
            </a:endParaRPr>
          </a:p>
        </p:txBody>
      </p:sp>
      <p:pic>
        <p:nvPicPr>
          <p:cNvPr id="10" name="Picture 9" descr="A picture containing outdoor, grass, sky, plant&#10;&#10;Description automatically generated">
            <a:extLst>
              <a:ext uri="{FF2B5EF4-FFF2-40B4-BE49-F238E27FC236}">
                <a16:creationId xmlns:a16="http://schemas.microsoft.com/office/drawing/2014/main" id="{30C83D80-515E-6741-8007-6C959C6EEF9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20940" y="0"/>
            <a:ext cx="4923465" cy="6858000"/>
          </a:xfrm>
          <a:prstGeom prst="rect">
            <a:avLst/>
          </a:prstGeom>
        </p:spPr>
      </p:pic>
      <p:sp>
        <p:nvSpPr>
          <p:cNvPr id="6" name="Footer Placeholder 1">
            <a:extLst>
              <a:ext uri="{FF2B5EF4-FFF2-40B4-BE49-F238E27FC236}">
                <a16:creationId xmlns:a16="http://schemas.microsoft.com/office/drawing/2014/main" id="{58E4CEE5-33FE-3B4B-9366-C173EC8C6C22}"/>
              </a:ext>
            </a:extLst>
          </p:cNvPr>
          <p:cNvSpPr>
            <a:spLocks noGrp="1"/>
          </p:cNvSpPr>
          <p:nvPr>
            <p:ph type="ftr"/>
          </p:nvPr>
        </p:nvSpPr>
        <p:spPr>
          <a:xfrm>
            <a:off x="4038480" y="6356520"/>
            <a:ext cx="4114440" cy="364680"/>
          </a:xfrm>
        </p:spPr>
        <p:txBody>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Tree>
    <p:extLst>
      <p:ext uri="{BB962C8B-B14F-4D97-AF65-F5344CB8AC3E}">
        <p14:creationId xmlns:p14="http://schemas.microsoft.com/office/powerpoint/2010/main" val="5046776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B8018-0D36-4684-9FC8-F1370F4CDE2B}"/>
              </a:ext>
            </a:extLst>
          </p:cNvPr>
          <p:cNvSpPr>
            <a:spLocks noGrp="1"/>
          </p:cNvSpPr>
          <p:nvPr>
            <p:ph type="title"/>
          </p:nvPr>
        </p:nvSpPr>
        <p:spPr>
          <a:xfrm>
            <a:off x="5700350" y="0"/>
            <a:ext cx="5643896" cy="1694985"/>
          </a:xfrm>
          <a:noFill/>
        </p:spPr>
        <p:txBody>
          <a:bodyPr/>
          <a:lstStyle/>
          <a:p>
            <a:r>
              <a:rPr lang="en-US" dirty="0">
                <a:solidFill>
                  <a:schemeClr val="tx2"/>
                </a:solidFill>
                <a:latin typeface="Calibri Light" panose="020F0502020204030204" pitchFamily="34" charset="0"/>
                <a:cs typeface="Calibri Light" panose="020F0502020204030204" pitchFamily="34" charset="0"/>
              </a:rPr>
              <a:t>Understanding the role of women is critical</a:t>
            </a:r>
          </a:p>
        </p:txBody>
      </p:sp>
      <p:pic>
        <p:nvPicPr>
          <p:cNvPr id="1026" name="Picture 2">
            <a:extLst>
              <a:ext uri="{FF2B5EF4-FFF2-40B4-BE49-F238E27FC236}">
                <a16:creationId xmlns:a16="http://schemas.microsoft.com/office/drawing/2014/main" id="{51B78A5C-A112-EB67-EBDB-7D45CC9F48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270" b="2270"/>
          <a:stretch/>
        </p:blipFill>
        <p:spPr bwMode="auto">
          <a:xfrm>
            <a:off x="0" y="0"/>
            <a:ext cx="5388090" cy="6857999"/>
          </a:xfrm>
          <a:prstGeom prst="rect">
            <a:avLst/>
          </a:prstGeom>
          <a:noFill/>
          <a:extLst>
            <a:ext uri="{909E8E84-426E-40DD-AFC4-6F175D3DCCD1}">
              <a14:hiddenFill xmlns:a14="http://schemas.microsoft.com/office/drawing/2010/main">
                <a:solidFill>
                  <a:srgbClr val="FFFFFF"/>
                </a:solidFill>
              </a14:hiddenFill>
            </a:ext>
          </a:extLst>
        </p:spPr>
      </p:pic>
      <p:sp>
        <p:nvSpPr>
          <p:cNvPr id="8" name="Footer Placeholder 1">
            <a:extLst>
              <a:ext uri="{FF2B5EF4-FFF2-40B4-BE49-F238E27FC236}">
                <a16:creationId xmlns:a16="http://schemas.microsoft.com/office/drawing/2014/main" id="{D44DBDE7-6227-A044-93AF-72B27755CDD6}"/>
              </a:ext>
            </a:extLst>
          </p:cNvPr>
          <p:cNvSpPr txBox="1">
            <a:spLocks/>
          </p:cNvSpPr>
          <p:nvPr/>
        </p:nvSpPr>
        <p:spPr>
          <a:xfrm>
            <a:off x="5700350" y="6356520"/>
            <a:ext cx="4114440" cy="364680"/>
          </a:xfrm>
          <a:prstGeom prst="rect">
            <a:avLst/>
          </a:prstGeom>
        </p:spPr>
        <p:txBody>
          <a:bodyPr lIns="0" tIns="0" rIns="0" bIns="0" anchor="ctr">
            <a:noAutofit/>
          </a:bodyPr>
          <a:lstStyle>
            <a:lvl1pPr algn="l" defTabSz="914400" rtl="0" eaLnBrk="1" latinLnBrk="0" hangingPunct="1">
              <a:lnSpc>
                <a:spcPct val="90000"/>
              </a:lnSpc>
              <a:spcBef>
                <a:spcPct val="0"/>
              </a:spcBef>
              <a:buNone/>
              <a:defRPr sz="4400" kern="1200">
                <a:solidFill>
                  <a:schemeClr val="tx2"/>
                </a:solidFill>
                <a:latin typeface="Calibri" panose="020F0502020204030204" pitchFamily="34" charset="0"/>
                <a:ea typeface="+mj-ea"/>
                <a:cs typeface="Calibri" panose="020F0502020204030204" pitchFamily="34" charset="0"/>
              </a:defRPr>
            </a:lvl1pPr>
          </a:lstStyle>
          <a:p>
            <a:pPr>
              <a:lnSpc>
                <a:spcPct val="100000"/>
              </a:lnSpc>
            </a:pPr>
            <a:r>
              <a:rPr lang="en-GB" sz="1400" spc="-1" dirty="0">
                <a:solidFill>
                  <a:srgbClr val="E58856"/>
                </a:solidFill>
                <a:latin typeface="Calibri"/>
              </a:rPr>
              <a:t>www.aphlis.net</a:t>
            </a:r>
            <a:endParaRPr lang="en-GB" sz="1400" spc="-1" dirty="0">
              <a:latin typeface="Times New Roman"/>
            </a:endParaRPr>
          </a:p>
        </p:txBody>
      </p:sp>
      <p:sp>
        <p:nvSpPr>
          <p:cNvPr id="9" name="TextShape 2">
            <a:extLst>
              <a:ext uri="{FF2B5EF4-FFF2-40B4-BE49-F238E27FC236}">
                <a16:creationId xmlns:a16="http://schemas.microsoft.com/office/drawing/2014/main" id="{BEEC1D93-73CC-6449-9D5E-FA3F225E9C86}"/>
              </a:ext>
            </a:extLst>
          </p:cNvPr>
          <p:cNvSpPr txBox="1"/>
          <p:nvPr/>
        </p:nvSpPr>
        <p:spPr>
          <a:xfrm>
            <a:off x="5700351" y="1792199"/>
            <a:ext cx="5643896" cy="3694201"/>
          </a:xfrm>
          <a:prstGeom prst="rect">
            <a:avLst/>
          </a:prstGeom>
          <a:noFill/>
          <a:ln>
            <a:noFill/>
          </a:ln>
        </p:spPr>
        <p:txBody>
          <a:bodyPr>
            <a:noAutofit/>
          </a:bodyPr>
          <a:lstStyle/>
          <a:p>
            <a:pPr marL="228600" indent="-228240">
              <a:lnSpc>
                <a:spcPct val="90000"/>
              </a:lnSpc>
              <a:spcBef>
                <a:spcPts val="1001"/>
              </a:spcBef>
              <a:buClr>
                <a:srgbClr val="E58856"/>
              </a:buClr>
              <a:buFont typeface="Arial"/>
              <a:buChar char="•"/>
            </a:pPr>
            <a:r>
              <a:rPr lang="en-US" sz="2400" strike="noStrike" spc="-1" dirty="0">
                <a:solidFill>
                  <a:srgbClr val="333333"/>
                </a:solidFill>
                <a:latin typeface="Calibri Light" panose="020F0302020204030204" pitchFamily="34" charset="0"/>
                <a:cs typeface="Calibri Light" panose="020F0302020204030204" pitchFamily="34" charset="0"/>
              </a:rPr>
              <a:t>In sub-Saharan Africa, </a:t>
            </a:r>
            <a:r>
              <a:rPr lang="en-US" sz="2400" b="1" strike="noStrike" spc="-1" dirty="0">
                <a:solidFill>
                  <a:srgbClr val="333333"/>
                </a:solidFill>
                <a:latin typeface="Calibri" panose="020F0502020204030204" pitchFamily="34" charset="0"/>
                <a:cs typeface="Calibri" panose="020F0502020204030204" pitchFamily="34" charset="0"/>
              </a:rPr>
              <a:t>women play a vital role in postharvest activities</a:t>
            </a:r>
            <a:r>
              <a:rPr lang="en-US" sz="2400" strike="noStrike" spc="-1" dirty="0">
                <a:solidFill>
                  <a:srgbClr val="333333"/>
                </a:solidFill>
                <a:latin typeface="Calibri Light" panose="020F0302020204030204" pitchFamily="34" charset="0"/>
                <a:cs typeface="Calibri Light" panose="020F0302020204030204" pitchFamily="34" charset="0"/>
              </a:rPr>
              <a:t> (e.g. drying, storing, cleaning, and processing food).</a:t>
            </a:r>
          </a:p>
          <a:p>
            <a:pPr marL="228600" indent="-228240">
              <a:lnSpc>
                <a:spcPct val="90000"/>
              </a:lnSpc>
              <a:spcBef>
                <a:spcPts val="1001"/>
              </a:spcBef>
              <a:buClr>
                <a:srgbClr val="E58856"/>
              </a:buClr>
              <a:buFont typeface="Arial"/>
              <a:buChar char="•"/>
            </a:pPr>
            <a:r>
              <a:rPr lang="en-US" sz="2400" strike="noStrike" spc="-1" dirty="0">
                <a:solidFill>
                  <a:srgbClr val="333333"/>
                </a:solidFill>
                <a:latin typeface="Calibri Light" panose="020F0302020204030204" pitchFamily="34" charset="0"/>
                <a:cs typeface="Calibri Light" panose="020F0302020204030204" pitchFamily="34" charset="0"/>
              </a:rPr>
              <a:t>Yet </a:t>
            </a:r>
            <a:r>
              <a:rPr lang="en-US" sz="2400" b="1" strike="noStrike" spc="-1" dirty="0">
                <a:solidFill>
                  <a:srgbClr val="333333"/>
                </a:solidFill>
                <a:latin typeface="Calibri" panose="020F0502020204030204" pitchFamily="34" charset="0"/>
                <a:cs typeface="Calibri" panose="020F0502020204030204" pitchFamily="34" charset="0"/>
              </a:rPr>
              <a:t>this role is often ignored </a:t>
            </a:r>
            <a:r>
              <a:rPr lang="en-US" sz="2400" strike="noStrike" spc="-1" dirty="0">
                <a:solidFill>
                  <a:srgbClr val="333333"/>
                </a:solidFill>
                <a:latin typeface="Calibri Light" panose="020F0302020204030204" pitchFamily="34" charset="0"/>
                <a:cs typeface="Calibri Light" panose="020F0302020204030204" pitchFamily="34" charset="0"/>
              </a:rPr>
              <a:t>in efforts to improve the performance of postharvest systems.</a:t>
            </a:r>
          </a:p>
          <a:p>
            <a:pPr marL="228600" indent="-228240">
              <a:lnSpc>
                <a:spcPct val="90000"/>
              </a:lnSpc>
              <a:spcBef>
                <a:spcPts val="1001"/>
              </a:spcBef>
              <a:buClr>
                <a:srgbClr val="E58856"/>
              </a:buClr>
              <a:buFont typeface="Arial"/>
              <a:buChar char="•"/>
            </a:pPr>
            <a:r>
              <a:rPr lang="en-US" sz="2400" b="1" strike="noStrike" spc="-1" dirty="0">
                <a:solidFill>
                  <a:srgbClr val="333333"/>
                </a:solidFill>
                <a:latin typeface="Calibri" panose="020F0502020204030204" pitchFamily="34" charset="0"/>
                <a:cs typeface="Calibri" panose="020F0502020204030204" pitchFamily="34" charset="0"/>
              </a:rPr>
              <a:t>PHL policies tend to exclude women</a:t>
            </a:r>
            <a:r>
              <a:rPr lang="en-US" sz="2400" strike="noStrike" spc="-1" dirty="0">
                <a:solidFill>
                  <a:srgbClr val="333333"/>
                </a:solidFill>
                <a:latin typeface="Calibri Light" panose="020F0302020204030204" pitchFamily="34" charset="0"/>
                <a:cs typeface="Calibri Light" panose="020F0302020204030204" pitchFamily="34" charset="0"/>
              </a:rPr>
              <a:t>; technological solutions may not be available to them.</a:t>
            </a:r>
          </a:p>
        </p:txBody>
      </p:sp>
      <p:sp>
        <p:nvSpPr>
          <p:cNvPr id="6" name="TextBox 5">
            <a:extLst>
              <a:ext uri="{FF2B5EF4-FFF2-40B4-BE49-F238E27FC236}">
                <a16:creationId xmlns:a16="http://schemas.microsoft.com/office/drawing/2014/main" id="{F7632A1E-F712-6B4C-9D4B-00F1C3C38BBA}"/>
              </a:ext>
            </a:extLst>
          </p:cNvPr>
          <p:cNvSpPr txBox="1"/>
          <p:nvPr/>
        </p:nvSpPr>
        <p:spPr>
          <a:xfrm>
            <a:off x="5700350" y="5709212"/>
            <a:ext cx="6072310" cy="307777"/>
          </a:xfrm>
          <a:prstGeom prst="rect">
            <a:avLst/>
          </a:prstGeom>
          <a:noFill/>
        </p:spPr>
        <p:txBody>
          <a:bodyPr wrap="square" rtlCol="0">
            <a:spAutoFit/>
          </a:bodyPr>
          <a:lstStyle/>
          <a:p>
            <a:r>
              <a:rPr lang="en-GB" sz="1400" dirty="0">
                <a:solidFill>
                  <a:schemeClr val="tx1">
                    <a:alpha val="80000"/>
                  </a:schemeClr>
                </a:solidFill>
                <a:latin typeface="Calibri Light" panose="020F0302020204030204" pitchFamily="34" charset="0"/>
                <a:cs typeface="Calibri Light" panose="020F0302020204030204" pitchFamily="34" charset="0"/>
              </a:rPr>
              <a:t>Photo: ICRISAT</a:t>
            </a:r>
            <a:endParaRPr lang="en-FR" sz="1400" dirty="0">
              <a:solidFill>
                <a:schemeClr val="tx1">
                  <a:alpha val="80000"/>
                </a:schemeClr>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5450398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28A8A3-F1CE-0C48-B9C8-B2BAA617AC2E}"/>
              </a:ext>
            </a:extLst>
          </p:cNvPr>
          <p:cNvSpPr/>
          <p:nvPr/>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Footer Placeholder 1">
            <a:extLst>
              <a:ext uri="{FF2B5EF4-FFF2-40B4-BE49-F238E27FC236}">
                <a16:creationId xmlns:a16="http://schemas.microsoft.com/office/drawing/2014/main" id="{797F3F37-2C76-EF44-B8C6-D519F95BDC12}"/>
              </a:ext>
            </a:extLst>
          </p:cNvPr>
          <p:cNvSpPr>
            <a:spLocks noGrp="1"/>
          </p:cNvSpPr>
          <p:nvPr>
            <p:ph type="ftr"/>
          </p:nvPr>
        </p:nvSpPr>
        <p:spPr/>
        <p:txBody>
          <a:bodyPr/>
          <a:lstStyle/>
          <a:p>
            <a:pPr algn="ctr">
              <a:lnSpc>
                <a:spcPct val="100000"/>
              </a:lnSpc>
            </a:pPr>
            <a:r>
              <a:rPr lang="en-GB" sz="1400" b="0" strike="noStrike" spc="-1" dirty="0">
                <a:solidFill>
                  <a:schemeClr val="bg1"/>
                </a:solidFill>
                <a:latin typeface="Calibri"/>
              </a:rPr>
              <a:t>www.aphlis.net</a:t>
            </a:r>
            <a:endParaRPr lang="en-GB" sz="1400" b="0" strike="noStrike" spc="-1" dirty="0">
              <a:solidFill>
                <a:schemeClr val="bg1"/>
              </a:solidFill>
              <a:latin typeface="Times New Roman"/>
            </a:endParaRPr>
          </a:p>
        </p:txBody>
      </p:sp>
      <p:sp>
        <p:nvSpPr>
          <p:cNvPr id="3" name="TextShape 2">
            <a:extLst>
              <a:ext uri="{FF2B5EF4-FFF2-40B4-BE49-F238E27FC236}">
                <a16:creationId xmlns:a16="http://schemas.microsoft.com/office/drawing/2014/main" id="{241E75F2-2C77-4D47-8FBA-B9A092DBED7A}"/>
              </a:ext>
            </a:extLst>
          </p:cNvPr>
          <p:cNvSpPr txBox="1"/>
          <p:nvPr/>
        </p:nvSpPr>
        <p:spPr>
          <a:xfrm>
            <a:off x="6258110" y="3042272"/>
            <a:ext cx="5696344" cy="3156078"/>
          </a:xfrm>
          <a:prstGeom prst="rect">
            <a:avLst/>
          </a:prstGeom>
          <a:solidFill>
            <a:schemeClr val="bg1"/>
          </a:solidFill>
          <a:ln>
            <a:noFill/>
          </a:ln>
        </p:spPr>
        <p:txBody>
          <a:bodyPr lIns="360000" tIns="180000" rIns="180000" bIns="360000" anchor="t">
            <a:noAutofit/>
          </a:bodyPr>
          <a:lstStyle/>
          <a:p>
            <a:pPr marL="360">
              <a:lnSpc>
                <a:spcPct val="90000"/>
              </a:lnSpc>
              <a:spcBef>
                <a:spcPts val="1001"/>
              </a:spcBef>
              <a:buClr>
                <a:srgbClr val="E58856"/>
              </a:buClr>
            </a:pPr>
            <a:r>
              <a:rPr lang="en-US" sz="3600" strike="noStrike" spc="-1" dirty="0">
                <a:latin typeface="Calibri Light" panose="020F0302020204030204" pitchFamily="34" charset="0"/>
                <a:cs typeface="Calibri Light" panose="020F0302020204030204" pitchFamily="34" charset="0"/>
              </a:rPr>
              <a:t>UN Sustainable Development Goal 12.3</a:t>
            </a:r>
            <a:endParaRPr lang="en-US" sz="2800" spc="-1" dirty="0">
              <a:latin typeface="Calibri Light" panose="020F0302020204030204" pitchFamily="34" charset="0"/>
              <a:cs typeface="Calibri Light" panose="020F0302020204030204" pitchFamily="34" charset="0"/>
            </a:endParaRPr>
          </a:p>
          <a:p>
            <a:pPr marL="360">
              <a:lnSpc>
                <a:spcPct val="90000"/>
              </a:lnSpc>
              <a:spcBef>
                <a:spcPts val="1001"/>
              </a:spcBef>
              <a:buClr>
                <a:srgbClr val="E58856"/>
              </a:buClr>
            </a:pPr>
            <a:r>
              <a:rPr lang="en-US" sz="2000" strike="noStrike" spc="-1" dirty="0">
                <a:latin typeface="Calibri Light" panose="020F0302020204030204" pitchFamily="34" charset="0"/>
                <a:cs typeface="Calibri Light" panose="020F0302020204030204" pitchFamily="34" charset="0"/>
              </a:rPr>
              <a:t>“By 2030, halve per capita global food waste at the retail and consumer levels and</a:t>
            </a:r>
            <a:r>
              <a:rPr lang="en-US" sz="2000" b="1" spc="-1" dirty="0">
                <a:latin typeface="Calibri Light" panose="020F0302020204030204" pitchFamily="34" charset="0"/>
                <a:cs typeface="Calibri Light" panose="020F0302020204030204" pitchFamily="34" charset="0"/>
              </a:rPr>
              <a:t> </a:t>
            </a:r>
            <a:r>
              <a:rPr lang="en-US" sz="2000" b="1" spc="-1" dirty="0">
                <a:latin typeface="Calibri" panose="020F0502020204030204" pitchFamily="34" charset="0"/>
                <a:cs typeface="Calibri" panose="020F0502020204030204" pitchFamily="34" charset="0"/>
              </a:rPr>
              <a:t>reduce food losses along production and supply chains, including postharvest losses</a:t>
            </a:r>
            <a:r>
              <a:rPr lang="en-US" sz="2000" spc="-1" dirty="0">
                <a:latin typeface="Calibri Light" panose="020F0302020204030204" pitchFamily="34" charset="0"/>
                <a:cs typeface="Calibri Light" panose="020F0302020204030204" pitchFamily="34" charset="0"/>
              </a:rPr>
              <a:t>”</a:t>
            </a:r>
            <a:endParaRPr lang="en-US" sz="2000" strike="noStrike" spc="-1" dirty="0">
              <a:latin typeface="Calibri Light" panose="020F0302020204030204" pitchFamily="34" charset="0"/>
              <a:cs typeface="Calibri Light" panose="020F0302020204030204" pitchFamily="34" charset="0"/>
            </a:endParaRPr>
          </a:p>
        </p:txBody>
      </p:sp>
      <p:sp>
        <p:nvSpPr>
          <p:cNvPr id="4" name="TextShape 1">
            <a:extLst>
              <a:ext uri="{FF2B5EF4-FFF2-40B4-BE49-F238E27FC236}">
                <a16:creationId xmlns:a16="http://schemas.microsoft.com/office/drawing/2014/main" id="{4A1A918B-F20B-9A47-8F65-829E27F107C9}"/>
              </a:ext>
            </a:extLst>
          </p:cNvPr>
          <p:cNvSpPr txBox="1"/>
          <p:nvPr/>
        </p:nvSpPr>
        <p:spPr>
          <a:xfrm>
            <a:off x="313416" y="364785"/>
            <a:ext cx="10674264" cy="634566"/>
          </a:xfrm>
          <a:prstGeom prst="rect">
            <a:avLst/>
          </a:prstGeom>
          <a:noFill/>
          <a:ln>
            <a:noFill/>
          </a:ln>
        </p:spPr>
        <p:txBody>
          <a:bodyPr anchor="t">
            <a:noAutofit/>
          </a:bodyPr>
          <a:lstStyle/>
          <a:p>
            <a:pPr>
              <a:lnSpc>
                <a:spcPct val="90000"/>
              </a:lnSpc>
            </a:pPr>
            <a:r>
              <a:rPr lang="en-US" sz="3600" b="0" strike="noStrike" spc="-1" dirty="0">
                <a:solidFill>
                  <a:schemeClr val="bg1"/>
                </a:solidFill>
                <a:latin typeface="Calibri Light"/>
              </a:rPr>
              <a:t>Key international commitments</a:t>
            </a:r>
            <a:endParaRPr lang="en-US" sz="3600" b="0" strike="noStrike" spc="-1" dirty="0">
              <a:solidFill>
                <a:schemeClr val="bg1"/>
              </a:solidFill>
              <a:latin typeface="Calibri"/>
            </a:endParaRPr>
          </a:p>
        </p:txBody>
      </p:sp>
      <p:sp>
        <p:nvSpPr>
          <p:cNvPr id="15" name="TextShape 2">
            <a:extLst>
              <a:ext uri="{FF2B5EF4-FFF2-40B4-BE49-F238E27FC236}">
                <a16:creationId xmlns:a16="http://schemas.microsoft.com/office/drawing/2014/main" id="{0FB68EF2-770D-5A42-8E5B-8AE288532BC8}"/>
              </a:ext>
            </a:extLst>
          </p:cNvPr>
          <p:cNvSpPr txBox="1"/>
          <p:nvPr/>
        </p:nvSpPr>
        <p:spPr>
          <a:xfrm>
            <a:off x="237546" y="3042272"/>
            <a:ext cx="5696344" cy="3156078"/>
          </a:xfrm>
          <a:prstGeom prst="rect">
            <a:avLst/>
          </a:prstGeom>
          <a:solidFill>
            <a:schemeClr val="bg1"/>
          </a:solidFill>
          <a:ln>
            <a:noFill/>
          </a:ln>
        </p:spPr>
        <p:txBody>
          <a:bodyPr lIns="360000" tIns="180000" rIns="180000" bIns="360000" anchor="t">
            <a:noAutofit/>
          </a:bodyPr>
          <a:lstStyle/>
          <a:p>
            <a:pPr marL="360">
              <a:spcBef>
                <a:spcPts val="1001"/>
              </a:spcBef>
              <a:buClr>
                <a:srgbClr val="E58856"/>
              </a:buClr>
            </a:pPr>
            <a:r>
              <a:rPr lang="en-US" sz="3600" strike="noStrike" spc="-1" dirty="0">
                <a:latin typeface="Calibri Light" panose="020F0302020204030204" pitchFamily="34" charset="0"/>
                <a:cs typeface="Calibri Light" panose="020F0302020204030204" pitchFamily="34" charset="0"/>
              </a:rPr>
              <a:t>The Malabo Declaration</a:t>
            </a:r>
            <a:endParaRPr lang="en-US" sz="2800" strike="noStrike" spc="-1" dirty="0">
              <a:latin typeface="Calibri Light" panose="020F0302020204030204" pitchFamily="34" charset="0"/>
              <a:cs typeface="Calibri Light" panose="020F0302020204030204" pitchFamily="34" charset="0"/>
            </a:endParaRPr>
          </a:p>
          <a:p>
            <a:pPr marL="360">
              <a:spcBef>
                <a:spcPts val="1001"/>
              </a:spcBef>
              <a:buClr>
                <a:srgbClr val="E58856"/>
              </a:buClr>
            </a:pPr>
            <a:endParaRPr lang="en-US" sz="2000" spc="-1" dirty="0">
              <a:latin typeface="Calibri Light" panose="020F0302020204030204" pitchFamily="34" charset="0"/>
              <a:cs typeface="Calibri Light" panose="020F0302020204030204" pitchFamily="34" charset="0"/>
            </a:endParaRPr>
          </a:p>
          <a:p>
            <a:pPr marL="360">
              <a:spcBef>
                <a:spcPts val="1001"/>
              </a:spcBef>
              <a:buClr>
                <a:srgbClr val="E58856"/>
              </a:buClr>
            </a:pPr>
            <a:r>
              <a:rPr lang="en-US" sz="2000" spc="-1" dirty="0">
                <a:latin typeface="Calibri Light" panose="020F0302020204030204" pitchFamily="34" charset="0"/>
                <a:cs typeface="Calibri Light" panose="020F0302020204030204" pitchFamily="34" charset="0"/>
              </a:rPr>
              <a:t>In 2014, </a:t>
            </a:r>
            <a:r>
              <a:rPr lang="en-US" sz="2000" strike="noStrike" spc="-1" dirty="0">
                <a:latin typeface="Calibri Light" panose="020F0302020204030204" pitchFamily="34" charset="0"/>
                <a:cs typeface="Calibri Light" panose="020F0302020204030204" pitchFamily="34" charset="0"/>
              </a:rPr>
              <a:t>African Union Member States committed to </a:t>
            </a:r>
            <a:r>
              <a:rPr lang="en-US" sz="2000" b="1" strike="noStrike" spc="-1" dirty="0">
                <a:latin typeface="Calibri" panose="020F0502020204030204" pitchFamily="34" charset="0"/>
                <a:cs typeface="Calibri" panose="020F0502020204030204" pitchFamily="34" charset="0"/>
              </a:rPr>
              <a:t>ending hunger by 2025</a:t>
            </a:r>
            <a:r>
              <a:rPr lang="en-US" sz="2000" strike="noStrike" spc="-1" dirty="0">
                <a:latin typeface="Calibri Light" panose="020F0302020204030204" pitchFamily="34" charset="0"/>
                <a:cs typeface="Calibri Light" panose="020F0302020204030204" pitchFamily="34" charset="0"/>
              </a:rPr>
              <a:t>. To achieve this, they resolved to cut current levels of postharvest loss in half.</a:t>
            </a:r>
          </a:p>
        </p:txBody>
      </p:sp>
      <p:pic>
        <p:nvPicPr>
          <p:cNvPr id="9" name="Picture 8">
            <a:extLst>
              <a:ext uri="{FF2B5EF4-FFF2-40B4-BE49-F238E27FC236}">
                <a16:creationId xmlns:a16="http://schemas.microsoft.com/office/drawing/2014/main" id="{A696A32C-CC03-714D-BF5A-1308E582D3AC}"/>
              </a:ext>
            </a:extLst>
          </p:cNvPr>
          <p:cNvPicPr/>
          <p:nvPr/>
        </p:nvPicPr>
        <p:blipFill>
          <a:blip r:embed="rId3" cstate="screen">
            <a:extLst>
              <a:ext uri="{28A0092B-C50C-407E-A947-70E740481C1C}">
                <a14:useLocalDpi xmlns:a14="http://schemas.microsoft.com/office/drawing/2010/main"/>
              </a:ext>
            </a:extLst>
          </a:blip>
          <a:stretch/>
        </p:blipFill>
        <p:spPr>
          <a:xfrm>
            <a:off x="11375640" y="72360"/>
            <a:ext cx="752040" cy="752040"/>
          </a:xfrm>
          <a:prstGeom prst="rect">
            <a:avLst/>
          </a:prstGeom>
          <a:ln>
            <a:noFill/>
          </a:ln>
        </p:spPr>
      </p:pic>
      <p:sp>
        <p:nvSpPr>
          <p:cNvPr id="10" name="Rectangle 9">
            <a:extLst>
              <a:ext uri="{FF2B5EF4-FFF2-40B4-BE49-F238E27FC236}">
                <a16:creationId xmlns:a16="http://schemas.microsoft.com/office/drawing/2014/main" id="{01E67438-E8A1-4646-8979-F4EA69B7E2F4}"/>
              </a:ext>
            </a:extLst>
          </p:cNvPr>
          <p:cNvSpPr/>
          <p:nvPr/>
        </p:nvSpPr>
        <p:spPr>
          <a:xfrm>
            <a:off x="237546" y="1192695"/>
            <a:ext cx="5696345" cy="18495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A8745E7C-BC83-E04E-9325-1DD7C0C5E660}"/>
              </a:ext>
            </a:extLst>
          </p:cNvPr>
          <p:cNvSpPr/>
          <p:nvPr/>
        </p:nvSpPr>
        <p:spPr>
          <a:xfrm>
            <a:off x="6258110" y="1192695"/>
            <a:ext cx="5696345" cy="18495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503F3EC3-5C1D-8846-BB15-C7C75BDE222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51836" y="1657926"/>
            <a:ext cx="3061470" cy="1070961"/>
          </a:xfrm>
          <a:prstGeom prst="rect">
            <a:avLst/>
          </a:prstGeom>
        </p:spPr>
      </p:pic>
      <p:pic>
        <p:nvPicPr>
          <p:cNvPr id="13" name="Picture 12">
            <a:extLst>
              <a:ext uri="{FF2B5EF4-FFF2-40B4-BE49-F238E27FC236}">
                <a16:creationId xmlns:a16="http://schemas.microsoft.com/office/drawing/2014/main" id="{7778A83C-16FE-3844-B394-3EA10B60EBEF}"/>
              </a:ext>
            </a:extLst>
          </p:cNvPr>
          <p:cNvPicPr>
            <a:picLocks noChangeAspect="1"/>
          </p:cNvPicPr>
          <p:nvPr/>
        </p:nvPicPr>
        <p:blipFill>
          <a:blip r:embed="rId5"/>
          <a:stretch>
            <a:fillRect/>
          </a:stretch>
        </p:blipFill>
        <p:spPr>
          <a:xfrm>
            <a:off x="8023867" y="1620977"/>
            <a:ext cx="2158536" cy="1144859"/>
          </a:xfrm>
          <a:prstGeom prst="rect">
            <a:avLst/>
          </a:prstGeom>
        </p:spPr>
      </p:pic>
    </p:spTree>
    <p:extLst>
      <p:ext uri="{BB962C8B-B14F-4D97-AF65-F5344CB8AC3E}">
        <p14:creationId xmlns:p14="http://schemas.microsoft.com/office/powerpoint/2010/main" val="5440218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98C4723-5D87-7C42-B3EB-954E9CC8F05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
          <a:stretch/>
        </p:blipFill>
        <p:spPr>
          <a:xfrm>
            <a:off x="1" y="1325881"/>
            <a:ext cx="12191999" cy="4374963"/>
          </a:xfrm>
          <a:prstGeom prst="rect">
            <a:avLst/>
          </a:prstGeom>
        </p:spPr>
      </p:pic>
      <p:sp>
        <p:nvSpPr>
          <p:cNvPr id="2" name="Footer Placeholder 1">
            <a:extLst>
              <a:ext uri="{FF2B5EF4-FFF2-40B4-BE49-F238E27FC236}">
                <a16:creationId xmlns:a16="http://schemas.microsoft.com/office/drawing/2014/main" id="{1EAA891A-BAEA-774D-AA40-8E1F2F89A2BD}"/>
              </a:ext>
            </a:extLst>
          </p:cNvPr>
          <p:cNvSpPr>
            <a:spLocks noGrp="1"/>
          </p:cNvSpPr>
          <p:nvPr>
            <p:ph type="ftr"/>
          </p:nvPr>
        </p:nvSpPr>
        <p:spPr/>
        <p:txBody>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
        <p:nvSpPr>
          <p:cNvPr id="3" name="Rectangle 2">
            <a:extLst>
              <a:ext uri="{FF2B5EF4-FFF2-40B4-BE49-F238E27FC236}">
                <a16:creationId xmlns:a16="http://schemas.microsoft.com/office/drawing/2014/main" id="{0EAABB32-14D0-A344-9F00-AC32541479BE}"/>
              </a:ext>
            </a:extLst>
          </p:cNvPr>
          <p:cNvSpPr/>
          <p:nvPr/>
        </p:nvSpPr>
        <p:spPr>
          <a:xfrm>
            <a:off x="0" y="1325881"/>
            <a:ext cx="2430000" cy="2191794"/>
          </a:xfrm>
          <a:prstGeom prst="rect">
            <a:avLst/>
          </a:prstGeom>
          <a:solidFill>
            <a:schemeClr val="accent2">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46800" rIns="72000" rtlCol="0" anchor="ctr"/>
          <a:lstStyle/>
          <a:p>
            <a:pPr>
              <a:lnSpc>
                <a:spcPct val="90000"/>
              </a:lnSpc>
            </a:pPr>
            <a:r>
              <a:rPr lang="en-US" sz="2000" spc="-1" dirty="0">
                <a:solidFill>
                  <a:schemeClr val="bg1"/>
                </a:solidFill>
                <a:latin typeface="Calibri" panose="020F0502020204030204" pitchFamily="34" charset="0"/>
                <a:cs typeface="Calibri" panose="020F0502020204030204" pitchFamily="34" charset="0"/>
              </a:rPr>
              <a:t>Better formulate agricultural policy</a:t>
            </a:r>
            <a:endParaRPr lang="en-US" sz="2000" dirty="0">
              <a:solidFill>
                <a:schemeClr val="bg1"/>
              </a:solidFill>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42780F20-80B8-A64B-B7AD-77496C744332}"/>
              </a:ext>
            </a:extLst>
          </p:cNvPr>
          <p:cNvSpPr/>
          <p:nvPr/>
        </p:nvSpPr>
        <p:spPr>
          <a:xfrm>
            <a:off x="4881000" y="1325881"/>
            <a:ext cx="2430000" cy="2191794"/>
          </a:xfrm>
          <a:prstGeom prst="rect">
            <a:avLst/>
          </a:prstGeom>
          <a:solidFill>
            <a:schemeClr val="accent2">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46800" rIns="72000" rtlCol="0" anchor="ctr"/>
          <a:lstStyle/>
          <a:p>
            <a:pPr>
              <a:lnSpc>
                <a:spcPct val="90000"/>
              </a:lnSpc>
            </a:pPr>
            <a:r>
              <a:rPr lang="en-US" sz="2000" spc="-1" dirty="0">
                <a:solidFill>
                  <a:schemeClr val="bg1"/>
                </a:solidFill>
                <a:latin typeface="Calibri" panose="020F0502020204030204" pitchFamily="34" charset="0"/>
                <a:cs typeface="Calibri" panose="020F0502020204030204" pitchFamily="34" charset="0"/>
              </a:rPr>
              <a:t>Monitor and evaluate loss reduction initiatives and </a:t>
            </a:r>
            <a:r>
              <a:rPr lang="en-GB" sz="2000" dirty="0">
                <a:solidFill>
                  <a:schemeClr val="bg1"/>
                </a:solidFill>
                <a:latin typeface="Calibri" panose="020F0502020204030204" pitchFamily="34" charset="0"/>
                <a:cs typeface="Calibri" panose="020F0502020204030204" pitchFamily="34" charset="0"/>
              </a:rPr>
              <a:t>make evidence-based loss reduction investment and policy decisions</a:t>
            </a:r>
            <a:endParaRPr lang="en-US" sz="2000" dirty="0">
              <a:solidFill>
                <a:schemeClr val="bg1"/>
              </a:solidFill>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F54A1786-BAE5-C54F-B957-B8B31C4679A6}"/>
              </a:ext>
            </a:extLst>
          </p:cNvPr>
          <p:cNvSpPr/>
          <p:nvPr/>
        </p:nvSpPr>
        <p:spPr>
          <a:xfrm>
            <a:off x="9762000" y="1325881"/>
            <a:ext cx="2430000" cy="2191794"/>
          </a:xfrm>
          <a:prstGeom prst="rect">
            <a:avLst/>
          </a:prstGeom>
          <a:solidFill>
            <a:schemeClr val="accent2">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46800" rIns="72000" rtlCol="0" anchor="ctr"/>
          <a:lstStyle/>
          <a:p>
            <a:pPr>
              <a:lnSpc>
                <a:spcPct val="90000"/>
              </a:lnSpc>
            </a:pPr>
            <a:r>
              <a:rPr lang="en-US" sz="2000" spc="-1" dirty="0">
                <a:solidFill>
                  <a:schemeClr val="bg1"/>
                </a:solidFill>
                <a:latin typeface="Calibri" panose="020F0502020204030204" pitchFamily="34" charset="0"/>
                <a:cs typeface="Calibri" panose="020F0502020204030204" pitchFamily="34" charset="0"/>
              </a:rPr>
              <a:t>Better estimate food supply in particular zones</a:t>
            </a:r>
            <a:endParaRPr lang="en-US" sz="2000" dirty="0">
              <a:solidFill>
                <a:schemeClr val="bg1"/>
              </a:solidFill>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93C11392-AF82-3D4A-83A8-09B2810F4943}"/>
              </a:ext>
            </a:extLst>
          </p:cNvPr>
          <p:cNvSpPr/>
          <p:nvPr/>
        </p:nvSpPr>
        <p:spPr>
          <a:xfrm>
            <a:off x="2440500" y="3521161"/>
            <a:ext cx="2430000" cy="2191794"/>
          </a:xfrm>
          <a:prstGeom prst="rect">
            <a:avLst/>
          </a:prstGeom>
          <a:solidFill>
            <a:schemeClr val="accent2">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46800" rIns="72000" rtlCol="0" anchor="ctr"/>
          <a:lstStyle/>
          <a:p>
            <a:pPr>
              <a:lnSpc>
                <a:spcPct val="90000"/>
              </a:lnSpc>
            </a:pPr>
            <a:r>
              <a:rPr lang="en-US" sz="2000" spc="-1" dirty="0">
                <a:solidFill>
                  <a:schemeClr val="bg1"/>
                </a:solidFill>
                <a:latin typeface="Calibri" panose="020F0502020204030204" pitchFamily="34" charset="0"/>
                <a:cs typeface="Calibri" panose="020F0502020204030204" pitchFamily="34" charset="0"/>
              </a:rPr>
              <a:t>Identify opportunities to strengthen value chains</a:t>
            </a:r>
            <a:endParaRPr lang="en-US" sz="2000" dirty="0">
              <a:solidFill>
                <a:schemeClr val="bg1"/>
              </a:solidFill>
              <a:latin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ECE2BC7E-95A9-DB40-BFEF-6BE5528FA17A}"/>
              </a:ext>
            </a:extLst>
          </p:cNvPr>
          <p:cNvSpPr/>
          <p:nvPr/>
        </p:nvSpPr>
        <p:spPr>
          <a:xfrm>
            <a:off x="7321500" y="3521161"/>
            <a:ext cx="2430000" cy="2191794"/>
          </a:xfrm>
          <a:prstGeom prst="rect">
            <a:avLst/>
          </a:prstGeom>
          <a:solidFill>
            <a:schemeClr val="accent2">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46800" rIns="72000" rtlCol="0" anchor="ctr"/>
          <a:lstStyle/>
          <a:p>
            <a:pPr>
              <a:lnSpc>
                <a:spcPct val="90000"/>
              </a:lnSpc>
            </a:pPr>
            <a:r>
              <a:rPr lang="en-US" sz="2000" spc="-1" dirty="0">
                <a:solidFill>
                  <a:schemeClr val="bg1"/>
                </a:solidFill>
                <a:latin typeface="Calibri" panose="020F0502020204030204" pitchFamily="34" charset="0"/>
                <a:cs typeface="Calibri" panose="020F0502020204030204" pitchFamily="34" charset="0"/>
              </a:rPr>
              <a:t>Direct their interventions to the most affected geographic areas or areas where impact will be maximized</a:t>
            </a:r>
            <a:endParaRPr lang="en-US" sz="2000" dirty="0">
              <a:solidFill>
                <a:schemeClr val="bg1"/>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EE780602-BE54-8440-9576-2838875847DB}"/>
              </a:ext>
            </a:extLst>
          </p:cNvPr>
          <p:cNvSpPr/>
          <p:nvPr/>
        </p:nvSpPr>
        <p:spPr>
          <a:xfrm>
            <a:off x="0" y="458087"/>
            <a:ext cx="12192000" cy="523220"/>
          </a:xfrm>
          <a:prstGeom prst="rect">
            <a:avLst/>
          </a:prstGeom>
        </p:spPr>
        <p:txBody>
          <a:bodyPr wrap="square">
            <a:spAutoFit/>
          </a:bodyPr>
          <a:lstStyle/>
          <a:p>
            <a:pPr algn="ctr"/>
            <a:r>
              <a:rPr lang="en-US" sz="2800" b="1" spc="-1" dirty="0">
                <a:solidFill>
                  <a:srgbClr val="333333"/>
                </a:solidFill>
                <a:latin typeface="Calibri" panose="020F0502020204030204" pitchFamily="34" charset="0"/>
                <a:cs typeface="Calibri" panose="020F0502020204030204" pitchFamily="34" charset="0"/>
              </a:rPr>
              <a:t>Reliable data </a:t>
            </a:r>
            <a:r>
              <a:rPr lang="en-US" sz="2800" spc="-1" dirty="0">
                <a:solidFill>
                  <a:srgbClr val="333333"/>
                </a:solidFill>
                <a:latin typeface="Calibri Light" panose="020F0302020204030204" pitchFamily="34" charset="0"/>
                <a:cs typeface="Calibri Light" panose="020F0302020204030204" pitchFamily="34" charset="0"/>
              </a:rPr>
              <a:t>on postharvest losses allow donors and other stakeholders to:</a:t>
            </a:r>
            <a:endParaRPr lang="en-US" sz="2800" dirty="0">
              <a:latin typeface="Calibri Light" panose="020F0302020204030204" pitchFamily="34" charset="0"/>
              <a:cs typeface="Calibri Light" panose="020F0302020204030204" pitchFamily="34" charset="0"/>
            </a:endParaRPr>
          </a:p>
        </p:txBody>
      </p:sp>
      <p:sp>
        <p:nvSpPr>
          <p:cNvPr id="15" name="Rectangle 14">
            <a:extLst>
              <a:ext uri="{FF2B5EF4-FFF2-40B4-BE49-F238E27FC236}">
                <a16:creationId xmlns:a16="http://schemas.microsoft.com/office/drawing/2014/main" id="{DDC9F170-9979-B447-868E-9CA6426B97A7}"/>
              </a:ext>
            </a:extLst>
          </p:cNvPr>
          <p:cNvSpPr/>
          <p:nvPr/>
        </p:nvSpPr>
        <p:spPr>
          <a:xfrm>
            <a:off x="0" y="5767072"/>
            <a:ext cx="12192000" cy="523220"/>
          </a:xfrm>
          <a:prstGeom prst="rect">
            <a:avLst/>
          </a:prstGeom>
        </p:spPr>
        <p:txBody>
          <a:bodyPr wrap="square">
            <a:spAutoFit/>
          </a:bodyPr>
          <a:lstStyle/>
          <a:p>
            <a:pPr algn="ctr"/>
            <a:r>
              <a:rPr lang="en-US" sz="2800" spc="-1" dirty="0">
                <a:solidFill>
                  <a:srgbClr val="333333"/>
                </a:solidFill>
                <a:latin typeface="Calibri Light" panose="020F0302020204030204" pitchFamily="34" charset="0"/>
                <a:cs typeface="Calibri Light" panose="020F0302020204030204" pitchFamily="34" charset="0"/>
              </a:rPr>
              <a:t>However, in many countries, </a:t>
            </a:r>
            <a:r>
              <a:rPr lang="en-US" sz="2800" b="1" spc="-1" dirty="0">
                <a:solidFill>
                  <a:srgbClr val="333333"/>
                </a:solidFill>
                <a:latin typeface="Calibri" panose="020F0502020204030204" pitchFamily="34" charset="0"/>
                <a:cs typeface="Calibri" panose="020F0502020204030204" pitchFamily="34" charset="0"/>
              </a:rPr>
              <a:t>reliable data on postharvest losses are scarce</a:t>
            </a:r>
            <a:endParaRPr lang="en-US" sz="28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9284268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F173A6-1A4B-284B-BEE5-890A46DDEC98}"/>
              </a:ext>
            </a:extLst>
          </p:cNvPr>
          <p:cNvSpPr>
            <a:spLocks noGrp="1"/>
          </p:cNvSpPr>
          <p:nvPr>
            <p:ph type="ftr"/>
          </p:nvPr>
        </p:nvSpPr>
        <p:spPr/>
        <p:txBody>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pic>
        <p:nvPicPr>
          <p:cNvPr id="4" name="Picture 3">
            <a:extLst>
              <a:ext uri="{FF2B5EF4-FFF2-40B4-BE49-F238E27FC236}">
                <a16:creationId xmlns:a16="http://schemas.microsoft.com/office/drawing/2014/main" id="{E2102A05-C941-F04F-9DF0-7A30B0358FEB}"/>
              </a:ext>
            </a:extLst>
          </p:cNvPr>
          <p:cNvPicPr>
            <a:picLocks noChangeAspect="1"/>
          </p:cNvPicPr>
          <p:nvPr/>
        </p:nvPicPr>
        <p:blipFill rotWithShape="1">
          <a:blip r:embed="rId3" cstate="screen">
            <a:duotone>
              <a:prstClr val="black"/>
              <a:schemeClr val="tx2">
                <a:tint val="45000"/>
                <a:satMod val="400000"/>
              </a:schemeClr>
            </a:duotone>
            <a:extLst>
              <a:ext uri="{28A0092B-C50C-407E-A947-70E740481C1C}">
                <a14:useLocalDpi xmlns:a14="http://schemas.microsoft.com/office/drawing/2010/main"/>
              </a:ext>
            </a:extLst>
          </a:blip>
          <a:srcRect b="-1350"/>
          <a:stretch/>
        </p:blipFill>
        <p:spPr>
          <a:xfrm>
            <a:off x="0" y="0"/>
            <a:ext cx="12198090" cy="6997959"/>
          </a:xfrm>
          <a:prstGeom prst="rect">
            <a:avLst/>
          </a:prstGeom>
        </p:spPr>
      </p:pic>
      <p:sp>
        <p:nvSpPr>
          <p:cNvPr id="7" name="TextShape 1">
            <a:extLst>
              <a:ext uri="{FF2B5EF4-FFF2-40B4-BE49-F238E27FC236}">
                <a16:creationId xmlns:a16="http://schemas.microsoft.com/office/drawing/2014/main" id="{2A277759-89C4-A74E-8E43-547E406950F9}"/>
              </a:ext>
            </a:extLst>
          </p:cNvPr>
          <p:cNvSpPr txBox="1"/>
          <p:nvPr/>
        </p:nvSpPr>
        <p:spPr>
          <a:xfrm>
            <a:off x="-6090" y="275892"/>
            <a:ext cx="12198090" cy="1091880"/>
          </a:xfrm>
          <a:prstGeom prst="rect">
            <a:avLst/>
          </a:prstGeom>
          <a:noFill/>
          <a:ln>
            <a:noFill/>
          </a:ln>
        </p:spPr>
        <p:txBody>
          <a:bodyPr anchor="ctr">
            <a:normAutofit fontScale="97000"/>
          </a:bodyPr>
          <a:lstStyle/>
          <a:p>
            <a:pPr algn="ctr">
              <a:lnSpc>
                <a:spcPct val="90000"/>
              </a:lnSpc>
            </a:pPr>
            <a:r>
              <a:rPr lang="en-US" sz="4400" strike="noStrike" spc="-1" dirty="0">
                <a:solidFill>
                  <a:schemeClr val="bg1"/>
                </a:solidFill>
                <a:latin typeface="Calibri" panose="020F0502020204030204" pitchFamily="34" charset="0"/>
                <a:cs typeface="Calibri" panose="020F0502020204030204" pitchFamily="34" charset="0"/>
              </a:rPr>
              <a:t>Why are reliable postharvest losses data scarce?</a:t>
            </a:r>
          </a:p>
        </p:txBody>
      </p:sp>
      <p:sp>
        <p:nvSpPr>
          <p:cNvPr id="13" name="Footer Placeholder 1">
            <a:extLst>
              <a:ext uri="{FF2B5EF4-FFF2-40B4-BE49-F238E27FC236}">
                <a16:creationId xmlns:a16="http://schemas.microsoft.com/office/drawing/2014/main" id="{0AF5A1BA-5401-6149-9BB9-07C2A02BC774}"/>
              </a:ext>
            </a:extLst>
          </p:cNvPr>
          <p:cNvSpPr txBox="1">
            <a:spLocks/>
          </p:cNvSpPr>
          <p:nvPr/>
        </p:nvSpPr>
        <p:spPr>
          <a:xfrm>
            <a:off x="4190880" y="6508920"/>
            <a:ext cx="4114440" cy="364680"/>
          </a:xfrm>
          <a:prstGeom prst="rect">
            <a:avLst/>
          </a:prstGeom>
        </p:spPr>
        <p:txBody>
          <a:bodyPr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spc="-1" dirty="0">
                <a:solidFill>
                  <a:schemeClr val="bg1"/>
                </a:solidFill>
                <a:latin typeface="Calibri"/>
              </a:rPr>
              <a:t>www.aphlis.net</a:t>
            </a:r>
            <a:endParaRPr lang="en-GB" sz="1400" spc="-1" dirty="0">
              <a:solidFill>
                <a:schemeClr val="bg1"/>
              </a:solidFill>
              <a:latin typeface="Times New Roman"/>
            </a:endParaRPr>
          </a:p>
        </p:txBody>
      </p:sp>
      <p:pic>
        <p:nvPicPr>
          <p:cNvPr id="14" name="Picture 13">
            <a:extLst>
              <a:ext uri="{FF2B5EF4-FFF2-40B4-BE49-F238E27FC236}">
                <a16:creationId xmlns:a16="http://schemas.microsoft.com/office/drawing/2014/main" id="{6DA37EB9-8157-5C4E-8E1D-A4B9C1D7DA54}"/>
              </a:ext>
            </a:extLst>
          </p:cNvPr>
          <p:cNvPicPr>
            <a:picLocks noChangeAspect="1"/>
          </p:cNvPicPr>
          <p:nvPr/>
        </p:nvPicPr>
        <p:blipFill>
          <a:blip r:embed="rId4"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11445620" y="131352"/>
            <a:ext cx="619160" cy="661802"/>
          </a:xfrm>
          <a:prstGeom prst="rect">
            <a:avLst/>
          </a:prstGeom>
        </p:spPr>
      </p:pic>
      <p:grpSp>
        <p:nvGrpSpPr>
          <p:cNvPr id="19" name="Group 18">
            <a:extLst>
              <a:ext uri="{FF2B5EF4-FFF2-40B4-BE49-F238E27FC236}">
                <a16:creationId xmlns:a16="http://schemas.microsoft.com/office/drawing/2014/main" id="{8E7916CD-9E02-7B41-A165-9A79EB225771}"/>
              </a:ext>
            </a:extLst>
          </p:cNvPr>
          <p:cNvGrpSpPr/>
          <p:nvPr/>
        </p:nvGrpSpPr>
        <p:grpSpPr>
          <a:xfrm>
            <a:off x="1431052" y="1251326"/>
            <a:ext cx="9329897" cy="5187672"/>
            <a:chOff x="1031815" y="1251326"/>
            <a:chExt cx="9329897" cy="5187672"/>
          </a:xfrm>
        </p:grpSpPr>
        <p:grpSp>
          <p:nvGrpSpPr>
            <p:cNvPr id="12" name="Group 11">
              <a:extLst>
                <a:ext uri="{FF2B5EF4-FFF2-40B4-BE49-F238E27FC236}">
                  <a16:creationId xmlns:a16="http://schemas.microsoft.com/office/drawing/2014/main" id="{3399F620-EF00-4D4E-BA8E-428813C0B82A}"/>
                </a:ext>
              </a:extLst>
            </p:cNvPr>
            <p:cNvGrpSpPr/>
            <p:nvPr/>
          </p:nvGrpSpPr>
          <p:grpSpPr>
            <a:xfrm>
              <a:off x="6041712" y="1251326"/>
              <a:ext cx="4320000" cy="2508393"/>
              <a:chOff x="6495509" y="1251326"/>
              <a:chExt cx="4320000" cy="2508393"/>
            </a:xfrm>
          </p:grpSpPr>
          <p:sp>
            <p:nvSpPr>
              <p:cNvPr id="8" name="Rectangle 7">
                <a:extLst>
                  <a:ext uri="{FF2B5EF4-FFF2-40B4-BE49-F238E27FC236}">
                    <a16:creationId xmlns:a16="http://schemas.microsoft.com/office/drawing/2014/main" id="{F3E593C3-090C-0B4E-918D-24C082C4B74B}"/>
                  </a:ext>
                </a:extLst>
              </p:cNvPr>
              <p:cNvSpPr/>
              <p:nvPr/>
            </p:nvSpPr>
            <p:spPr>
              <a:xfrm>
                <a:off x="6495509" y="1815719"/>
                <a:ext cx="4320000" cy="1944000"/>
              </a:xfrm>
              <a:prstGeom prst="rect">
                <a:avLst/>
              </a:prstGeom>
              <a:solidFill>
                <a:schemeClr val="tx2">
                  <a:alpha val="70000"/>
                </a:schemeClr>
              </a:solidFill>
            </p:spPr>
            <p:txBody>
              <a:bodyPr wrap="square" tIns="540000" anchor="t">
                <a:noAutofit/>
              </a:bodyPr>
              <a:lstStyle/>
              <a:p>
                <a:r>
                  <a:rPr lang="en-US" sz="2700" spc="-1" dirty="0">
                    <a:solidFill>
                      <a:schemeClr val="bg1"/>
                    </a:solidFill>
                    <a:latin typeface="Calibri Light"/>
                  </a:rPr>
                  <a:t>The logic and information sources are </a:t>
                </a:r>
                <a:r>
                  <a:rPr lang="en-US" sz="2700" b="1" spc="-1" dirty="0">
                    <a:solidFill>
                      <a:schemeClr val="bg1"/>
                    </a:solidFill>
                    <a:latin typeface="Calibri" panose="020F0502020204030204" pitchFamily="34" charset="0"/>
                    <a:cs typeface="Calibri" panose="020F0502020204030204" pitchFamily="34" charset="0"/>
                  </a:rPr>
                  <a:t>not always traceable</a:t>
                </a:r>
                <a:endParaRPr lang="en-US" sz="2700" spc="-1" dirty="0">
                  <a:solidFill>
                    <a:schemeClr val="bg1"/>
                  </a:solidFill>
                  <a:latin typeface="Calibri Light"/>
                </a:endParaRPr>
              </a:p>
            </p:txBody>
          </p:sp>
          <p:sp>
            <p:nvSpPr>
              <p:cNvPr id="15" name="Oval 14">
                <a:extLst>
                  <a:ext uri="{FF2B5EF4-FFF2-40B4-BE49-F238E27FC236}">
                    <a16:creationId xmlns:a16="http://schemas.microsoft.com/office/drawing/2014/main" id="{D7DE96F3-1213-5E46-B814-6D4BAFDCF513}"/>
                  </a:ext>
                </a:extLst>
              </p:cNvPr>
              <p:cNvSpPr/>
              <p:nvPr/>
            </p:nvSpPr>
            <p:spPr>
              <a:xfrm>
                <a:off x="8115509" y="1251326"/>
                <a:ext cx="1080000" cy="108455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atin typeface="Calibri" panose="020F0502020204030204" pitchFamily="34" charset="0"/>
                    <a:cs typeface="Calibri" panose="020F0502020204030204" pitchFamily="34" charset="0"/>
                  </a:rPr>
                  <a:t>2</a:t>
                </a:r>
              </a:p>
            </p:txBody>
          </p:sp>
        </p:grpSp>
        <p:grpSp>
          <p:nvGrpSpPr>
            <p:cNvPr id="3" name="Group 2">
              <a:extLst>
                <a:ext uri="{FF2B5EF4-FFF2-40B4-BE49-F238E27FC236}">
                  <a16:creationId xmlns:a16="http://schemas.microsoft.com/office/drawing/2014/main" id="{DD160AD2-292E-BA4C-804F-0447D0B72905}"/>
                </a:ext>
              </a:extLst>
            </p:cNvPr>
            <p:cNvGrpSpPr/>
            <p:nvPr/>
          </p:nvGrpSpPr>
          <p:grpSpPr>
            <a:xfrm>
              <a:off x="1031815" y="1253605"/>
              <a:ext cx="4320000" cy="2506114"/>
              <a:chOff x="1031815" y="1253605"/>
              <a:chExt cx="4320000" cy="2506114"/>
            </a:xfrm>
          </p:grpSpPr>
          <p:sp>
            <p:nvSpPr>
              <p:cNvPr id="6" name="Rectangle 5">
                <a:extLst>
                  <a:ext uri="{FF2B5EF4-FFF2-40B4-BE49-F238E27FC236}">
                    <a16:creationId xmlns:a16="http://schemas.microsoft.com/office/drawing/2014/main" id="{CB1CEA4F-7D70-E94D-B9FE-B723078DEA80}"/>
                  </a:ext>
                </a:extLst>
              </p:cNvPr>
              <p:cNvSpPr/>
              <p:nvPr/>
            </p:nvSpPr>
            <p:spPr>
              <a:xfrm>
                <a:off x="1031815" y="1815719"/>
                <a:ext cx="4320000" cy="1944000"/>
              </a:xfrm>
              <a:prstGeom prst="rect">
                <a:avLst/>
              </a:prstGeom>
              <a:solidFill>
                <a:schemeClr val="tx2">
                  <a:alpha val="70000"/>
                </a:schemeClr>
              </a:solidFill>
            </p:spPr>
            <p:txBody>
              <a:bodyPr wrap="square" tIns="540000" anchor="t">
                <a:noAutofit/>
              </a:bodyPr>
              <a:lstStyle/>
              <a:p>
                <a:r>
                  <a:rPr lang="en-US" sz="2700" spc="-1" dirty="0">
                    <a:solidFill>
                      <a:schemeClr val="bg1"/>
                    </a:solidFill>
                    <a:latin typeface="Calibri Light"/>
                  </a:rPr>
                  <a:t>Data are often based on </a:t>
                </a:r>
                <a:r>
                  <a:rPr lang="en-US" sz="2700" b="1" spc="-1" dirty="0">
                    <a:solidFill>
                      <a:schemeClr val="bg1"/>
                    </a:solidFill>
                    <a:latin typeface="Calibri" panose="020F0502020204030204" pitchFamily="34" charset="0"/>
                    <a:cs typeface="Calibri" panose="020F0502020204030204" pitchFamily="34" charset="0"/>
                  </a:rPr>
                  <a:t>conjecture</a:t>
                </a:r>
                <a:r>
                  <a:rPr lang="en-US" sz="2700" spc="-1" dirty="0">
                    <a:solidFill>
                      <a:schemeClr val="bg1"/>
                    </a:solidFill>
                    <a:latin typeface="Calibri Light"/>
                  </a:rPr>
                  <a:t> rather than on actual measurements</a:t>
                </a:r>
              </a:p>
            </p:txBody>
          </p:sp>
          <p:sp>
            <p:nvSpPr>
              <p:cNvPr id="16" name="Oval 15">
                <a:extLst>
                  <a:ext uri="{FF2B5EF4-FFF2-40B4-BE49-F238E27FC236}">
                    <a16:creationId xmlns:a16="http://schemas.microsoft.com/office/drawing/2014/main" id="{A0D374C5-0ED0-AE4A-8237-32484B622CB1}"/>
                  </a:ext>
                </a:extLst>
              </p:cNvPr>
              <p:cNvSpPr/>
              <p:nvPr/>
            </p:nvSpPr>
            <p:spPr>
              <a:xfrm>
                <a:off x="2651815" y="1253605"/>
                <a:ext cx="1080000" cy="108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atin typeface="Calibri" panose="020F0502020204030204" pitchFamily="34" charset="0"/>
                    <a:cs typeface="Calibri" panose="020F0502020204030204" pitchFamily="34" charset="0"/>
                  </a:rPr>
                  <a:t>1</a:t>
                </a:r>
              </a:p>
            </p:txBody>
          </p:sp>
        </p:grpSp>
        <p:grpSp>
          <p:nvGrpSpPr>
            <p:cNvPr id="11" name="Group 10">
              <a:extLst>
                <a:ext uri="{FF2B5EF4-FFF2-40B4-BE49-F238E27FC236}">
                  <a16:creationId xmlns:a16="http://schemas.microsoft.com/office/drawing/2014/main" id="{CA45D148-4FE0-BC48-9B64-4098EC8A752F}"/>
                </a:ext>
              </a:extLst>
            </p:cNvPr>
            <p:cNvGrpSpPr/>
            <p:nvPr/>
          </p:nvGrpSpPr>
          <p:grpSpPr>
            <a:xfrm>
              <a:off x="1031815" y="3914603"/>
              <a:ext cx="4320000" cy="2524395"/>
              <a:chOff x="1031815" y="3914603"/>
              <a:chExt cx="4320000" cy="2524395"/>
            </a:xfrm>
          </p:grpSpPr>
          <p:sp>
            <p:nvSpPr>
              <p:cNvPr id="9" name="Rectangle 8">
                <a:extLst>
                  <a:ext uri="{FF2B5EF4-FFF2-40B4-BE49-F238E27FC236}">
                    <a16:creationId xmlns:a16="http://schemas.microsoft.com/office/drawing/2014/main" id="{14A4B126-23E7-7D41-AE59-7789542F4E0B}"/>
                  </a:ext>
                </a:extLst>
              </p:cNvPr>
              <p:cNvSpPr/>
              <p:nvPr/>
            </p:nvSpPr>
            <p:spPr>
              <a:xfrm>
                <a:off x="1031815" y="4494998"/>
                <a:ext cx="4320000" cy="1944000"/>
              </a:xfrm>
              <a:prstGeom prst="rect">
                <a:avLst/>
              </a:prstGeom>
              <a:solidFill>
                <a:schemeClr val="tx2">
                  <a:alpha val="70000"/>
                </a:schemeClr>
              </a:solidFill>
            </p:spPr>
            <p:txBody>
              <a:bodyPr wrap="square" tIns="540000" anchor="t">
                <a:noAutofit/>
              </a:bodyPr>
              <a:lstStyle/>
              <a:p>
                <a:r>
                  <a:rPr lang="en-US" sz="2800" spc="-1" dirty="0">
                    <a:solidFill>
                      <a:schemeClr val="bg1"/>
                    </a:solidFill>
                    <a:latin typeface="Calibri Light"/>
                  </a:rPr>
                  <a:t>Few studies examine loss along the </a:t>
                </a:r>
                <a:r>
                  <a:rPr lang="en-US" sz="2800" b="1" spc="-1" dirty="0">
                    <a:solidFill>
                      <a:schemeClr val="bg1"/>
                    </a:solidFill>
                    <a:latin typeface="Calibri" panose="020F0502020204030204" pitchFamily="34" charset="0"/>
                    <a:cs typeface="Calibri" panose="020F0502020204030204" pitchFamily="34" charset="0"/>
                  </a:rPr>
                  <a:t>full value chain</a:t>
                </a:r>
                <a:endParaRPr lang="en-US" sz="2000" spc="-1" dirty="0">
                  <a:solidFill>
                    <a:schemeClr val="bg1"/>
                  </a:solidFill>
                  <a:latin typeface="Calibri Light"/>
                </a:endParaRPr>
              </a:p>
            </p:txBody>
          </p:sp>
          <p:sp>
            <p:nvSpPr>
              <p:cNvPr id="17" name="Oval 16">
                <a:extLst>
                  <a:ext uri="{FF2B5EF4-FFF2-40B4-BE49-F238E27FC236}">
                    <a16:creationId xmlns:a16="http://schemas.microsoft.com/office/drawing/2014/main" id="{62D6D355-AD9B-134C-93B6-161D5356955D}"/>
                  </a:ext>
                </a:extLst>
              </p:cNvPr>
              <p:cNvSpPr/>
              <p:nvPr/>
            </p:nvSpPr>
            <p:spPr>
              <a:xfrm>
                <a:off x="2651815" y="3914603"/>
                <a:ext cx="1080000" cy="108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atin typeface="Calibri" panose="020F0502020204030204" pitchFamily="34" charset="0"/>
                    <a:cs typeface="Calibri" panose="020F0502020204030204" pitchFamily="34" charset="0"/>
                  </a:rPr>
                  <a:t>3</a:t>
                </a:r>
              </a:p>
            </p:txBody>
          </p:sp>
        </p:grpSp>
        <p:grpSp>
          <p:nvGrpSpPr>
            <p:cNvPr id="18" name="Group 17">
              <a:extLst>
                <a:ext uri="{FF2B5EF4-FFF2-40B4-BE49-F238E27FC236}">
                  <a16:creationId xmlns:a16="http://schemas.microsoft.com/office/drawing/2014/main" id="{F459DAED-98F8-A74D-9CA1-CD7A9AF45D41}"/>
                </a:ext>
              </a:extLst>
            </p:cNvPr>
            <p:cNvGrpSpPr/>
            <p:nvPr/>
          </p:nvGrpSpPr>
          <p:grpSpPr>
            <a:xfrm>
              <a:off x="6041712" y="3912324"/>
              <a:ext cx="4320000" cy="2526674"/>
              <a:chOff x="6495509" y="3912324"/>
              <a:chExt cx="4320000" cy="2526674"/>
            </a:xfrm>
          </p:grpSpPr>
          <p:sp>
            <p:nvSpPr>
              <p:cNvPr id="5" name="Rectangle 4">
                <a:extLst>
                  <a:ext uri="{FF2B5EF4-FFF2-40B4-BE49-F238E27FC236}">
                    <a16:creationId xmlns:a16="http://schemas.microsoft.com/office/drawing/2014/main" id="{AB49F040-EA2F-583B-48E1-A4C95662BCCD}"/>
                  </a:ext>
                </a:extLst>
              </p:cNvPr>
              <p:cNvSpPr/>
              <p:nvPr/>
            </p:nvSpPr>
            <p:spPr>
              <a:xfrm>
                <a:off x="6495509" y="4494998"/>
                <a:ext cx="4320000" cy="1944000"/>
              </a:xfrm>
              <a:prstGeom prst="rect">
                <a:avLst/>
              </a:prstGeom>
              <a:solidFill>
                <a:schemeClr val="tx2">
                  <a:alpha val="70000"/>
                </a:schemeClr>
              </a:solidFill>
            </p:spPr>
            <p:txBody>
              <a:bodyPr wrap="square" tIns="540000" anchor="t">
                <a:noAutofit/>
              </a:bodyPr>
              <a:lstStyle/>
              <a:p>
                <a:r>
                  <a:rPr lang="en-US" sz="2800" spc="-1" dirty="0">
                    <a:solidFill>
                      <a:schemeClr val="bg1"/>
                    </a:solidFill>
                    <a:latin typeface="Calibri Light"/>
                  </a:rPr>
                  <a:t>Data sources are </a:t>
                </a:r>
                <a:r>
                  <a:rPr lang="en-US" sz="2800" b="1" spc="-1" dirty="0">
                    <a:solidFill>
                      <a:schemeClr val="bg1"/>
                    </a:solidFill>
                    <a:latin typeface="Calibri" panose="020F0502020204030204" pitchFamily="34" charset="0"/>
                    <a:cs typeface="Calibri" panose="020F0502020204030204" pitchFamily="34" charset="0"/>
                  </a:rPr>
                  <a:t>unreliable</a:t>
                </a:r>
                <a:endParaRPr lang="en-US" sz="2000" spc="-1" dirty="0">
                  <a:solidFill>
                    <a:schemeClr val="bg1"/>
                  </a:solidFill>
                  <a:latin typeface="Calibri Light"/>
                </a:endParaRPr>
              </a:p>
            </p:txBody>
          </p:sp>
          <p:sp>
            <p:nvSpPr>
              <p:cNvPr id="10" name="Oval 9">
                <a:extLst>
                  <a:ext uri="{FF2B5EF4-FFF2-40B4-BE49-F238E27FC236}">
                    <a16:creationId xmlns:a16="http://schemas.microsoft.com/office/drawing/2014/main" id="{7181A2E8-9AA1-B3DD-FF3C-91A589CE3109}"/>
                  </a:ext>
                </a:extLst>
              </p:cNvPr>
              <p:cNvSpPr/>
              <p:nvPr/>
            </p:nvSpPr>
            <p:spPr>
              <a:xfrm>
                <a:off x="8115509" y="3912324"/>
                <a:ext cx="1080000" cy="108455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atin typeface="Calibri" panose="020F0502020204030204" pitchFamily="34" charset="0"/>
                    <a:cs typeface="Calibri" panose="020F0502020204030204" pitchFamily="34" charset="0"/>
                  </a:rPr>
                  <a:t>4</a:t>
                </a:r>
              </a:p>
            </p:txBody>
          </p:sp>
        </p:grpSp>
      </p:grpSp>
    </p:spTree>
    <p:extLst>
      <p:ext uri="{BB962C8B-B14F-4D97-AF65-F5344CB8AC3E}">
        <p14:creationId xmlns:p14="http://schemas.microsoft.com/office/powerpoint/2010/main" val="14721143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DD8D490-FE65-2F48-8529-CE4925F73433}"/>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Footer Placeholder 1">
            <a:extLst>
              <a:ext uri="{FF2B5EF4-FFF2-40B4-BE49-F238E27FC236}">
                <a16:creationId xmlns:a16="http://schemas.microsoft.com/office/drawing/2014/main" id="{1CA00E42-0A8E-6942-B1A6-EAFB6D59C499}"/>
              </a:ext>
            </a:extLst>
          </p:cNvPr>
          <p:cNvSpPr>
            <a:spLocks noGrp="1"/>
          </p:cNvSpPr>
          <p:nvPr>
            <p:ph type="ftr"/>
          </p:nvPr>
        </p:nvSpPr>
        <p:spPr/>
        <p:txBody>
          <a:bodyPr/>
          <a:lstStyle/>
          <a:p>
            <a:pPr algn="ctr">
              <a:lnSpc>
                <a:spcPct val="100000"/>
              </a:lnSpc>
            </a:pPr>
            <a:r>
              <a:rPr lang="en-GB" sz="1400" b="0" strike="noStrike" spc="-1" dirty="0">
                <a:solidFill>
                  <a:schemeClr val="bg1"/>
                </a:solidFill>
                <a:latin typeface="Calibri"/>
              </a:rPr>
              <a:t>www.aphlis.net</a:t>
            </a:r>
            <a:endParaRPr lang="en-GB" sz="1400" b="0" strike="noStrike" spc="-1" dirty="0">
              <a:solidFill>
                <a:schemeClr val="bg1"/>
              </a:solidFill>
              <a:latin typeface="Times New Roman"/>
            </a:endParaRPr>
          </a:p>
        </p:txBody>
      </p:sp>
      <p:sp>
        <p:nvSpPr>
          <p:cNvPr id="5" name="TextShape 2">
            <a:extLst>
              <a:ext uri="{FF2B5EF4-FFF2-40B4-BE49-F238E27FC236}">
                <a16:creationId xmlns:a16="http://schemas.microsoft.com/office/drawing/2014/main" id="{7D09C430-7639-0F4E-9431-72740FA6368E}"/>
              </a:ext>
            </a:extLst>
          </p:cNvPr>
          <p:cNvSpPr txBox="1"/>
          <p:nvPr/>
        </p:nvSpPr>
        <p:spPr>
          <a:xfrm>
            <a:off x="0" y="0"/>
            <a:ext cx="12192000" cy="4348480"/>
          </a:xfrm>
          <a:prstGeom prst="rect">
            <a:avLst/>
          </a:prstGeom>
          <a:gradFill>
            <a:gsLst>
              <a:gs pos="0">
                <a:schemeClr val="tx1">
                  <a:lumMod val="50000"/>
                  <a:alpha val="0"/>
                </a:schemeClr>
              </a:gs>
              <a:gs pos="99000">
                <a:srgbClr val="204437">
                  <a:alpha val="34000"/>
                </a:srgbClr>
              </a:gs>
            </a:gsLst>
            <a:lin ang="16200000" scaled="1"/>
          </a:gradFill>
          <a:ln>
            <a:noFill/>
          </a:ln>
          <a:effectLst>
            <a:glow>
              <a:schemeClr val="tx1">
                <a:lumMod val="50000"/>
              </a:schemeClr>
            </a:glow>
          </a:effectLst>
        </p:spPr>
        <p:txBody>
          <a:bodyPr lIns="360000" tIns="46800" rIns="360000" anchor="ctr">
            <a:noAutofit/>
          </a:bodyPr>
          <a:lstStyle/>
          <a:p>
            <a:pPr marL="360" algn="ctr">
              <a:lnSpc>
                <a:spcPct val="90000"/>
              </a:lnSpc>
              <a:spcBef>
                <a:spcPts val="1001"/>
              </a:spcBef>
              <a:buClr>
                <a:srgbClr val="E58856"/>
              </a:buClr>
            </a:pPr>
            <a:r>
              <a:rPr lang="en-US" sz="4400" b="1" strike="noStrike" spc="-1" dirty="0">
                <a:solidFill>
                  <a:schemeClr val="bg1"/>
                </a:solidFill>
                <a:effectLst>
                  <a:glow>
                    <a:schemeClr val="tx1"/>
                  </a:glow>
                  <a:outerShdw blurRad="50800" dist="38100" sx="1000" sy="1000" algn="l" rotWithShape="0">
                    <a:prstClr val="black">
                      <a:alpha val="40000"/>
                    </a:prstClr>
                  </a:outerShdw>
                </a:effectLst>
                <a:latin typeface="Calibri" panose="020F0502020204030204" pitchFamily="34" charset="0"/>
                <a:cs typeface="Calibri" panose="020F0502020204030204" pitchFamily="34" charset="0"/>
              </a:rPr>
              <a:t>The African Postharvest Losses Information System </a:t>
            </a:r>
            <a:r>
              <a:rPr lang="en-US" sz="4400" strike="noStrike" spc="-1" dirty="0">
                <a:solidFill>
                  <a:schemeClr val="bg1"/>
                </a:solidFill>
                <a:effectLst>
                  <a:glow>
                    <a:schemeClr val="tx1"/>
                  </a:glow>
                  <a:outerShdw blurRad="50800" dist="38100" sx="1000" sy="1000" algn="l" rotWithShape="0">
                    <a:prstClr val="black">
                      <a:alpha val="40000"/>
                    </a:prstClr>
                  </a:outerShdw>
                </a:effectLst>
                <a:latin typeface="Calibri Light" panose="020F0302020204030204" pitchFamily="34" charset="0"/>
                <a:cs typeface="Calibri Light" panose="020F0302020204030204" pitchFamily="34" charset="0"/>
              </a:rPr>
              <a:t>(APHLIS) is the foremost international effort to collect, analyse and disseminate data on </a:t>
            </a:r>
            <a:r>
              <a:rPr lang="en-US" sz="4400" b="1" strike="noStrike" spc="-1" dirty="0">
                <a:solidFill>
                  <a:schemeClr val="bg1"/>
                </a:solidFill>
                <a:effectLst>
                  <a:glow>
                    <a:schemeClr val="tx1"/>
                  </a:glow>
                  <a:outerShdw blurRad="50800" dist="38100" sx="1000" sy="1000" algn="l" rotWithShape="0">
                    <a:prstClr val="black">
                      <a:alpha val="40000"/>
                    </a:prstClr>
                  </a:outerShdw>
                </a:effectLst>
                <a:latin typeface="Calibri" panose="020F0502020204030204" pitchFamily="34" charset="0"/>
                <a:cs typeface="Calibri" panose="020F0502020204030204" pitchFamily="34" charset="0"/>
              </a:rPr>
              <a:t>postharvest losses of cereal grains</a:t>
            </a:r>
            <a:r>
              <a:rPr lang="en-US" sz="4400" strike="noStrike" spc="-1" dirty="0">
                <a:solidFill>
                  <a:schemeClr val="bg1"/>
                </a:solidFill>
                <a:effectLst>
                  <a:glow>
                    <a:schemeClr val="tx1"/>
                  </a:glow>
                  <a:outerShdw blurRad="50800" dist="38100" sx="1000" sy="1000" algn="l" rotWithShape="0">
                    <a:prstClr val="black">
                      <a:alpha val="40000"/>
                    </a:prstClr>
                  </a:outerShdw>
                </a:effectLst>
                <a:latin typeface="Calibri Light" panose="020F0302020204030204" pitchFamily="34" charset="0"/>
                <a:cs typeface="Calibri Light" panose="020F0302020204030204" pitchFamily="34" charset="0"/>
              </a:rPr>
              <a:t>,</a:t>
            </a:r>
            <a:r>
              <a:rPr lang="en-US" sz="4400" b="1" strike="noStrike" spc="-1" dirty="0">
                <a:solidFill>
                  <a:schemeClr val="bg1"/>
                </a:solidFill>
                <a:effectLst>
                  <a:glow>
                    <a:schemeClr val="tx1"/>
                  </a:glow>
                  <a:outerShdw blurRad="50800" dist="38100" sx="1000" sy="1000" algn="l" rotWithShape="0">
                    <a:prstClr val="black">
                      <a:alpha val="40000"/>
                    </a:prstClr>
                  </a:outerShdw>
                </a:effectLst>
                <a:latin typeface="Calibri" panose="020F0502020204030204" pitchFamily="34" charset="0"/>
                <a:cs typeface="Calibri" panose="020F0502020204030204" pitchFamily="34" charset="0"/>
              </a:rPr>
              <a:t> legumes</a:t>
            </a:r>
            <a:r>
              <a:rPr lang="en-US" sz="4400" spc="-1" dirty="0">
                <a:solidFill>
                  <a:schemeClr val="bg1"/>
                </a:solidFill>
                <a:effectLst>
                  <a:glow>
                    <a:schemeClr val="tx1"/>
                  </a:glow>
                  <a:outerShdw blurRad="50800" dist="38100" sx="1000" sy="1000" algn="l" rotWithShape="0">
                    <a:prstClr val="black">
                      <a:alpha val="40000"/>
                    </a:prstClr>
                  </a:outerShdw>
                </a:effectLst>
                <a:latin typeface="Calibri Light" panose="020F0302020204030204" pitchFamily="34" charset="0"/>
                <a:cs typeface="Calibri Light" panose="020F0302020204030204" pitchFamily="34" charset="0"/>
              </a:rPr>
              <a:t>,</a:t>
            </a:r>
            <a:r>
              <a:rPr lang="en-US" sz="4400" b="1" strike="noStrike" spc="-1" dirty="0">
                <a:solidFill>
                  <a:schemeClr val="bg1"/>
                </a:solidFill>
                <a:effectLst>
                  <a:glow>
                    <a:schemeClr val="tx1"/>
                  </a:glow>
                  <a:outerShdw blurRad="50800" dist="38100" sx="1000" sy="1000" algn="l" rotWithShape="0">
                    <a:prstClr val="black">
                      <a:alpha val="40000"/>
                    </a:prstClr>
                  </a:outerShdw>
                </a:effectLst>
                <a:latin typeface="Calibri" panose="020F0502020204030204" pitchFamily="34" charset="0"/>
                <a:cs typeface="Calibri" panose="020F0502020204030204" pitchFamily="34" charset="0"/>
              </a:rPr>
              <a:t> roots and tubers </a:t>
            </a:r>
            <a:r>
              <a:rPr lang="en-US" sz="4400" strike="noStrike" spc="-1" dirty="0">
                <a:solidFill>
                  <a:schemeClr val="bg1"/>
                </a:solidFill>
                <a:effectLst>
                  <a:glow>
                    <a:schemeClr val="tx1"/>
                  </a:glow>
                  <a:outerShdw blurRad="50800" dist="38100" sx="1000" sy="1000" algn="l" rotWithShape="0">
                    <a:prstClr val="black">
                      <a:alpha val="40000"/>
                    </a:prstClr>
                  </a:outerShdw>
                </a:effectLst>
                <a:latin typeface="Calibri Light" panose="020F0302020204030204" pitchFamily="34" charset="0"/>
                <a:cs typeface="Calibri Light" panose="020F0302020204030204" pitchFamily="34" charset="0"/>
              </a:rPr>
              <a:t>in sub-Saharan Africa </a:t>
            </a:r>
          </a:p>
        </p:txBody>
      </p:sp>
      <p:pic>
        <p:nvPicPr>
          <p:cNvPr id="11" name="Picture 10">
            <a:extLst>
              <a:ext uri="{FF2B5EF4-FFF2-40B4-BE49-F238E27FC236}">
                <a16:creationId xmlns:a16="http://schemas.microsoft.com/office/drawing/2014/main" id="{360A84F4-85A7-E64B-85BD-C06CB57DC7A8}"/>
              </a:ext>
            </a:extLst>
          </p:cNvPr>
          <p:cNvPicPr>
            <a:picLocks noChangeAspect="1"/>
          </p:cNvPicPr>
          <p:nvPr/>
        </p:nvPicPr>
        <p:blipFill>
          <a:blip r:embed="rId5"/>
          <a:stretch>
            <a:fillRect/>
          </a:stretch>
        </p:blipFill>
        <p:spPr>
          <a:xfrm>
            <a:off x="3705262" y="5156167"/>
            <a:ext cx="4781476" cy="1143259"/>
          </a:xfrm>
          <a:prstGeom prst="rect">
            <a:avLst/>
          </a:prstGeom>
        </p:spPr>
      </p:pic>
    </p:spTree>
    <p:extLst>
      <p:ext uri="{BB962C8B-B14F-4D97-AF65-F5344CB8AC3E}">
        <p14:creationId xmlns:p14="http://schemas.microsoft.com/office/powerpoint/2010/main" val="41840448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4DDACD0-514F-9B4F-B2A8-B858EF8EE76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8325"/>
            <a:ext cx="12192000" cy="2927091"/>
          </a:xfrm>
          <a:prstGeom prst="rect">
            <a:avLst/>
          </a:prstGeom>
        </p:spPr>
      </p:pic>
      <p:sp>
        <p:nvSpPr>
          <p:cNvPr id="2" name="Footer Placeholder 1">
            <a:extLst>
              <a:ext uri="{FF2B5EF4-FFF2-40B4-BE49-F238E27FC236}">
                <a16:creationId xmlns:a16="http://schemas.microsoft.com/office/drawing/2014/main" id="{D85AD062-12CF-D340-A71D-EFF05EB93AA9}"/>
              </a:ext>
            </a:extLst>
          </p:cNvPr>
          <p:cNvSpPr>
            <a:spLocks noGrp="1"/>
          </p:cNvSpPr>
          <p:nvPr>
            <p:ph type="ftr"/>
          </p:nvPr>
        </p:nvSpPr>
        <p:spPr/>
        <p:txBody>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
        <p:nvSpPr>
          <p:cNvPr id="4" name="TextShape 1">
            <a:extLst>
              <a:ext uri="{FF2B5EF4-FFF2-40B4-BE49-F238E27FC236}">
                <a16:creationId xmlns:a16="http://schemas.microsoft.com/office/drawing/2014/main" id="{78C8A5F2-2E38-984F-967A-532C16E2AE67}"/>
              </a:ext>
            </a:extLst>
          </p:cNvPr>
          <p:cNvSpPr txBox="1"/>
          <p:nvPr/>
        </p:nvSpPr>
        <p:spPr>
          <a:xfrm>
            <a:off x="0" y="1306721"/>
            <a:ext cx="12192000" cy="1602045"/>
          </a:xfrm>
          <a:prstGeom prst="rect">
            <a:avLst/>
          </a:prstGeom>
          <a:gradFill>
            <a:gsLst>
              <a:gs pos="0">
                <a:schemeClr val="tx1">
                  <a:alpha val="60000"/>
                </a:schemeClr>
              </a:gs>
              <a:gs pos="99000">
                <a:schemeClr val="tx1">
                  <a:alpha val="0"/>
                </a:schemeClr>
              </a:gs>
            </a:gsLst>
            <a:lin ang="16200000" scaled="1"/>
          </a:gradFill>
          <a:ln>
            <a:noFill/>
          </a:ln>
        </p:spPr>
        <p:txBody>
          <a:bodyPr bIns="72000" anchor="b">
            <a:noAutofit/>
          </a:bodyPr>
          <a:lstStyle/>
          <a:p>
            <a:pPr algn="ctr">
              <a:lnSpc>
                <a:spcPct val="90000"/>
              </a:lnSpc>
            </a:pPr>
            <a:r>
              <a:rPr lang="en-US" sz="6600" b="0" strike="noStrike" spc="-1" dirty="0">
                <a:solidFill>
                  <a:schemeClr val="bg1"/>
                </a:solidFill>
                <a:latin typeface="Calibri Light"/>
              </a:rPr>
              <a:t>APHLIS objectives</a:t>
            </a:r>
            <a:endParaRPr lang="en-US" sz="6600" b="0" strike="noStrike" spc="-1" dirty="0">
              <a:solidFill>
                <a:schemeClr val="bg1"/>
              </a:solidFill>
              <a:latin typeface="Calibri"/>
            </a:endParaRPr>
          </a:p>
        </p:txBody>
      </p:sp>
      <p:sp>
        <p:nvSpPr>
          <p:cNvPr id="5" name="TextShape 2">
            <a:extLst>
              <a:ext uri="{FF2B5EF4-FFF2-40B4-BE49-F238E27FC236}">
                <a16:creationId xmlns:a16="http://schemas.microsoft.com/office/drawing/2014/main" id="{CF4F3833-05A5-C742-A95B-3D75CE850D8A}"/>
              </a:ext>
            </a:extLst>
          </p:cNvPr>
          <p:cNvSpPr txBox="1"/>
          <p:nvPr/>
        </p:nvSpPr>
        <p:spPr>
          <a:xfrm>
            <a:off x="312074" y="3291584"/>
            <a:ext cx="2238419" cy="2682119"/>
          </a:xfrm>
          <a:prstGeom prst="rect">
            <a:avLst/>
          </a:prstGeom>
          <a:noFill/>
          <a:ln>
            <a:noFill/>
          </a:ln>
        </p:spPr>
        <p:txBody>
          <a:bodyPr lIns="0" tIns="0" rIns="0" bIns="0">
            <a:noAutofit/>
          </a:bodyPr>
          <a:lstStyle/>
          <a:p>
            <a:pPr marL="360">
              <a:lnSpc>
                <a:spcPct val="90000"/>
              </a:lnSpc>
              <a:spcBef>
                <a:spcPts val="1001"/>
              </a:spcBef>
              <a:buClr>
                <a:schemeClr val="bg1"/>
              </a:buClr>
            </a:pPr>
            <a:r>
              <a:rPr lang="en-US" sz="3600" b="1" strike="noStrike" spc="-1" dirty="0">
                <a:solidFill>
                  <a:schemeClr val="tx2"/>
                </a:solidFill>
                <a:latin typeface="Calibri" panose="020F0502020204030204" pitchFamily="34" charset="0"/>
                <a:cs typeface="Calibri" panose="020F0502020204030204" pitchFamily="34" charset="0"/>
              </a:rPr>
              <a:t>Support</a:t>
            </a:r>
            <a:br>
              <a:rPr lang="en-US" sz="3600" strike="noStrike" spc="-1" dirty="0">
                <a:solidFill>
                  <a:schemeClr val="bg1"/>
                </a:solidFill>
                <a:latin typeface="Calibri Light" panose="020F0302020204030204" pitchFamily="34" charset="0"/>
                <a:cs typeface="Calibri Light" panose="020F0302020204030204" pitchFamily="34" charset="0"/>
              </a:rPr>
            </a:br>
            <a:r>
              <a:rPr lang="en-US" sz="2200" strike="noStrike" spc="-1" dirty="0">
                <a:solidFill>
                  <a:schemeClr val="tx1">
                    <a:lumMod val="75000"/>
                  </a:schemeClr>
                </a:solidFill>
                <a:latin typeface="Calibri Light" panose="020F0302020204030204" pitchFamily="34" charset="0"/>
                <a:cs typeface="Calibri Light" panose="020F0302020204030204" pitchFamily="34" charset="0"/>
              </a:rPr>
              <a:t>t</a:t>
            </a:r>
            <a:r>
              <a:rPr lang="en-US" sz="2200" spc="-1" dirty="0">
                <a:solidFill>
                  <a:schemeClr val="tx1">
                    <a:lumMod val="75000"/>
                  </a:schemeClr>
                </a:solidFill>
                <a:latin typeface="Calibri Light" panose="020F0302020204030204" pitchFamily="34" charset="0"/>
                <a:cs typeface="Calibri Light" panose="020F0302020204030204" pitchFamily="34" charset="0"/>
              </a:rPr>
              <a:t>he development of national postharvest loss reduction strategies</a:t>
            </a:r>
            <a:endParaRPr lang="en-US" sz="2200" strike="noStrike" spc="-1" dirty="0">
              <a:solidFill>
                <a:schemeClr val="tx1">
                  <a:lumMod val="75000"/>
                </a:schemeClr>
              </a:solidFill>
              <a:latin typeface="Calibri Light" panose="020F0302020204030204" pitchFamily="34" charset="0"/>
              <a:cs typeface="Calibri Light" panose="020F0302020204030204" pitchFamily="34" charset="0"/>
            </a:endParaRPr>
          </a:p>
        </p:txBody>
      </p:sp>
      <p:sp>
        <p:nvSpPr>
          <p:cNvPr id="6" name="TextShape 2">
            <a:extLst>
              <a:ext uri="{FF2B5EF4-FFF2-40B4-BE49-F238E27FC236}">
                <a16:creationId xmlns:a16="http://schemas.microsoft.com/office/drawing/2014/main" id="{AB7E521A-DE21-5B44-9E86-2655E4EA0543}"/>
              </a:ext>
            </a:extLst>
          </p:cNvPr>
          <p:cNvSpPr txBox="1"/>
          <p:nvPr/>
        </p:nvSpPr>
        <p:spPr>
          <a:xfrm>
            <a:off x="2728293" y="3291584"/>
            <a:ext cx="2238419" cy="2682119"/>
          </a:xfrm>
          <a:prstGeom prst="rect">
            <a:avLst/>
          </a:prstGeom>
          <a:noFill/>
          <a:ln>
            <a:noFill/>
          </a:ln>
        </p:spPr>
        <p:txBody>
          <a:bodyPr lIns="0" tIns="0" rIns="0" bIns="0">
            <a:noAutofit/>
          </a:bodyPr>
          <a:lstStyle/>
          <a:p>
            <a:pPr marL="360">
              <a:lnSpc>
                <a:spcPct val="90000"/>
              </a:lnSpc>
              <a:spcBef>
                <a:spcPts val="1001"/>
              </a:spcBef>
              <a:buClr>
                <a:schemeClr val="bg1"/>
              </a:buClr>
            </a:pPr>
            <a:r>
              <a:rPr lang="en-US" sz="3600" b="1" strike="noStrike" spc="-1" dirty="0">
                <a:solidFill>
                  <a:schemeClr val="tx2"/>
                </a:solidFill>
                <a:latin typeface="Calibri" panose="020F0502020204030204" pitchFamily="34" charset="0"/>
                <a:cs typeface="Calibri" panose="020F0502020204030204" pitchFamily="34" charset="0"/>
              </a:rPr>
              <a:t>Help</a:t>
            </a:r>
            <a:br>
              <a:rPr lang="en-US" sz="3600" strike="noStrike" spc="-1" dirty="0">
                <a:solidFill>
                  <a:schemeClr val="bg1"/>
                </a:solidFill>
                <a:latin typeface="Calibri Light" panose="020F0302020204030204" pitchFamily="34" charset="0"/>
                <a:cs typeface="Calibri Light" panose="020F0302020204030204" pitchFamily="34" charset="0"/>
              </a:rPr>
            </a:br>
            <a:r>
              <a:rPr lang="en-US" sz="2200" strike="noStrike" spc="-1" dirty="0">
                <a:solidFill>
                  <a:schemeClr val="tx1">
                    <a:lumMod val="75000"/>
                  </a:schemeClr>
                </a:solidFill>
                <a:latin typeface="Calibri Light" panose="020F0302020204030204" pitchFamily="34" charset="0"/>
                <a:cs typeface="Calibri Light" panose="020F0302020204030204" pitchFamily="34" charset="0"/>
              </a:rPr>
              <a:t>c</a:t>
            </a:r>
            <a:r>
              <a:rPr lang="en-US" sz="2200" spc="-1" dirty="0">
                <a:solidFill>
                  <a:schemeClr val="tx1">
                    <a:lumMod val="75000"/>
                  </a:schemeClr>
                </a:solidFill>
                <a:latin typeface="Calibri Light" panose="020F0302020204030204" pitchFamily="34" charset="0"/>
                <a:cs typeface="Calibri Light" panose="020F0302020204030204" pitchFamily="34" charset="0"/>
              </a:rPr>
              <a:t>ountries meet their postharvest loss commitments</a:t>
            </a:r>
            <a:r>
              <a:rPr lang="en-US" sz="2200" spc="-1" dirty="0">
                <a:solidFill>
                  <a:schemeClr val="bg1"/>
                </a:solidFill>
                <a:latin typeface="Calibri Light" panose="020F0302020204030204" pitchFamily="34" charset="0"/>
                <a:cs typeface="Calibri Light" panose="020F0302020204030204" pitchFamily="34" charset="0"/>
              </a:rPr>
              <a:t>.</a:t>
            </a:r>
            <a:endParaRPr lang="en-US" sz="2200" strike="noStrike" spc="-1" dirty="0">
              <a:solidFill>
                <a:schemeClr val="bg1"/>
              </a:solidFill>
              <a:latin typeface="Calibri Light" panose="020F0302020204030204" pitchFamily="34" charset="0"/>
              <a:cs typeface="Calibri Light" panose="020F0302020204030204" pitchFamily="34" charset="0"/>
            </a:endParaRPr>
          </a:p>
        </p:txBody>
      </p:sp>
      <p:sp>
        <p:nvSpPr>
          <p:cNvPr id="7" name="TextShape 2">
            <a:extLst>
              <a:ext uri="{FF2B5EF4-FFF2-40B4-BE49-F238E27FC236}">
                <a16:creationId xmlns:a16="http://schemas.microsoft.com/office/drawing/2014/main" id="{67BD0897-280D-C245-9B4E-AA4350BA0705}"/>
              </a:ext>
            </a:extLst>
          </p:cNvPr>
          <p:cNvSpPr txBox="1"/>
          <p:nvPr/>
        </p:nvSpPr>
        <p:spPr>
          <a:xfrm>
            <a:off x="5108654" y="3291585"/>
            <a:ext cx="2238419" cy="2682118"/>
          </a:xfrm>
          <a:prstGeom prst="rect">
            <a:avLst/>
          </a:prstGeom>
          <a:noFill/>
          <a:ln>
            <a:noFill/>
          </a:ln>
        </p:spPr>
        <p:txBody>
          <a:bodyPr lIns="0" tIns="0" rIns="0" bIns="0">
            <a:noAutofit/>
          </a:bodyPr>
          <a:lstStyle/>
          <a:p>
            <a:pPr marL="360">
              <a:lnSpc>
                <a:spcPct val="90000"/>
              </a:lnSpc>
              <a:spcBef>
                <a:spcPts val="1001"/>
              </a:spcBef>
              <a:buClr>
                <a:schemeClr val="bg1"/>
              </a:buClr>
            </a:pPr>
            <a:r>
              <a:rPr lang="en-US" sz="3600" b="1" strike="noStrike" spc="-1" dirty="0">
                <a:solidFill>
                  <a:schemeClr val="tx2"/>
                </a:solidFill>
                <a:latin typeface="Calibri" panose="020F0502020204030204" pitchFamily="34" charset="0"/>
                <a:cs typeface="Calibri" panose="020F0502020204030204" pitchFamily="34" charset="0"/>
              </a:rPr>
              <a:t>Supply</a:t>
            </a:r>
            <a:br>
              <a:rPr lang="en-US" sz="3600" strike="noStrike" spc="-1" dirty="0">
                <a:solidFill>
                  <a:schemeClr val="bg1"/>
                </a:solidFill>
                <a:latin typeface="Calibri Light" panose="020F0302020204030204" pitchFamily="34" charset="0"/>
                <a:cs typeface="Calibri Light" panose="020F0302020204030204" pitchFamily="34" charset="0"/>
              </a:rPr>
            </a:br>
            <a:r>
              <a:rPr lang="en-US" sz="2200" strike="noStrike" spc="-1" dirty="0">
                <a:solidFill>
                  <a:schemeClr val="tx1">
                    <a:lumMod val="75000"/>
                  </a:schemeClr>
                </a:solidFill>
                <a:latin typeface="Calibri Light" panose="020F0302020204030204" pitchFamily="34" charset="0"/>
                <a:cs typeface="Calibri Light" panose="020F0302020204030204" pitchFamily="34" charset="0"/>
              </a:rPr>
              <a:t>d</a:t>
            </a:r>
            <a:r>
              <a:rPr lang="en-US" sz="2200" spc="-1" dirty="0">
                <a:solidFill>
                  <a:schemeClr val="tx1">
                    <a:lumMod val="75000"/>
                  </a:schemeClr>
                </a:solidFill>
                <a:latin typeface="Calibri Light" panose="020F0302020204030204" pitchFamily="34" charset="0"/>
                <a:cs typeface="Calibri Light" panose="020F0302020204030204" pitchFamily="34" charset="0"/>
              </a:rPr>
              <a:t>ecision-makers with the data they need to determine where and how to focus loss reduction efforts</a:t>
            </a:r>
            <a:endParaRPr lang="en-US" sz="2200" spc="-1" dirty="0">
              <a:latin typeface="Calibri Light" panose="020F0302020204030204" pitchFamily="34" charset="0"/>
              <a:cs typeface="Calibri Light" panose="020F0302020204030204" pitchFamily="34" charset="0"/>
            </a:endParaRPr>
          </a:p>
          <a:p>
            <a:pPr marL="360">
              <a:lnSpc>
                <a:spcPct val="90000"/>
              </a:lnSpc>
              <a:spcBef>
                <a:spcPts val="1001"/>
              </a:spcBef>
              <a:buClr>
                <a:schemeClr val="bg1"/>
              </a:buClr>
            </a:pPr>
            <a:endParaRPr lang="en-US" sz="2200" strike="noStrike" spc="-1" dirty="0">
              <a:solidFill>
                <a:schemeClr val="bg1"/>
              </a:solidFill>
              <a:latin typeface="Calibri Light" panose="020F0302020204030204" pitchFamily="34" charset="0"/>
              <a:cs typeface="Calibri Light" panose="020F0302020204030204" pitchFamily="34" charset="0"/>
            </a:endParaRPr>
          </a:p>
        </p:txBody>
      </p:sp>
      <p:sp>
        <p:nvSpPr>
          <p:cNvPr id="8" name="TextShape 2">
            <a:extLst>
              <a:ext uri="{FF2B5EF4-FFF2-40B4-BE49-F238E27FC236}">
                <a16:creationId xmlns:a16="http://schemas.microsoft.com/office/drawing/2014/main" id="{7FE161B3-5B4F-0743-8354-A9DB40CA0DB9}"/>
              </a:ext>
            </a:extLst>
          </p:cNvPr>
          <p:cNvSpPr txBox="1"/>
          <p:nvPr/>
        </p:nvSpPr>
        <p:spPr>
          <a:xfrm>
            <a:off x="7560731" y="3291584"/>
            <a:ext cx="2238419" cy="2682119"/>
          </a:xfrm>
          <a:prstGeom prst="rect">
            <a:avLst/>
          </a:prstGeom>
          <a:noFill/>
          <a:ln>
            <a:noFill/>
          </a:ln>
        </p:spPr>
        <p:txBody>
          <a:bodyPr lIns="0" tIns="0" rIns="0" bIns="0">
            <a:noAutofit/>
          </a:bodyPr>
          <a:lstStyle/>
          <a:p>
            <a:pPr marL="360">
              <a:lnSpc>
                <a:spcPct val="90000"/>
              </a:lnSpc>
              <a:spcBef>
                <a:spcPts val="1001"/>
              </a:spcBef>
              <a:buClr>
                <a:schemeClr val="bg1"/>
              </a:buClr>
            </a:pPr>
            <a:r>
              <a:rPr lang="en-US" sz="3600" b="1" strike="noStrike" spc="-1" dirty="0">
                <a:solidFill>
                  <a:schemeClr val="tx2"/>
                </a:solidFill>
                <a:latin typeface="Calibri" panose="020F0502020204030204" pitchFamily="34" charset="0"/>
                <a:cs typeface="Calibri" panose="020F0502020204030204" pitchFamily="34" charset="0"/>
              </a:rPr>
              <a:t>Improve</a:t>
            </a:r>
            <a:br>
              <a:rPr lang="en-US" sz="3600" strike="noStrike" spc="-1" dirty="0">
                <a:solidFill>
                  <a:schemeClr val="bg1"/>
                </a:solidFill>
                <a:latin typeface="Calibri Light" panose="020F0302020204030204" pitchFamily="34" charset="0"/>
                <a:cs typeface="Calibri Light" panose="020F0302020204030204" pitchFamily="34" charset="0"/>
              </a:rPr>
            </a:br>
            <a:r>
              <a:rPr lang="en-US" sz="2200" strike="noStrike" spc="-1" dirty="0">
                <a:solidFill>
                  <a:schemeClr val="tx1">
                    <a:lumMod val="75000"/>
                  </a:schemeClr>
                </a:solidFill>
                <a:latin typeface="Calibri Light" panose="020F0302020204030204" pitchFamily="34" charset="0"/>
                <a:cs typeface="Calibri Light" panose="020F0302020204030204" pitchFamily="34" charset="0"/>
              </a:rPr>
              <a:t>t</a:t>
            </a:r>
            <a:r>
              <a:rPr lang="en-US" sz="2200" spc="-1" dirty="0">
                <a:solidFill>
                  <a:schemeClr val="tx1">
                    <a:lumMod val="75000"/>
                  </a:schemeClr>
                </a:solidFill>
                <a:latin typeface="Calibri Light" panose="020F0302020204030204" pitchFamily="34" charset="0"/>
                <a:cs typeface="Calibri Light" panose="020F0302020204030204" pitchFamily="34" charset="0"/>
              </a:rPr>
              <a:t>he efficiency of value chains and support food security planning</a:t>
            </a:r>
            <a:endParaRPr lang="en-US" sz="2200" strike="noStrike" spc="-1" dirty="0">
              <a:solidFill>
                <a:schemeClr val="tx1">
                  <a:lumMod val="75000"/>
                </a:schemeClr>
              </a:solidFill>
              <a:latin typeface="Calibri Light" panose="020F0302020204030204" pitchFamily="34" charset="0"/>
              <a:cs typeface="Calibri Light" panose="020F0302020204030204" pitchFamily="34" charset="0"/>
            </a:endParaRPr>
          </a:p>
        </p:txBody>
      </p:sp>
      <p:sp>
        <p:nvSpPr>
          <p:cNvPr id="10" name="TextShape 2">
            <a:extLst>
              <a:ext uri="{FF2B5EF4-FFF2-40B4-BE49-F238E27FC236}">
                <a16:creationId xmlns:a16="http://schemas.microsoft.com/office/drawing/2014/main" id="{E6F40209-0030-8B4C-BFB3-1F5D95697EC6}"/>
              </a:ext>
            </a:extLst>
          </p:cNvPr>
          <p:cNvSpPr txBox="1"/>
          <p:nvPr/>
        </p:nvSpPr>
        <p:spPr>
          <a:xfrm>
            <a:off x="9976950" y="3301744"/>
            <a:ext cx="2238419" cy="2682119"/>
          </a:xfrm>
          <a:prstGeom prst="rect">
            <a:avLst/>
          </a:prstGeom>
          <a:noFill/>
          <a:ln>
            <a:noFill/>
          </a:ln>
        </p:spPr>
        <p:txBody>
          <a:bodyPr lIns="0" tIns="0" rIns="0" bIns="0">
            <a:noAutofit/>
          </a:bodyPr>
          <a:lstStyle/>
          <a:p>
            <a:pPr marL="360">
              <a:lnSpc>
                <a:spcPct val="90000"/>
              </a:lnSpc>
              <a:spcBef>
                <a:spcPts val="1001"/>
              </a:spcBef>
              <a:buClr>
                <a:schemeClr val="bg1"/>
              </a:buClr>
            </a:pPr>
            <a:r>
              <a:rPr lang="en-US" sz="3600" b="1" strike="noStrike" spc="-1" dirty="0">
                <a:solidFill>
                  <a:schemeClr val="tx2"/>
                </a:solidFill>
                <a:latin typeface="Calibri" panose="020F0502020204030204" pitchFamily="34" charset="0"/>
                <a:cs typeface="Calibri" panose="020F0502020204030204" pitchFamily="34" charset="0"/>
              </a:rPr>
              <a:t>Provide</a:t>
            </a:r>
            <a:br>
              <a:rPr lang="en-US" sz="3600" strike="noStrike" spc="-1" dirty="0">
                <a:solidFill>
                  <a:schemeClr val="bg1"/>
                </a:solidFill>
                <a:latin typeface="Calibri Light" panose="020F0302020204030204" pitchFamily="34" charset="0"/>
                <a:cs typeface="Calibri Light" panose="020F0302020204030204" pitchFamily="34" charset="0"/>
              </a:rPr>
            </a:br>
            <a:r>
              <a:rPr lang="en-US" sz="2200" strike="noStrike" spc="-1" dirty="0">
                <a:solidFill>
                  <a:schemeClr val="tx1">
                    <a:lumMod val="75000"/>
                  </a:schemeClr>
                </a:solidFill>
                <a:latin typeface="Calibri Light" panose="020F0302020204030204" pitchFamily="34" charset="0"/>
                <a:cs typeface="Calibri Light" panose="020F0302020204030204" pitchFamily="34" charset="0"/>
              </a:rPr>
              <a:t>t</a:t>
            </a:r>
            <a:r>
              <a:rPr lang="en-US" sz="2200" spc="-1" dirty="0">
                <a:solidFill>
                  <a:schemeClr val="tx1">
                    <a:lumMod val="75000"/>
                  </a:schemeClr>
                </a:solidFill>
                <a:latin typeface="Calibri Light" panose="020F0302020204030204" pitchFamily="34" charset="0"/>
                <a:cs typeface="Calibri Light" panose="020F0302020204030204" pitchFamily="34" charset="0"/>
              </a:rPr>
              <a:t>he basis for monitoring and evaluating loss reduction programmes</a:t>
            </a:r>
            <a:endParaRPr lang="en-US" sz="2200" strike="noStrike" spc="-1" dirty="0">
              <a:solidFill>
                <a:schemeClr val="tx1">
                  <a:lumMod val="75000"/>
                </a:schemeClr>
              </a:solidFill>
              <a:latin typeface="Calibri Light" panose="020F0302020204030204" pitchFamily="34" charset="0"/>
              <a:cs typeface="Calibri Light" panose="020F0302020204030204" pitchFamily="34" charset="0"/>
            </a:endParaRPr>
          </a:p>
        </p:txBody>
      </p:sp>
      <p:cxnSp>
        <p:nvCxnSpPr>
          <p:cNvPr id="11" name="Straight Connector 10">
            <a:extLst>
              <a:ext uri="{FF2B5EF4-FFF2-40B4-BE49-F238E27FC236}">
                <a16:creationId xmlns:a16="http://schemas.microsoft.com/office/drawing/2014/main" id="{0359FC53-98E1-214C-B34C-029E0630E65E}"/>
              </a:ext>
            </a:extLst>
          </p:cNvPr>
          <p:cNvCxnSpPr>
            <a:cxnSpLocks/>
          </p:cNvCxnSpPr>
          <p:nvPr/>
        </p:nvCxnSpPr>
        <p:spPr>
          <a:xfrm flipV="1">
            <a:off x="2603409" y="3361783"/>
            <a:ext cx="0" cy="216000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6545882-1E19-D642-96C5-9658AC4D01C1}"/>
              </a:ext>
            </a:extLst>
          </p:cNvPr>
          <p:cNvCxnSpPr>
            <a:cxnSpLocks/>
          </p:cNvCxnSpPr>
          <p:nvPr/>
        </p:nvCxnSpPr>
        <p:spPr>
          <a:xfrm flipV="1">
            <a:off x="4981383" y="3361783"/>
            <a:ext cx="0" cy="216000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3537FA3-DF6B-0142-8867-856ACCB3E74E}"/>
              </a:ext>
            </a:extLst>
          </p:cNvPr>
          <p:cNvCxnSpPr>
            <a:cxnSpLocks/>
          </p:cNvCxnSpPr>
          <p:nvPr/>
        </p:nvCxnSpPr>
        <p:spPr>
          <a:xfrm flipV="1">
            <a:off x="7455528" y="3361783"/>
            <a:ext cx="0" cy="216000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8099CE4-D7AA-4047-9B38-BF5FD25A4E32}"/>
              </a:ext>
            </a:extLst>
          </p:cNvPr>
          <p:cNvCxnSpPr>
            <a:cxnSpLocks/>
          </p:cNvCxnSpPr>
          <p:nvPr/>
        </p:nvCxnSpPr>
        <p:spPr>
          <a:xfrm flipV="1">
            <a:off x="9856666" y="3361783"/>
            <a:ext cx="0" cy="216000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18D7D1B-D0E7-7A46-834C-E31A192B52AB}"/>
              </a:ext>
            </a:extLst>
          </p:cNvPr>
          <p:cNvCxnSpPr>
            <a:cxnSpLocks/>
          </p:cNvCxnSpPr>
          <p:nvPr/>
        </p:nvCxnSpPr>
        <p:spPr>
          <a:xfrm flipV="1">
            <a:off x="199253" y="3361783"/>
            <a:ext cx="0" cy="216000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7" name="Picture 8">
            <a:extLst>
              <a:ext uri="{FF2B5EF4-FFF2-40B4-BE49-F238E27FC236}">
                <a16:creationId xmlns:a16="http://schemas.microsoft.com/office/drawing/2014/main" id="{4D950DA2-2498-3F40-8988-F0A0753544C7}"/>
              </a:ext>
            </a:extLst>
          </p:cNvPr>
          <p:cNvPicPr/>
          <p:nvPr/>
        </p:nvPicPr>
        <p:blipFill>
          <a:blip r:embed="rId4" cstate="screen">
            <a:extLst>
              <a:ext uri="{28A0092B-C50C-407E-A947-70E740481C1C}">
                <a14:useLocalDpi xmlns:a14="http://schemas.microsoft.com/office/drawing/2010/main"/>
              </a:ext>
            </a:extLst>
          </a:blip>
          <a:stretch/>
        </p:blipFill>
        <p:spPr>
          <a:xfrm>
            <a:off x="11375640" y="72360"/>
            <a:ext cx="752040" cy="752040"/>
          </a:xfrm>
          <a:prstGeom prst="rect">
            <a:avLst/>
          </a:prstGeom>
          <a:ln>
            <a:noFill/>
          </a:ln>
        </p:spPr>
      </p:pic>
    </p:spTree>
    <p:extLst>
      <p:ext uri="{BB962C8B-B14F-4D97-AF65-F5344CB8AC3E}">
        <p14:creationId xmlns:p14="http://schemas.microsoft.com/office/powerpoint/2010/main" val="11332552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FFBF312-2743-7E4F-8D60-0B83C1958C81}"/>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59D5ED85-5706-1343-A389-0E1818B9629B}"/>
              </a:ext>
            </a:extLst>
          </p:cNvPr>
          <p:cNvSpPr/>
          <p:nvPr/>
        </p:nvSpPr>
        <p:spPr>
          <a:xfrm>
            <a:off x="0" y="4180114"/>
            <a:ext cx="2638800" cy="964286"/>
          </a:xfrm>
          <a:prstGeom prst="rect">
            <a:avLst/>
          </a:prstGeom>
          <a:gradFill>
            <a:gsLst>
              <a:gs pos="0">
                <a:srgbClr val="2E4F70">
                  <a:alpha val="0"/>
                </a:srgbClr>
              </a:gs>
              <a:gs pos="100000">
                <a:srgbClr val="2E4F70">
                  <a:alpha val="3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2400" dirty="0">
                <a:latin typeface="Calibri" panose="020F0502020204030204" pitchFamily="34" charset="0"/>
                <a:cs typeface="Calibri" panose="020F0502020204030204" pitchFamily="34" charset="0"/>
              </a:rPr>
              <a:t>Subnational production data</a:t>
            </a:r>
          </a:p>
        </p:txBody>
      </p:sp>
      <p:sp>
        <p:nvSpPr>
          <p:cNvPr id="7" name="Rectangle 6">
            <a:extLst>
              <a:ext uri="{FF2B5EF4-FFF2-40B4-BE49-F238E27FC236}">
                <a16:creationId xmlns:a16="http://schemas.microsoft.com/office/drawing/2014/main" id="{A1F9CAAE-42E0-8849-856B-4EEB503C688E}"/>
              </a:ext>
            </a:extLst>
          </p:cNvPr>
          <p:cNvSpPr/>
          <p:nvPr/>
        </p:nvSpPr>
        <p:spPr>
          <a:xfrm>
            <a:off x="5331303" y="4180114"/>
            <a:ext cx="2572540" cy="964286"/>
          </a:xfrm>
          <a:prstGeom prst="rect">
            <a:avLst/>
          </a:prstGeom>
          <a:gradFill>
            <a:gsLst>
              <a:gs pos="0">
                <a:srgbClr val="2E4F70">
                  <a:alpha val="0"/>
                </a:srgbClr>
              </a:gs>
              <a:gs pos="100000">
                <a:srgbClr val="2E4F70">
                  <a:alpha val="35686"/>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2400" dirty="0">
                <a:solidFill>
                  <a:schemeClr val="bg1"/>
                </a:solidFill>
                <a:latin typeface="Calibri" panose="020F0502020204030204" pitchFamily="34" charset="0"/>
                <a:cs typeface="Calibri" panose="020F0502020204030204" pitchFamily="34" charset="0"/>
              </a:rPr>
              <a:t>Weather conditions</a:t>
            </a:r>
          </a:p>
        </p:txBody>
      </p:sp>
      <p:sp>
        <p:nvSpPr>
          <p:cNvPr id="8" name="Rectangle 7">
            <a:extLst>
              <a:ext uri="{FF2B5EF4-FFF2-40B4-BE49-F238E27FC236}">
                <a16:creationId xmlns:a16="http://schemas.microsoft.com/office/drawing/2014/main" id="{F0AFB337-7B63-6F42-9C28-B6A191EB69E9}"/>
              </a:ext>
            </a:extLst>
          </p:cNvPr>
          <p:cNvSpPr/>
          <p:nvPr/>
        </p:nvSpPr>
        <p:spPr>
          <a:xfrm>
            <a:off x="2662518" y="4166747"/>
            <a:ext cx="2668785" cy="977775"/>
          </a:xfrm>
          <a:prstGeom prst="rect">
            <a:avLst/>
          </a:prstGeom>
          <a:gradFill>
            <a:gsLst>
              <a:gs pos="0">
                <a:srgbClr val="2E4F70">
                  <a:alpha val="0"/>
                </a:srgbClr>
              </a:gs>
              <a:gs pos="100000">
                <a:srgbClr val="2E4F70">
                  <a:alpha val="3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2400" dirty="0">
                <a:solidFill>
                  <a:schemeClr val="bg1"/>
                </a:solidFill>
                <a:latin typeface="Calibri" panose="020F0502020204030204" pitchFamily="34" charset="0"/>
                <a:cs typeface="Calibri" panose="020F0502020204030204" pitchFamily="34" charset="0"/>
              </a:rPr>
              <a:t>Prevalent </a:t>
            </a:r>
            <a:br>
              <a:rPr lang="en-US" sz="2400" dirty="0">
                <a:solidFill>
                  <a:schemeClr val="bg1"/>
                </a:solidFill>
                <a:latin typeface="Calibri" panose="020F0502020204030204" pitchFamily="34" charset="0"/>
                <a:cs typeface="Calibri" panose="020F0502020204030204" pitchFamily="34" charset="0"/>
              </a:rPr>
            </a:br>
            <a:r>
              <a:rPr lang="en-US" sz="2400" dirty="0">
                <a:solidFill>
                  <a:schemeClr val="bg1"/>
                </a:solidFill>
                <a:latin typeface="Calibri" panose="020F0502020204030204" pitchFamily="34" charset="0"/>
                <a:cs typeface="Calibri" panose="020F0502020204030204" pitchFamily="34" charset="0"/>
              </a:rPr>
              <a:t>pests</a:t>
            </a:r>
          </a:p>
        </p:txBody>
      </p:sp>
      <p:sp>
        <p:nvSpPr>
          <p:cNvPr id="10" name="Rectangle 9">
            <a:extLst>
              <a:ext uri="{FF2B5EF4-FFF2-40B4-BE49-F238E27FC236}">
                <a16:creationId xmlns:a16="http://schemas.microsoft.com/office/drawing/2014/main" id="{B3CC3CD8-1A62-7146-ACDF-3A75D1117FCF}"/>
              </a:ext>
            </a:extLst>
          </p:cNvPr>
          <p:cNvSpPr/>
          <p:nvPr/>
        </p:nvSpPr>
        <p:spPr>
          <a:xfrm>
            <a:off x="2666933" y="5969964"/>
            <a:ext cx="2664370" cy="882746"/>
          </a:xfrm>
          <a:prstGeom prst="rect">
            <a:avLst/>
          </a:prstGeom>
          <a:gradFill>
            <a:gsLst>
              <a:gs pos="0">
                <a:srgbClr val="2E4F70">
                  <a:alpha val="0"/>
                </a:srgbClr>
              </a:gs>
              <a:gs pos="100000">
                <a:srgbClr val="2E4F70">
                  <a:alpha val="3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2400" dirty="0">
                <a:solidFill>
                  <a:schemeClr val="bg1"/>
                </a:solidFill>
                <a:latin typeface="Calibri" panose="020F0502020204030204" pitchFamily="34" charset="0"/>
                <a:cs typeface="Calibri" panose="020F0502020204030204" pitchFamily="34" charset="0"/>
              </a:rPr>
              <a:t>Percentage marketed</a:t>
            </a:r>
          </a:p>
        </p:txBody>
      </p:sp>
      <p:sp>
        <p:nvSpPr>
          <p:cNvPr id="11" name="Rectangle 10">
            <a:extLst>
              <a:ext uri="{FF2B5EF4-FFF2-40B4-BE49-F238E27FC236}">
                <a16:creationId xmlns:a16="http://schemas.microsoft.com/office/drawing/2014/main" id="{16399F0C-910C-194D-B8A5-24B3F9BD6C6E}"/>
              </a:ext>
            </a:extLst>
          </p:cNvPr>
          <p:cNvSpPr/>
          <p:nvPr/>
        </p:nvSpPr>
        <p:spPr>
          <a:xfrm>
            <a:off x="5331303" y="5971764"/>
            <a:ext cx="2668785" cy="886236"/>
          </a:xfrm>
          <a:prstGeom prst="rect">
            <a:avLst/>
          </a:prstGeom>
          <a:gradFill>
            <a:gsLst>
              <a:gs pos="0">
                <a:srgbClr val="2E4F70">
                  <a:alpha val="0"/>
                </a:srgbClr>
              </a:gs>
              <a:gs pos="99000">
                <a:srgbClr val="2E4F70">
                  <a:alpha val="35686"/>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pPr>
            <a:r>
              <a:rPr lang="en-US" sz="2400" dirty="0">
                <a:solidFill>
                  <a:schemeClr val="bg1"/>
                </a:solidFill>
                <a:latin typeface="Calibri" panose="020F0502020204030204" pitchFamily="34" charset="0"/>
                <a:cs typeface="Calibri" panose="020F0502020204030204" pitchFamily="34" charset="0"/>
              </a:rPr>
              <a:t>Common PHL loss reduction practices</a:t>
            </a:r>
          </a:p>
        </p:txBody>
      </p:sp>
      <p:sp>
        <p:nvSpPr>
          <p:cNvPr id="16" name="TextBox 15">
            <a:extLst>
              <a:ext uri="{FF2B5EF4-FFF2-40B4-BE49-F238E27FC236}">
                <a16:creationId xmlns:a16="http://schemas.microsoft.com/office/drawing/2014/main" id="{C078D6A7-62FB-404A-A9BE-E085B5EDC33F}"/>
              </a:ext>
            </a:extLst>
          </p:cNvPr>
          <p:cNvSpPr txBox="1"/>
          <p:nvPr/>
        </p:nvSpPr>
        <p:spPr>
          <a:xfrm>
            <a:off x="1150787" y="1164738"/>
            <a:ext cx="3279913" cy="1089529"/>
          </a:xfrm>
          <a:prstGeom prst="rect">
            <a:avLst/>
          </a:prstGeom>
          <a:noFill/>
        </p:spPr>
        <p:txBody>
          <a:bodyPr wrap="square" rtlCol="0" anchor="ctr">
            <a:spAutoFit/>
          </a:bodyPr>
          <a:lstStyle/>
          <a:p>
            <a:pPr>
              <a:lnSpc>
                <a:spcPct val="90000"/>
              </a:lnSpc>
            </a:pPr>
            <a:r>
              <a:rPr lang="en-GB" sz="3600" dirty="0">
                <a:solidFill>
                  <a:schemeClr val="bg1"/>
                </a:solidFill>
                <a:latin typeface="Calibri" panose="020F0502020204030204" pitchFamily="34" charset="0"/>
                <a:cs typeface="Calibri" panose="020F0502020204030204" pitchFamily="34" charset="0"/>
              </a:rPr>
              <a:t>How APHLIS works → </a:t>
            </a:r>
          </a:p>
        </p:txBody>
      </p:sp>
      <p:sp>
        <p:nvSpPr>
          <p:cNvPr id="36" name="TextBox 35">
            <a:extLst>
              <a:ext uri="{FF2B5EF4-FFF2-40B4-BE49-F238E27FC236}">
                <a16:creationId xmlns:a16="http://schemas.microsoft.com/office/drawing/2014/main" id="{55123A9D-026A-6A46-9336-140E15B04047}"/>
              </a:ext>
            </a:extLst>
          </p:cNvPr>
          <p:cNvSpPr txBox="1"/>
          <p:nvPr/>
        </p:nvSpPr>
        <p:spPr>
          <a:xfrm>
            <a:off x="4966253" y="904765"/>
            <a:ext cx="6897754" cy="2071977"/>
          </a:xfrm>
          <a:prstGeom prst="rect">
            <a:avLst/>
          </a:prstGeom>
          <a:gradFill>
            <a:gsLst>
              <a:gs pos="0">
                <a:schemeClr val="tx1">
                  <a:lumMod val="50000"/>
                  <a:alpha val="0"/>
                </a:schemeClr>
              </a:gs>
              <a:gs pos="99000">
                <a:schemeClr val="tx1">
                  <a:alpha val="30000"/>
                </a:schemeClr>
              </a:gs>
            </a:gsLst>
            <a:lin ang="16200000" scaled="1"/>
          </a:gradFill>
        </p:spPr>
        <p:txBody>
          <a:bodyPr wrap="square" rtlCol="0" anchor="ctr">
            <a:spAutoFit/>
          </a:bodyPr>
          <a:lstStyle/>
          <a:p>
            <a:pPr algn="ctr">
              <a:lnSpc>
                <a:spcPct val="80000"/>
              </a:lnSpc>
            </a:pPr>
            <a:r>
              <a:rPr lang="en-GB" sz="3200" dirty="0">
                <a:solidFill>
                  <a:schemeClr val="bg1"/>
                </a:solidFill>
                <a:latin typeface="Calibri" panose="020F0502020204030204" pitchFamily="34" charset="0"/>
                <a:cs typeface="Calibri" panose="020F0502020204030204" pitchFamily="34" charset="0"/>
              </a:rPr>
              <a:t>APHLIS extracts PHL data from scientific literature to produce loss estimates at each stage of the postharvest value chain</a:t>
            </a:r>
          </a:p>
          <a:p>
            <a:pPr algn="ctr">
              <a:lnSpc>
                <a:spcPct val="80000"/>
              </a:lnSpc>
            </a:pPr>
            <a:r>
              <a:rPr lang="en-GB" sz="3200" dirty="0">
                <a:solidFill>
                  <a:schemeClr val="bg1"/>
                </a:solidFill>
                <a:latin typeface="Calibri" panose="020F0502020204030204" pitchFamily="34" charset="0"/>
                <a:cs typeface="Calibri" panose="020F0502020204030204" pitchFamily="34" charset="0"/>
              </a:rPr>
              <a:t>↓</a:t>
            </a:r>
          </a:p>
        </p:txBody>
      </p:sp>
      <p:sp>
        <p:nvSpPr>
          <p:cNvPr id="37" name="TextBox 36">
            <a:extLst>
              <a:ext uri="{FF2B5EF4-FFF2-40B4-BE49-F238E27FC236}">
                <a16:creationId xmlns:a16="http://schemas.microsoft.com/office/drawing/2014/main" id="{704B8680-C75D-5C4A-88F7-D45340836FEE}"/>
              </a:ext>
            </a:extLst>
          </p:cNvPr>
          <p:cNvSpPr txBox="1"/>
          <p:nvPr/>
        </p:nvSpPr>
        <p:spPr>
          <a:xfrm>
            <a:off x="7716033" y="3768638"/>
            <a:ext cx="4071774" cy="2751522"/>
          </a:xfrm>
          <a:prstGeom prst="rect">
            <a:avLst/>
          </a:prstGeom>
          <a:noFill/>
        </p:spPr>
        <p:txBody>
          <a:bodyPr wrap="square" rtlCol="0" anchor="ctr">
            <a:spAutoFit/>
          </a:bodyPr>
          <a:lstStyle/>
          <a:p>
            <a:pPr algn="r">
              <a:lnSpc>
                <a:spcPct val="90000"/>
              </a:lnSpc>
            </a:pPr>
            <a:r>
              <a:rPr lang="en-GB" sz="3200" dirty="0">
                <a:solidFill>
                  <a:schemeClr val="bg1"/>
                </a:solidFill>
                <a:latin typeface="Calibri" panose="020F0502020204030204" pitchFamily="34" charset="0"/>
                <a:cs typeface="Calibri" panose="020F0502020204030204" pitchFamily="34" charset="0"/>
              </a:rPr>
              <a:t>← To refine the loss estimates, national experts and statistics officers provide context-specific information on:</a:t>
            </a:r>
          </a:p>
        </p:txBody>
      </p:sp>
      <p:pic>
        <p:nvPicPr>
          <p:cNvPr id="38" name="Picture 8">
            <a:extLst>
              <a:ext uri="{FF2B5EF4-FFF2-40B4-BE49-F238E27FC236}">
                <a16:creationId xmlns:a16="http://schemas.microsoft.com/office/drawing/2014/main" id="{C6DC276D-A940-DD4E-84E4-749095AED1F0}"/>
              </a:ext>
            </a:extLst>
          </p:cNvPr>
          <p:cNvPicPr/>
          <p:nvPr/>
        </p:nvPicPr>
        <p:blipFill>
          <a:blip r:embed="rId4" cstate="screen">
            <a:extLst>
              <a:ext uri="{28A0092B-C50C-407E-A947-70E740481C1C}">
                <a14:useLocalDpi xmlns:a14="http://schemas.microsoft.com/office/drawing/2010/main"/>
              </a:ext>
            </a:extLst>
          </a:blip>
          <a:stretch/>
        </p:blipFill>
        <p:spPr>
          <a:xfrm>
            <a:off x="341264" y="1293727"/>
            <a:ext cx="752040" cy="752040"/>
          </a:xfrm>
          <a:prstGeom prst="rect">
            <a:avLst/>
          </a:prstGeom>
          <a:ln>
            <a:noFill/>
          </a:ln>
        </p:spPr>
      </p:pic>
      <p:sp>
        <p:nvSpPr>
          <p:cNvPr id="15" name="Footer Placeholder 1">
            <a:extLst>
              <a:ext uri="{FF2B5EF4-FFF2-40B4-BE49-F238E27FC236}">
                <a16:creationId xmlns:a16="http://schemas.microsoft.com/office/drawing/2014/main" id="{5B282860-2C1A-8644-BF70-376BAE0C01A3}"/>
              </a:ext>
            </a:extLst>
          </p:cNvPr>
          <p:cNvSpPr txBox="1">
            <a:spLocks/>
          </p:cNvSpPr>
          <p:nvPr/>
        </p:nvSpPr>
        <p:spPr>
          <a:xfrm>
            <a:off x="341264" y="2899012"/>
            <a:ext cx="4114440" cy="364680"/>
          </a:xfrm>
          <a:prstGeom prst="rect">
            <a:avLst/>
          </a:prstGeom>
        </p:spPr>
        <p:txBody>
          <a:bodyPr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spc="-1" dirty="0">
                <a:solidFill>
                  <a:schemeClr val="accent2"/>
                </a:solidFill>
                <a:latin typeface="Calibri"/>
              </a:rPr>
              <a:t>www.aphlis.net</a:t>
            </a:r>
            <a:endParaRPr lang="en-GB" sz="1400" spc="-1" dirty="0">
              <a:solidFill>
                <a:schemeClr val="accent2"/>
              </a:solidFill>
              <a:latin typeface="Times New Roman"/>
            </a:endParaRPr>
          </a:p>
        </p:txBody>
      </p:sp>
      <p:sp>
        <p:nvSpPr>
          <p:cNvPr id="17" name="Rectangle 16">
            <a:extLst>
              <a:ext uri="{FF2B5EF4-FFF2-40B4-BE49-F238E27FC236}">
                <a16:creationId xmlns:a16="http://schemas.microsoft.com/office/drawing/2014/main" id="{E63D8DB8-0DF8-C241-97EF-75188FA99C09}"/>
              </a:ext>
            </a:extLst>
          </p:cNvPr>
          <p:cNvSpPr/>
          <p:nvPr/>
        </p:nvSpPr>
        <p:spPr>
          <a:xfrm>
            <a:off x="-5321" y="5908589"/>
            <a:ext cx="2667839" cy="954307"/>
          </a:xfrm>
          <a:prstGeom prst="rect">
            <a:avLst/>
          </a:prstGeom>
          <a:gradFill>
            <a:gsLst>
              <a:gs pos="0">
                <a:schemeClr val="tx1">
                  <a:lumMod val="50000"/>
                  <a:alpha val="0"/>
                </a:schemeClr>
              </a:gs>
              <a:gs pos="100000">
                <a:schemeClr val="tx1">
                  <a:lumMod val="50000"/>
                  <a:alpha val="3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2400" dirty="0">
                <a:solidFill>
                  <a:schemeClr val="bg1"/>
                </a:solidFill>
                <a:latin typeface="Calibri" panose="020F0502020204030204" pitchFamily="34" charset="0"/>
                <a:cs typeface="Calibri" panose="020F0502020204030204" pitchFamily="34" charset="0"/>
              </a:rPr>
              <a:t>Storage </a:t>
            </a:r>
            <a:br>
              <a:rPr lang="en-US" sz="2400" dirty="0">
                <a:solidFill>
                  <a:schemeClr val="bg1"/>
                </a:solidFill>
                <a:latin typeface="Calibri" panose="020F0502020204030204" pitchFamily="34" charset="0"/>
                <a:cs typeface="Calibri" panose="020F0502020204030204" pitchFamily="34" charset="0"/>
              </a:rPr>
            </a:br>
            <a:r>
              <a:rPr lang="en-US" sz="2400" dirty="0">
                <a:solidFill>
                  <a:schemeClr val="bg1"/>
                </a:solidFill>
                <a:latin typeface="Calibri" panose="020F0502020204030204" pitchFamily="34" charset="0"/>
                <a:cs typeface="Calibri" panose="020F0502020204030204" pitchFamily="34" charset="0"/>
              </a:rPr>
              <a:t>duration</a:t>
            </a:r>
          </a:p>
        </p:txBody>
      </p:sp>
    </p:spTree>
    <p:extLst>
      <p:ext uri="{BB962C8B-B14F-4D97-AF65-F5344CB8AC3E}">
        <p14:creationId xmlns:p14="http://schemas.microsoft.com/office/powerpoint/2010/main" val="19443565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8BEF3B-F21B-CE42-B059-16813B2061A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816" y="-136800"/>
            <a:ext cx="12208816" cy="6858000"/>
          </a:xfrm>
          <a:prstGeom prst="rect">
            <a:avLst/>
          </a:prstGeom>
        </p:spPr>
      </p:pic>
      <p:sp>
        <p:nvSpPr>
          <p:cNvPr id="2" name="Footer Placeholder 1">
            <a:extLst>
              <a:ext uri="{FF2B5EF4-FFF2-40B4-BE49-F238E27FC236}">
                <a16:creationId xmlns:a16="http://schemas.microsoft.com/office/drawing/2014/main" id="{283DD5D4-4AB9-4C41-8097-A4CC046B99E2}"/>
              </a:ext>
            </a:extLst>
          </p:cNvPr>
          <p:cNvSpPr>
            <a:spLocks noGrp="1"/>
          </p:cNvSpPr>
          <p:nvPr>
            <p:ph type="ftr"/>
          </p:nvPr>
        </p:nvSpPr>
        <p:spPr>
          <a:xfrm>
            <a:off x="4038480" y="6356520"/>
            <a:ext cx="4114440" cy="364680"/>
          </a:xfrm>
          <a:prstGeom prst="rect">
            <a:avLst/>
          </a:prstGeom>
        </p:spPr>
        <p:txBody>
          <a:bodyPr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pPr>
            <a:r>
              <a:rPr lang="en-GB" sz="1400" spc="-1" dirty="0">
                <a:solidFill>
                  <a:srgbClr val="E58856"/>
                </a:solidFill>
                <a:latin typeface="Calibri"/>
              </a:rPr>
              <a:t>www.aphlis.net</a:t>
            </a:r>
            <a:endParaRPr lang="en-GB" sz="1400" b="0" strike="noStrike" spc="-1" dirty="0">
              <a:latin typeface="Times New Roman"/>
            </a:endParaRPr>
          </a:p>
        </p:txBody>
      </p:sp>
      <p:sp>
        <p:nvSpPr>
          <p:cNvPr id="4" name="Frame 3">
            <a:extLst>
              <a:ext uri="{FF2B5EF4-FFF2-40B4-BE49-F238E27FC236}">
                <a16:creationId xmlns:a16="http://schemas.microsoft.com/office/drawing/2014/main" id="{17FC21CE-4A9A-2D1B-80D6-E16D3E21247F}"/>
              </a:ext>
            </a:extLst>
          </p:cNvPr>
          <p:cNvSpPr/>
          <p:nvPr/>
        </p:nvSpPr>
        <p:spPr>
          <a:xfrm>
            <a:off x="5155732" y="5332576"/>
            <a:ext cx="2296201" cy="213646"/>
          </a:xfrm>
          <a:prstGeom prst="fram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highlight>
                <a:srgbClr val="FFFF00"/>
              </a:highlight>
            </a:endParaRPr>
          </a:p>
        </p:txBody>
      </p:sp>
    </p:spTree>
    <p:extLst>
      <p:ext uri="{BB962C8B-B14F-4D97-AF65-F5344CB8AC3E}">
        <p14:creationId xmlns:p14="http://schemas.microsoft.com/office/powerpoint/2010/main" val="38845869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4A6BA103-AB40-CF4E-BC9C-5CA15F594F11}"/>
              </a:ext>
            </a:extLst>
          </p:cNvPr>
          <p:cNvPicPr/>
          <p:nvPr/>
        </p:nvPicPr>
        <p:blipFill>
          <a:blip r:embed="rId3"/>
          <a:stretch/>
        </p:blipFill>
        <p:spPr>
          <a:xfrm>
            <a:off x="0" y="0"/>
            <a:ext cx="12192000" cy="6694410"/>
          </a:xfrm>
          <a:prstGeom prst="rect">
            <a:avLst/>
          </a:prstGeom>
          <a:ln>
            <a:noFill/>
          </a:ln>
        </p:spPr>
      </p:pic>
      <p:sp>
        <p:nvSpPr>
          <p:cNvPr id="4" name="TextShape 2">
            <a:extLst>
              <a:ext uri="{FF2B5EF4-FFF2-40B4-BE49-F238E27FC236}">
                <a16:creationId xmlns:a16="http://schemas.microsoft.com/office/drawing/2014/main" id="{FFA5E67B-BC95-3844-8E18-221F25AE824C}"/>
              </a:ext>
            </a:extLst>
          </p:cNvPr>
          <p:cNvSpPr txBox="1"/>
          <p:nvPr/>
        </p:nvSpPr>
        <p:spPr>
          <a:xfrm>
            <a:off x="7152000" y="0"/>
            <a:ext cx="5040000" cy="6858000"/>
          </a:xfrm>
          <a:prstGeom prst="rect">
            <a:avLst/>
          </a:prstGeom>
          <a:solidFill>
            <a:schemeClr val="tx2">
              <a:alpha val="90000"/>
            </a:schemeClr>
          </a:solidFill>
          <a:ln>
            <a:noFill/>
          </a:ln>
        </p:spPr>
        <p:txBody>
          <a:bodyPr lIns="360000" tIns="720000" rIns="360000" anchor="t" anchorCtr="0">
            <a:normAutofit/>
          </a:bodyPr>
          <a:lstStyle/>
          <a:p>
            <a:pPr>
              <a:lnSpc>
                <a:spcPct val="90000"/>
              </a:lnSpc>
              <a:spcBef>
                <a:spcPts val="1001"/>
              </a:spcBef>
              <a:buClr>
                <a:schemeClr val="accent2"/>
              </a:buClr>
            </a:pPr>
            <a:r>
              <a:rPr lang="en-US" sz="3600" spc="-1" dirty="0">
                <a:solidFill>
                  <a:schemeClr val="bg1"/>
                </a:solidFill>
                <a:latin typeface="Calibri Light"/>
              </a:rPr>
              <a:t>Financial impact</a:t>
            </a:r>
            <a:endParaRPr lang="en-US" sz="3600" spc="-1" dirty="0">
              <a:solidFill>
                <a:schemeClr val="bg1"/>
              </a:solidFill>
              <a:latin typeface="Calibri"/>
            </a:endParaRPr>
          </a:p>
          <a:p>
            <a:pPr>
              <a:lnSpc>
                <a:spcPct val="90000"/>
              </a:lnSpc>
              <a:spcBef>
                <a:spcPts val="1001"/>
              </a:spcBef>
              <a:buClr>
                <a:schemeClr val="accent2"/>
              </a:buClr>
            </a:pPr>
            <a:r>
              <a:rPr lang="en-US" sz="2400" spc="-1" dirty="0">
                <a:solidFill>
                  <a:schemeClr val="bg1"/>
                </a:solidFill>
                <a:latin typeface="Calibri Light" panose="020F0302020204030204" pitchFamily="34" charset="0"/>
                <a:cs typeface="Calibri Light" panose="020F0302020204030204" pitchFamily="34" charset="0"/>
              </a:rPr>
              <a:t>APHLIS determines the financial impact of postharvest loss in terms of:</a:t>
            </a:r>
          </a:p>
          <a:p>
            <a:pPr marL="180000" indent="-180000">
              <a:lnSpc>
                <a:spcPct val="90000"/>
              </a:lnSpc>
              <a:spcBef>
                <a:spcPts val="1001"/>
              </a:spcBef>
              <a:buClr>
                <a:schemeClr val="accent2"/>
              </a:buClr>
              <a:buFont typeface="Arial" panose="020B0604020202020204" pitchFamily="34" charset="0"/>
              <a:buChar char="•"/>
            </a:pPr>
            <a:r>
              <a:rPr lang="en-US" sz="2400" spc="-1" dirty="0">
                <a:solidFill>
                  <a:schemeClr val="bg1"/>
                </a:solidFill>
                <a:latin typeface="Calibri Light" panose="020F0302020204030204" pitchFamily="34" charset="0"/>
                <a:cs typeface="Calibri Light" panose="020F0302020204030204" pitchFamily="34" charset="0"/>
              </a:rPr>
              <a:t>monetary value of crop loss</a:t>
            </a:r>
          </a:p>
          <a:p>
            <a:pPr marL="180000" indent="-180000">
              <a:lnSpc>
                <a:spcPct val="90000"/>
              </a:lnSpc>
              <a:spcBef>
                <a:spcPts val="1001"/>
              </a:spcBef>
              <a:buClr>
                <a:schemeClr val="accent2"/>
              </a:buClr>
              <a:buFont typeface="Arial" panose="020B0604020202020204" pitchFamily="34" charset="0"/>
              <a:buChar char="•"/>
            </a:pPr>
            <a:r>
              <a:rPr lang="en-US" sz="2400" spc="-1" dirty="0">
                <a:solidFill>
                  <a:schemeClr val="bg1"/>
                </a:solidFill>
                <a:latin typeface="Calibri Light" panose="020F0302020204030204" pitchFamily="34" charset="0"/>
                <a:cs typeface="Calibri Light" panose="020F0302020204030204" pitchFamily="34" charset="0"/>
              </a:rPr>
              <a:t>percentage of national and agricultural GDP represented by the loss</a:t>
            </a:r>
          </a:p>
          <a:p>
            <a:pPr marL="180000" indent="-180000">
              <a:lnSpc>
                <a:spcPct val="90000"/>
              </a:lnSpc>
              <a:spcBef>
                <a:spcPts val="1001"/>
              </a:spcBef>
              <a:buClr>
                <a:schemeClr val="accent2"/>
              </a:buClr>
              <a:buFont typeface="Arial" panose="020B0604020202020204" pitchFamily="34" charset="0"/>
              <a:buChar char="•"/>
            </a:pPr>
            <a:endParaRPr lang="en-US" sz="2400" spc="-1" dirty="0">
              <a:solidFill>
                <a:schemeClr val="bg1"/>
              </a:solidFill>
              <a:latin typeface="Calibri Light" panose="020F0302020204030204" pitchFamily="34" charset="0"/>
              <a:cs typeface="Calibri Light" panose="020F0302020204030204" pitchFamily="34" charset="0"/>
            </a:endParaRPr>
          </a:p>
          <a:p>
            <a:pPr>
              <a:lnSpc>
                <a:spcPct val="90000"/>
              </a:lnSpc>
              <a:spcBef>
                <a:spcPts val="1001"/>
              </a:spcBef>
            </a:pPr>
            <a:endParaRPr lang="en-US" sz="2400" b="0" strike="noStrike" spc="-1" dirty="0">
              <a:solidFill>
                <a:srgbClr val="333333"/>
              </a:solidFill>
              <a:latin typeface="Calibri"/>
            </a:endParaRPr>
          </a:p>
        </p:txBody>
      </p:sp>
      <p:sp>
        <p:nvSpPr>
          <p:cNvPr id="7" name="Footer Placeholder 1">
            <a:extLst>
              <a:ext uri="{FF2B5EF4-FFF2-40B4-BE49-F238E27FC236}">
                <a16:creationId xmlns:a16="http://schemas.microsoft.com/office/drawing/2014/main" id="{F1F4B581-EC04-4A41-A663-6FB9E474113F}"/>
              </a:ext>
            </a:extLst>
          </p:cNvPr>
          <p:cNvSpPr txBox="1">
            <a:spLocks/>
          </p:cNvSpPr>
          <p:nvPr/>
        </p:nvSpPr>
        <p:spPr>
          <a:xfrm>
            <a:off x="7531655" y="6312310"/>
            <a:ext cx="4114440" cy="364680"/>
          </a:xfrm>
          <a:prstGeom prst="rect">
            <a:avLst/>
          </a:prstGeom>
        </p:spPr>
        <p:txBody>
          <a:bodyPr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spc="-1" dirty="0">
                <a:solidFill>
                  <a:schemeClr val="accent2"/>
                </a:solidFill>
                <a:latin typeface="Calibri"/>
              </a:rPr>
              <a:t>www.aphlis.net</a:t>
            </a:r>
            <a:endParaRPr lang="en-GB" sz="1400" spc="-1" dirty="0">
              <a:solidFill>
                <a:schemeClr val="accent2"/>
              </a:solidFill>
              <a:latin typeface="Times New Roman"/>
            </a:endParaRPr>
          </a:p>
        </p:txBody>
      </p:sp>
      <p:sp>
        <p:nvSpPr>
          <p:cNvPr id="6" name="Frame 5">
            <a:extLst>
              <a:ext uri="{FF2B5EF4-FFF2-40B4-BE49-F238E27FC236}">
                <a16:creationId xmlns:a16="http://schemas.microsoft.com/office/drawing/2014/main" id="{5B0CF59C-95D5-3E4E-B875-36CCAB92C8A2}"/>
              </a:ext>
            </a:extLst>
          </p:cNvPr>
          <p:cNvSpPr/>
          <p:nvPr/>
        </p:nvSpPr>
        <p:spPr>
          <a:xfrm>
            <a:off x="3677310" y="2444096"/>
            <a:ext cx="3116597" cy="290557"/>
          </a:xfrm>
          <a:prstGeom prst="fram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highlight>
                <a:srgbClr val="FFFF00"/>
              </a:highlight>
            </a:endParaRPr>
          </a:p>
        </p:txBody>
      </p:sp>
    </p:spTree>
    <p:extLst>
      <p:ext uri="{BB962C8B-B14F-4D97-AF65-F5344CB8AC3E}">
        <p14:creationId xmlns:p14="http://schemas.microsoft.com/office/powerpoint/2010/main" val="39470549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riangle 28">
            <a:extLst>
              <a:ext uri="{FF2B5EF4-FFF2-40B4-BE49-F238E27FC236}">
                <a16:creationId xmlns:a16="http://schemas.microsoft.com/office/drawing/2014/main" id="{4096F254-C280-0D43-B60F-79B073ADDFE0}"/>
              </a:ext>
            </a:extLst>
          </p:cNvPr>
          <p:cNvSpPr/>
          <p:nvPr/>
        </p:nvSpPr>
        <p:spPr>
          <a:xfrm rot="5400000">
            <a:off x="11230241" y="2226111"/>
            <a:ext cx="1338829" cy="595484"/>
          </a:xfrm>
          <a:prstGeom prst="triangle">
            <a:avLst/>
          </a:prstGeom>
          <a:solidFill>
            <a:srgbClr val="97C3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3008D9A1-AD1D-D540-B78C-5AD8D61C07AF}"/>
              </a:ext>
            </a:extLst>
          </p:cNvPr>
          <p:cNvSpPr/>
          <p:nvPr/>
        </p:nvSpPr>
        <p:spPr>
          <a:xfrm>
            <a:off x="1" y="2121900"/>
            <a:ext cx="11697418" cy="803792"/>
          </a:xfrm>
          <a:prstGeom prst="rect">
            <a:avLst/>
          </a:prstGeom>
          <a:solidFill>
            <a:srgbClr val="97C3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Footer Placeholder 1">
            <a:extLst>
              <a:ext uri="{FF2B5EF4-FFF2-40B4-BE49-F238E27FC236}">
                <a16:creationId xmlns:a16="http://schemas.microsoft.com/office/drawing/2014/main" id="{2FD86A23-B2FE-0D49-B412-E5041A6E6567}"/>
              </a:ext>
            </a:extLst>
          </p:cNvPr>
          <p:cNvSpPr>
            <a:spLocks noGrp="1"/>
          </p:cNvSpPr>
          <p:nvPr>
            <p:ph type="ftr"/>
          </p:nvPr>
        </p:nvSpPr>
        <p:spPr/>
        <p:txBody>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
        <p:nvSpPr>
          <p:cNvPr id="7" name="TextBox 6">
            <a:extLst>
              <a:ext uri="{FF2B5EF4-FFF2-40B4-BE49-F238E27FC236}">
                <a16:creationId xmlns:a16="http://schemas.microsoft.com/office/drawing/2014/main" id="{9220580E-32C9-D84B-A62A-3DEE06BB34A7}"/>
              </a:ext>
            </a:extLst>
          </p:cNvPr>
          <p:cNvSpPr txBox="1"/>
          <p:nvPr/>
        </p:nvSpPr>
        <p:spPr>
          <a:xfrm>
            <a:off x="1767915" y="2957389"/>
            <a:ext cx="1260000" cy="954107"/>
          </a:xfrm>
          <a:prstGeom prst="rect">
            <a:avLst/>
          </a:prstGeom>
          <a:noFill/>
        </p:spPr>
        <p:txBody>
          <a:bodyPr wrap="square" lIns="0" rIns="0" rtlCol="0">
            <a:spAutoFit/>
          </a:bodyPr>
          <a:lstStyle/>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Breakage</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Spillage</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Contamination</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Theft</a:t>
            </a:r>
          </a:p>
        </p:txBody>
      </p:sp>
      <p:sp>
        <p:nvSpPr>
          <p:cNvPr id="8" name="TextBox 7">
            <a:extLst>
              <a:ext uri="{FF2B5EF4-FFF2-40B4-BE49-F238E27FC236}">
                <a16:creationId xmlns:a16="http://schemas.microsoft.com/office/drawing/2014/main" id="{4944BCA3-545B-854B-A6DD-5CDB2EBAEEF5}"/>
              </a:ext>
            </a:extLst>
          </p:cNvPr>
          <p:cNvSpPr txBox="1"/>
          <p:nvPr/>
        </p:nvSpPr>
        <p:spPr>
          <a:xfrm>
            <a:off x="3253403" y="2957389"/>
            <a:ext cx="1260000" cy="2031325"/>
          </a:xfrm>
          <a:prstGeom prst="rect">
            <a:avLst/>
          </a:prstGeom>
          <a:noFill/>
        </p:spPr>
        <p:txBody>
          <a:bodyPr wrap="square" lIns="0" rIns="0" rtlCol="0">
            <a:spAutoFit/>
          </a:bodyPr>
          <a:lstStyle/>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Livestock</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Rain</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Fungi / bacteria</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Rodents</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Sprouting / rotting</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Soil contamination</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Theft</a:t>
            </a:r>
          </a:p>
        </p:txBody>
      </p:sp>
      <p:sp>
        <p:nvSpPr>
          <p:cNvPr id="11" name="TextBox 10">
            <a:extLst>
              <a:ext uri="{FF2B5EF4-FFF2-40B4-BE49-F238E27FC236}">
                <a16:creationId xmlns:a16="http://schemas.microsoft.com/office/drawing/2014/main" id="{4CA7FFB9-4DA1-8747-81F9-7C0C88955DB9}"/>
              </a:ext>
            </a:extLst>
          </p:cNvPr>
          <p:cNvSpPr txBox="1"/>
          <p:nvPr/>
        </p:nvSpPr>
        <p:spPr>
          <a:xfrm>
            <a:off x="7745258" y="2957389"/>
            <a:ext cx="1260000" cy="1600438"/>
          </a:xfrm>
          <a:prstGeom prst="rect">
            <a:avLst/>
          </a:prstGeom>
          <a:noFill/>
        </p:spPr>
        <p:txBody>
          <a:bodyPr wrap="square" lIns="0" rIns="0" rtlCol="0">
            <a:spAutoFit/>
          </a:bodyPr>
          <a:lstStyle/>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Insects</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Rodents</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Fungi / bacteria</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Sprouting / rotting</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Contamination</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Theft</a:t>
            </a:r>
          </a:p>
        </p:txBody>
      </p:sp>
      <p:sp>
        <p:nvSpPr>
          <p:cNvPr id="12" name="TextBox 11">
            <a:extLst>
              <a:ext uri="{FF2B5EF4-FFF2-40B4-BE49-F238E27FC236}">
                <a16:creationId xmlns:a16="http://schemas.microsoft.com/office/drawing/2014/main" id="{FAE61C3E-771D-294A-9B4D-76D32F900ED4}"/>
              </a:ext>
            </a:extLst>
          </p:cNvPr>
          <p:cNvSpPr txBox="1"/>
          <p:nvPr/>
        </p:nvSpPr>
        <p:spPr>
          <a:xfrm>
            <a:off x="9241376" y="2957389"/>
            <a:ext cx="1260000" cy="738664"/>
          </a:xfrm>
          <a:prstGeom prst="rect">
            <a:avLst/>
          </a:prstGeom>
          <a:noFill/>
        </p:spPr>
        <p:txBody>
          <a:bodyPr wrap="square" lIns="0" rIns="0" rtlCol="0">
            <a:spAutoFit/>
          </a:bodyPr>
          <a:lstStyle/>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Spillage</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Fungi / bacteria</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Poor planning</a:t>
            </a:r>
          </a:p>
        </p:txBody>
      </p:sp>
      <p:sp>
        <p:nvSpPr>
          <p:cNvPr id="13" name="TextBox 12">
            <a:extLst>
              <a:ext uri="{FF2B5EF4-FFF2-40B4-BE49-F238E27FC236}">
                <a16:creationId xmlns:a16="http://schemas.microsoft.com/office/drawing/2014/main" id="{DFFDE2BC-2A22-B243-9206-8693E0B927E8}"/>
              </a:ext>
            </a:extLst>
          </p:cNvPr>
          <p:cNvSpPr txBox="1"/>
          <p:nvPr/>
        </p:nvSpPr>
        <p:spPr>
          <a:xfrm>
            <a:off x="10737080" y="2957389"/>
            <a:ext cx="1260000" cy="1338828"/>
          </a:xfrm>
          <a:prstGeom prst="rect">
            <a:avLst/>
          </a:prstGeom>
          <a:noFill/>
        </p:spPr>
        <p:txBody>
          <a:bodyPr wrap="square" lIns="0" tIns="0" rIns="0" rtlCol="0">
            <a:spAutoFit/>
          </a:bodyPr>
          <a:lstStyle/>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Damage</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Contamination</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Poor market info</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Poor transport networks</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Theft</a:t>
            </a:r>
          </a:p>
        </p:txBody>
      </p:sp>
      <p:sp>
        <p:nvSpPr>
          <p:cNvPr id="14" name="TextBox 13">
            <a:extLst>
              <a:ext uri="{FF2B5EF4-FFF2-40B4-BE49-F238E27FC236}">
                <a16:creationId xmlns:a16="http://schemas.microsoft.com/office/drawing/2014/main" id="{71AB6577-D230-4245-B687-DCF52AB7B0D4}"/>
              </a:ext>
            </a:extLst>
          </p:cNvPr>
          <p:cNvSpPr txBox="1"/>
          <p:nvPr/>
        </p:nvSpPr>
        <p:spPr>
          <a:xfrm>
            <a:off x="6255509" y="2957389"/>
            <a:ext cx="1260000" cy="523220"/>
          </a:xfrm>
          <a:prstGeom prst="rect">
            <a:avLst/>
          </a:prstGeom>
          <a:noFill/>
        </p:spPr>
        <p:txBody>
          <a:bodyPr wrap="square" lIns="0" rIns="0" rtlCol="0">
            <a:spAutoFit/>
          </a:bodyPr>
          <a:lstStyle/>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Breakage</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Spillage</a:t>
            </a:r>
          </a:p>
        </p:txBody>
      </p:sp>
      <p:sp>
        <p:nvSpPr>
          <p:cNvPr id="49" name="TextBox 48">
            <a:extLst>
              <a:ext uri="{FF2B5EF4-FFF2-40B4-BE49-F238E27FC236}">
                <a16:creationId xmlns:a16="http://schemas.microsoft.com/office/drawing/2014/main" id="{FAFB7DC7-FB84-6542-B378-C431912DE16E}"/>
              </a:ext>
            </a:extLst>
          </p:cNvPr>
          <p:cNvSpPr txBox="1"/>
          <p:nvPr/>
        </p:nvSpPr>
        <p:spPr>
          <a:xfrm>
            <a:off x="272886" y="2957389"/>
            <a:ext cx="1260000" cy="2246769"/>
          </a:xfrm>
          <a:prstGeom prst="rect">
            <a:avLst/>
          </a:prstGeom>
          <a:noFill/>
        </p:spPr>
        <p:txBody>
          <a:bodyPr wrap="square" lIns="0" rIns="0" rtlCol="0">
            <a:spAutoFit/>
          </a:bodyPr>
          <a:lstStyle/>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Birds</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Wildlife</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Insects </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Fungi</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Rain</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Sprouting</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Shattering</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Timing</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Left behind</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Theft</a:t>
            </a:r>
          </a:p>
        </p:txBody>
      </p:sp>
      <p:sp>
        <p:nvSpPr>
          <p:cNvPr id="60" name="TextShape 1">
            <a:extLst>
              <a:ext uri="{FF2B5EF4-FFF2-40B4-BE49-F238E27FC236}">
                <a16:creationId xmlns:a16="http://schemas.microsoft.com/office/drawing/2014/main" id="{E1E94D37-A770-8942-8685-EAE52D81912F}"/>
              </a:ext>
            </a:extLst>
          </p:cNvPr>
          <p:cNvSpPr txBox="1"/>
          <p:nvPr/>
        </p:nvSpPr>
        <p:spPr>
          <a:xfrm>
            <a:off x="-6090" y="166254"/>
            <a:ext cx="12198090" cy="690776"/>
          </a:xfrm>
          <a:prstGeom prst="rect">
            <a:avLst/>
          </a:prstGeom>
          <a:noFill/>
          <a:ln>
            <a:noFill/>
          </a:ln>
        </p:spPr>
        <p:txBody>
          <a:bodyPr tIns="0" anchor="t">
            <a:normAutofit fontScale="97000"/>
          </a:bodyPr>
          <a:lstStyle/>
          <a:p>
            <a:pPr algn="ctr">
              <a:lnSpc>
                <a:spcPct val="90000"/>
              </a:lnSpc>
            </a:pPr>
            <a:r>
              <a:rPr lang="en-US" sz="2800" spc="-1" dirty="0">
                <a:solidFill>
                  <a:schemeClr val="tx2"/>
                </a:solidFill>
                <a:latin typeface="Calibri" panose="020F0502020204030204" pitchFamily="34" charset="0"/>
                <a:cs typeface="Calibri" panose="020F0502020204030204" pitchFamily="34" charset="0"/>
              </a:rPr>
              <a:t>Losses can occur at any point along the postharvest value chain </a:t>
            </a:r>
            <a:endParaRPr lang="en-US" sz="2800" strike="noStrike" spc="-1" dirty="0">
              <a:solidFill>
                <a:schemeClr val="tx2"/>
              </a:solidFill>
              <a:latin typeface="Calibri" panose="020F0502020204030204" pitchFamily="34" charset="0"/>
              <a:cs typeface="Calibri" panose="020F0502020204030204" pitchFamily="34" charset="0"/>
            </a:endParaRPr>
          </a:p>
        </p:txBody>
      </p:sp>
      <p:sp>
        <p:nvSpPr>
          <p:cNvPr id="64" name="TextBox 63">
            <a:extLst>
              <a:ext uri="{FF2B5EF4-FFF2-40B4-BE49-F238E27FC236}">
                <a16:creationId xmlns:a16="http://schemas.microsoft.com/office/drawing/2014/main" id="{75346F87-5D09-7847-B239-C8ACEF724482}"/>
              </a:ext>
            </a:extLst>
          </p:cNvPr>
          <p:cNvSpPr txBox="1"/>
          <p:nvPr/>
        </p:nvSpPr>
        <p:spPr>
          <a:xfrm>
            <a:off x="267170" y="2248632"/>
            <a:ext cx="1260000" cy="584775"/>
          </a:xfrm>
          <a:prstGeom prst="rect">
            <a:avLst/>
          </a:prstGeom>
          <a:noFill/>
        </p:spPr>
        <p:txBody>
          <a:bodyPr wrap="square" lIns="0" rIns="0" rtlCol="0">
            <a:spAutoFit/>
          </a:bodyPr>
          <a:lstStyle/>
          <a:p>
            <a:pPr>
              <a:buClr>
                <a:schemeClr val="accent2"/>
              </a:buClr>
            </a:pPr>
            <a:r>
              <a:rPr lang="en-GB" sz="1600" b="1" dirty="0">
                <a:latin typeface="Calibri" panose="020F0502020204030204" pitchFamily="34" charset="0"/>
                <a:cs typeface="Calibri" panose="020F0502020204030204" pitchFamily="34" charset="0"/>
              </a:rPr>
              <a:t>Harvesting/ field drying</a:t>
            </a:r>
          </a:p>
        </p:txBody>
      </p:sp>
      <p:sp>
        <p:nvSpPr>
          <p:cNvPr id="65" name="TextBox 64">
            <a:extLst>
              <a:ext uri="{FF2B5EF4-FFF2-40B4-BE49-F238E27FC236}">
                <a16:creationId xmlns:a16="http://schemas.microsoft.com/office/drawing/2014/main" id="{FD75F44B-5A60-1141-B473-4B8DF85C3687}"/>
              </a:ext>
            </a:extLst>
          </p:cNvPr>
          <p:cNvSpPr txBox="1"/>
          <p:nvPr/>
        </p:nvSpPr>
        <p:spPr>
          <a:xfrm>
            <a:off x="1762871" y="2248632"/>
            <a:ext cx="1260000" cy="584775"/>
          </a:xfrm>
          <a:prstGeom prst="rect">
            <a:avLst/>
          </a:prstGeom>
          <a:noFill/>
        </p:spPr>
        <p:txBody>
          <a:bodyPr wrap="square" lIns="0" rIns="0" rtlCol="0">
            <a:spAutoFit/>
          </a:bodyPr>
          <a:lstStyle/>
          <a:p>
            <a:r>
              <a:rPr lang="en-GB" sz="1600" b="1" dirty="0">
                <a:latin typeface="Calibri" panose="020F0502020204030204" pitchFamily="34" charset="0"/>
                <a:cs typeface="Calibri" panose="020F0502020204030204" pitchFamily="34" charset="0"/>
              </a:rPr>
              <a:t>Transport from field</a:t>
            </a:r>
          </a:p>
        </p:txBody>
      </p:sp>
      <p:sp>
        <p:nvSpPr>
          <p:cNvPr id="66" name="TextBox 65">
            <a:extLst>
              <a:ext uri="{FF2B5EF4-FFF2-40B4-BE49-F238E27FC236}">
                <a16:creationId xmlns:a16="http://schemas.microsoft.com/office/drawing/2014/main" id="{E174789C-8A85-6849-90BD-BA779CB56E09}"/>
              </a:ext>
            </a:extLst>
          </p:cNvPr>
          <p:cNvSpPr txBox="1"/>
          <p:nvPr/>
        </p:nvSpPr>
        <p:spPr>
          <a:xfrm>
            <a:off x="3258572" y="2248632"/>
            <a:ext cx="1260000" cy="338554"/>
          </a:xfrm>
          <a:prstGeom prst="rect">
            <a:avLst/>
          </a:prstGeom>
          <a:noFill/>
        </p:spPr>
        <p:txBody>
          <a:bodyPr wrap="square" lIns="0" rIns="0" rtlCol="0">
            <a:spAutoFit/>
          </a:bodyPr>
          <a:lstStyle/>
          <a:p>
            <a:pPr>
              <a:buClr>
                <a:schemeClr val="accent2"/>
              </a:buClr>
            </a:pPr>
            <a:r>
              <a:rPr lang="en-GB" sz="1600" b="1" dirty="0">
                <a:latin typeface="Calibri" panose="020F0502020204030204" pitchFamily="34" charset="0"/>
                <a:cs typeface="Calibri" panose="020F0502020204030204" pitchFamily="34" charset="0"/>
              </a:rPr>
              <a:t>Further drying</a:t>
            </a:r>
          </a:p>
        </p:txBody>
      </p:sp>
      <p:sp>
        <p:nvSpPr>
          <p:cNvPr id="67" name="TextBox 66">
            <a:extLst>
              <a:ext uri="{FF2B5EF4-FFF2-40B4-BE49-F238E27FC236}">
                <a16:creationId xmlns:a16="http://schemas.microsoft.com/office/drawing/2014/main" id="{5FE7B55F-1A6A-8943-BEB6-BCDBB53BCCD8}"/>
              </a:ext>
            </a:extLst>
          </p:cNvPr>
          <p:cNvSpPr txBox="1"/>
          <p:nvPr/>
        </p:nvSpPr>
        <p:spPr>
          <a:xfrm>
            <a:off x="4754273" y="2248632"/>
            <a:ext cx="1260000" cy="584775"/>
          </a:xfrm>
          <a:prstGeom prst="rect">
            <a:avLst/>
          </a:prstGeom>
          <a:noFill/>
        </p:spPr>
        <p:txBody>
          <a:bodyPr wrap="square" lIns="0" rIns="0" rtlCol="0">
            <a:spAutoFit/>
          </a:bodyPr>
          <a:lstStyle/>
          <a:p>
            <a:r>
              <a:rPr lang="en-GB" sz="1600" b="1" dirty="0">
                <a:latin typeface="Calibri" panose="020F0502020204030204" pitchFamily="34" charset="0"/>
                <a:cs typeface="Calibri" panose="020F0502020204030204" pitchFamily="34" charset="0"/>
              </a:rPr>
              <a:t>Threshing and shelling</a:t>
            </a:r>
          </a:p>
        </p:txBody>
      </p:sp>
      <p:sp>
        <p:nvSpPr>
          <p:cNvPr id="68" name="TextBox 67">
            <a:extLst>
              <a:ext uri="{FF2B5EF4-FFF2-40B4-BE49-F238E27FC236}">
                <a16:creationId xmlns:a16="http://schemas.microsoft.com/office/drawing/2014/main" id="{1673BF1D-0466-E440-B9BE-0B5C64CD713E}"/>
              </a:ext>
            </a:extLst>
          </p:cNvPr>
          <p:cNvSpPr txBox="1"/>
          <p:nvPr/>
        </p:nvSpPr>
        <p:spPr>
          <a:xfrm>
            <a:off x="6249974" y="2248632"/>
            <a:ext cx="1260000" cy="338554"/>
          </a:xfrm>
          <a:prstGeom prst="rect">
            <a:avLst/>
          </a:prstGeom>
          <a:noFill/>
        </p:spPr>
        <p:txBody>
          <a:bodyPr wrap="square" lIns="0" rIns="0" rtlCol="0">
            <a:spAutoFit/>
          </a:bodyPr>
          <a:lstStyle/>
          <a:p>
            <a:pPr>
              <a:buClr>
                <a:schemeClr val="accent2"/>
              </a:buClr>
            </a:pPr>
            <a:r>
              <a:rPr lang="en-GB" sz="1600" b="1" dirty="0">
                <a:latin typeface="Calibri" panose="020F0502020204030204" pitchFamily="34" charset="0"/>
                <a:cs typeface="Calibri" panose="020F0502020204030204" pitchFamily="34" charset="0"/>
              </a:rPr>
              <a:t>Winnowing</a:t>
            </a:r>
          </a:p>
        </p:txBody>
      </p:sp>
      <p:sp>
        <p:nvSpPr>
          <p:cNvPr id="69" name="TextBox 68">
            <a:extLst>
              <a:ext uri="{FF2B5EF4-FFF2-40B4-BE49-F238E27FC236}">
                <a16:creationId xmlns:a16="http://schemas.microsoft.com/office/drawing/2014/main" id="{002149FC-CB90-624F-BC1B-DE7EE411B55D}"/>
              </a:ext>
            </a:extLst>
          </p:cNvPr>
          <p:cNvSpPr txBox="1"/>
          <p:nvPr/>
        </p:nvSpPr>
        <p:spPr>
          <a:xfrm>
            <a:off x="7745675" y="2248632"/>
            <a:ext cx="1260000" cy="584775"/>
          </a:xfrm>
          <a:prstGeom prst="rect">
            <a:avLst/>
          </a:prstGeom>
          <a:noFill/>
        </p:spPr>
        <p:txBody>
          <a:bodyPr wrap="square" lIns="0" rIns="0" rtlCol="0">
            <a:spAutoFit/>
          </a:bodyPr>
          <a:lstStyle/>
          <a:p>
            <a:r>
              <a:rPr lang="en-GB" sz="1600" b="1" dirty="0">
                <a:latin typeface="Calibri" panose="020F0502020204030204" pitchFamily="34" charset="0"/>
                <a:cs typeface="Calibri" panose="020F0502020204030204" pitchFamily="34" charset="0"/>
              </a:rPr>
              <a:t>Household-level storage</a:t>
            </a:r>
          </a:p>
        </p:txBody>
      </p:sp>
      <p:sp>
        <p:nvSpPr>
          <p:cNvPr id="70" name="TextBox 69">
            <a:extLst>
              <a:ext uri="{FF2B5EF4-FFF2-40B4-BE49-F238E27FC236}">
                <a16:creationId xmlns:a16="http://schemas.microsoft.com/office/drawing/2014/main" id="{12B6AECC-51A5-CC4F-860E-DFA026AEFE68}"/>
              </a:ext>
            </a:extLst>
          </p:cNvPr>
          <p:cNvSpPr txBox="1"/>
          <p:nvPr/>
        </p:nvSpPr>
        <p:spPr>
          <a:xfrm>
            <a:off x="9241376" y="2248632"/>
            <a:ext cx="1260000" cy="584775"/>
          </a:xfrm>
          <a:prstGeom prst="rect">
            <a:avLst/>
          </a:prstGeom>
          <a:noFill/>
        </p:spPr>
        <p:txBody>
          <a:bodyPr wrap="square" lIns="0" rIns="0" rtlCol="0">
            <a:spAutoFit/>
          </a:bodyPr>
          <a:lstStyle/>
          <a:p>
            <a:pPr>
              <a:buClr>
                <a:schemeClr val="accent2"/>
              </a:buClr>
            </a:pPr>
            <a:r>
              <a:rPr lang="en-GB" sz="1600" b="1" dirty="0">
                <a:latin typeface="Calibri" panose="020F0502020204030204" pitchFamily="34" charset="0"/>
                <a:cs typeface="Calibri" panose="020F0502020204030204" pitchFamily="34" charset="0"/>
              </a:rPr>
              <a:t>Transport to market</a:t>
            </a:r>
          </a:p>
        </p:txBody>
      </p:sp>
      <p:sp>
        <p:nvSpPr>
          <p:cNvPr id="71" name="TextBox 70">
            <a:extLst>
              <a:ext uri="{FF2B5EF4-FFF2-40B4-BE49-F238E27FC236}">
                <a16:creationId xmlns:a16="http://schemas.microsoft.com/office/drawing/2014/main" id="{54E7E4B1-2090-FD49-A54D-8CF5AE54BF44}"/>
              </a:ext>
            </a:extLst>
          </p:cNvPr>
          <p:cNvSpPr txBox="1"/>
          <p:nvPr/>
        </p:nvSpPr>
        <p:spPr>
          <a:xfrm>
            <a:off x="10737080" y="2248632"/>
            <a:ext cx="1260000" cy="584775"/>
          </a:xfrm>
          <a:prstGeom prst="rect">
            <a:avLst/>
          </a:prstGeom>
          <a:noFill/>
        </p:spPr>
        <p:txBody>
          <a:bodyPr wrap="square" lIns="0" rIns="0" rtlCol="0">
            <a:spAutoFit/>
          </a:bodyPr>
          <a:lstStyle/>
          <a:p>
            <a:r>
              <a:rPr lang="en-GB" sz="1600" b="1" dirty="0">
                <a:latin typeface="Calibri" panose="020F0502020204030204" pitchFamily="34" charset="0"/>
                <a:cs typeface="Calibri" panose="020F0502020204030204" pitchFamily="34" charset="0"/>
              </a:rPr>
              <a:t>Market storage</a:t>
            </a:r>
          </a:p>
        </p:txBody>
      </p:sp>
      <p:sp>
        <p:nvSpPr>
          <p:cNvPr id="72" name="TextBox 71">
            <a:extLst>
              <a:ext uri="{FF2B5EF4-FFF2-40B4-BE49-F238E27FC236}">
                <a16:creationId xmlns:a16="http://schemas.microsoft.com/office/drawing/2014/main" id="{9CD51F85-4930-1145-9E2A-3FAE7C935374}"/>
              </a:ext>
            </a:extLst>
          </p:cNvPr>
          <p:cNvSpPr txBox="1"/>
          <p:nvPr/>
        </p:nvSpPr>
        <p:spPr>
          <a:xfrm>
            <a:off x="4747504" y="2957389"/>
            <a:ext cx="1260000" cy="523220"/>
          </a:xfrm>
          <a:prstGeom prst="rect">
            <a:avLst/>
          </a:prstGeom>
          <a:noFill/>
        </p:spPr>
        <p:txBody>
          <a:bodyPr wrap="square" lIns="0" rIns="0" rtlCol="0">
            <a:spAutoFit/>
          </a:bodyPr>
          <a:lstStyle/>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Breakage</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Spillage</a:t>
            </a:r>
          </a:p>
        </p:txBody>
      </p:sp>
      <p:grpSp>
        <p:nvGrpSpPr>
          <p:cNvPr id="80" name="Group 79">
            <a:extLst>
              <a:ext uri="{FF2B5EF4-FFF2-40B4-BE49-F238E27FC236}">
                <a16:creationId xmlns:a16="http://schemas.microsoft.com/office/drawing/2014/main" id="{BCE60E33-B162-D347-8EB2-FC6A214E313E}"/>
              </a:ext>
            </a:extLst>
          </p:cNvPr>
          <p:cNvGrpSpPr/>
          <p:nvPr/>
        </p:nvGrpSpPr>
        <p:grpSpPr>
          <a:xfrm>
            <a:off x="1791796" y="1396362"/>
            <a:ext cx="892109" cy="892109"/>
            <a:chOff x="1058078" y="3775997"/>
            <a:chExt cx="892109" cy="892109"/>
          </a:xfrm>
        </p:grpSpPr>
        <p:sp>
          <p:nvSpPr>
            <p:cNvPr id="81" name="Oval 80">
              <a:extLst>
                <a:ext uri="{FF2B5EF4-FFF2-40B4-BE49-F238E27FC236}">
                  <a16:creationId xmlns:a16="http://schemas.microsoft.com/office/drawing/2014/main" id="{73632198-CFA6-D24F-A88A-34493184E435}"/>
                </a:ext>
              </a:extLst>
            </p:cNvPr>
            <p:cNvSpPr/>
            <p:nvPr/>
          </p:nvSpPr>
          <p:spPr>
            <a:xfrm>
              <a:off x="1058078" y="3775997"/>
              <a:ext cx="892109" cy="892109"/>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2" name="Picture 81">
              <a:extLst>
                <a:ext uri="{FF2B5EF4-FFF2-40B4-BE49-F238E27FC236}">
                  <a16:creationId xmlns:a16="http://schemas.microsoft.com/office/drawing/2014/main" id="{9D88FEA3-8384-E543-8270-CC5D4B0E42B9}"/>
                </a:ext>
              </a:extLst>
            </p:cNvPr>
            <p:cNvPicPr>
              <a:picLocks noChangeAspect="1"/>
            </p:cNvPicPr>
            <p:nvPr/>
          </p:nvPicPr>
          <p:blipFill rotWithShape="1">
            <a:blip r:embed="rId3" cstate="screen">
              <a:duotone>
                <a:schemeClr val="accent1">
                  <a:shade val="45000"/>
                  <a:satMod val="135000"/>
                </a:schemeClr>
                <a:prstClr val="white"/>
              </a:duotone>
              <a:extLst>
                <a:ext uri="{28A0092B-C50C-407E-A947-70E740481C1C}">
                  <a14:useLocalDpi xmlns:a14="http://schemas.microsoft.com/office/drawing/2010/main"/>
                </a:ext>
              </a:extLst>
            </a:blip>
            <a:srcRect l="5250" t="7239" r="3284" b="5583"/>
            <a:stretch/>
          </p:blipFill>
          <p:spPr>
            <a:xfrm>
              <a:off x="1248579" y="3978477"/>
              <a:ext cx="511106" cy="487148"/>
            </a:xfrm>
            <a:prstGeom prst="rect">
              <a:avLst/>
            </a:prstGeom>
          </p:spPr>
        </p:pic>
      </p:grpSp>
      <p:grpSp>
        <p:nvGrpSpPr>
          <p:cNvPr id="83" name="Group 82">
            <a:extLst>
              <a:ext uri="{FF2B5EF4-FFF2-40B4-BE49-F238E27FC236}">
                <a16:creationId xmlns:a16="http://schemas.microsoft.com/office/drawing/2014/main" id="{A5EC3EB4-E976-6C43-A0AE-6932EC249538}"/>
              </a:ext>
            </a:extLst>
          </p:cNvPr>
          <p:cNvGrpSpPr/>
          <p:nvPr/>
        </p:nvGrpSpPr>
        <p:grpSpPr>
          <a:xfrm>
            <a:off x="341188" y="1396362"/>
            <a:ext cx="892109" cy="892109"/>
            <a:chOff x="-93436" y="2345003"/>
            <a:chExt cx="892109" cy="892109"/>
          </a:xfrm>
        </p:grpSpPr>
        <p:sp>
          <p:nvSpPr>
            <p:cNvPr id="84" name="Oval 83">
              <a:extLst>
                <a:ext uri="{FF2B5EF4-FFF2-40B4-BE49-F238E27FC236}">
                  <a16:creationId xmlns:a16="http://schemas.microsoft.com/office/drawing/2014/main" id="{A771F6A1-2680-7846-97A8-08CD25B36897}"/>
                </a:ext>
              </a:extLst>
            </p:cNvPr>
            <p:cNvSpPr/>
            <p:nvPr/>
          </p:nvSpPr>
          <p:spPr>
            <a:xfrm>
              <a:off x="-93436" y="2345003"/>
              <a:ext cx="892109" cy="892109"/>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5" name="Picture 84">
              <a:extLst>
                <a:ext uri="{FF2B5EF4-FFF2-40B4-BE49-F238E27FC236}">
                  <a16:creationId xmlns:a16="http://schemas.microsoft.com/office/drawing/2014/main" id="{FD09F858-F7F6-5240-90C4-2621A86423E7}"/>
                </a:ext>
              </a:extLst>
            </p:cNvPr>
            <p:cNvPicPr>
              <a:picLocks noChangeAspect="1"/>
            </p:cNvPicPr>
            <p:nvPr/>
          </p:nvPicPr>
          <p:blipFill rotWithShape="1">
            <a:blip r:embed="rId4" cstate="screen">
              <a:duotone>
                <a:schemeClr val="accent1">
                  <a:shade val="45000"/>
                  <a:satMod val="135000"/>
                </a:schemeClr>
                <a:prstClr val="white"/>
              </a:duotone>
              <a:extLst>
                <a:ext uri="{28A0092B-C50C-407E-A947-70E740481C1C}">
                  <a14:useLocalDpi xmlns:a14="http://schemas.microsoft.com/office/drawing/2010/main"/>
                </a:ext>
              </a:extLst>
            </a:blip>
            <a:srcRect l="3933" t="4014" r="3722" b="6131"/>
            <a:stretch/>
          </p:blipFill>
          <p:spPr>
            <a:xfrm>
              <a:off x="97413" y="2542732"/>
              <a:ext cx="510410" cy="496650"/>
            </a:xfrm>
            <a:prstGeom prst="rect">
              <a:avLst/>
            </a:prstGeom>
          </p:spPr>
        </p:pic>
      </p:grpSp>
      <p:grpSp>
        <p:nvGrpSpPr>
          <p:cNvPr id="86" name="Group 85">
            <a:extLst>
              <a:ext uri="{FF2B5EF4-FFF2-40B4-BE49-F238E27FC236}">
                <a16:creationId xmlns:a16="http://schemas.microsoft.com/office/drawing/2014/main" id="{05BD6A2C-EB90-364F-B614-990306B750D4}"/>
              </a:ext>
            </a:extLst>
          </p:cNvPr>
          <p:cNvGrpSpPr/>
          <p:nvPr/>
        </p:nvGrpSpPr>
        <p:grpSpPr>
          <a:xfrm>
            <a:off x="4787355" y="1432206"/>
            <a:ext cx="856265" cy="856265"/>
            <a:chOff x="3894095" y="3761718"/>
            <a:chExt cx="856265" cy="856265"/>
          </a:xfrm>
        </p:grpSpPr>
        <p:sp>
          <p:nvSpPr>
            <p:cNvPr id="87" name="Oval 86">
              <a:extLst>
                <a:ext uri="{FF2B5EF4-FFF2-40B4-BE49-F238E27FC236}">
                  <a16:creationId xmlns:a16="http://schemas.microsoft.com/office/drawing/2014/main" id="{E20A2559-FF47-CF43-AB44-4FFB72879DEF}"/>
                </a:ext>
              </a:extLst>
            </p:cNvPr>
            <p:cNvSpPr/>
            <p:nvPr/>
          </p:nvSpPr>
          <p:spPr>
            <a:xfrm>
              <a:off x="3894095" y="3761718"/>
              <a:ext cx="856265" cy="856265"/>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8" name="Picture 87">
              <a:extLst>
                <a:ext uri="{FF2B5EF4-FFF2-40B4-BE49-F238E27FC236}">
                  <a16:creationId xmlns:a16="http://schemas.microsoft.com/office/drawing/2014/main" id="{A2DBF17A-8C8B-9E4B-AFC9-CDC88A86542B}"/>
                </a:ext>
              </a:extLst>
            </p:cNvPr>
            <p:cNvPicPr>
              <a:picLocks noChangeAspect="1"/>
            </p:cNvPicPr>
            <p:nvPr/>
          </p:nvPicPr>
          <p:blipFill rotWithShape="1">
            <a:blip r:embed="rId5" cstate="screen">
              <a:duotone>
                <a:schemeClr val="accent1">
                  <a:shade val="45000"/>
                  <a:satMod val="135000"/>
                </a:schemeClr>
                <a:prstClr val="white"/>
              </a:duotone>
              <a:extLst>
                <a:ext uri="{28A0092B-C50C-407E-A947-70E740481C1C}">
                  <a14:useLocalDpi xmlns:a14="http://schemas.microsoft.com/office/drawing/2010/main"/>
                </a:ext>
              </a:extLst>
            </a:blip>
            <a:srcRect l="3047" t="8649" r="2605" b="2883"/>
            <a:stretch/>
          </p:blipFill>
          <p:spPr>
            <a:xfrm>
              <a:off x="4067224" y="3966648"/>
              <a:ext cx="527222" cy="494355"/>
            </a:xfrm>
            <a:prstGeom prst="rect">
              <a:avLst/>
            </a:prstGeom>
          </p:spPr>
        </p:pic>
      </p:grpSp>
      <p:grpSp>
        <p:nvGrpSpPr>
          <p:cNvPr id="89" name="Group 88">
            <a:extLst>
              <a:ext uri="{FF2B5EF4-FFF2-40B4-BE49-F238E27FC236}">
                <a16:creationId xmlns:a16="http://schemas.microsoft.com/office/drawing/2014/main" id="{6DB12695-EFD2-FC4B-89A2-43569F4EBA55}"/>
              </a:ext>
            </a:extLst>
          </p:cNvPr>
          <p:cNvGrpSpPr/>
          <p:nvPr/>
        </p:nvGrpSpPr>
        <p:grpSpPr>
          <a:xfrm>
            <a:off x="6253267" y="1399254"/>
            <a:ext cx="889217" cy="889217"/>
            <a:chOff x="5357261" y="2451770"/>
            <a:chExt cx="889217" cy="889217"/>
          </a:xfrm>
        </p:grpSpPr>
        <p:sp>
          <p:nvSpPr>
            <p:cNvPr id="90" name="Oval 89">
              <a:extLst>
                <a:ext uri="{FF2B5EF4-FFF2-40B4-BE49-F238E27FC236}">
                  <a16:creationId xmlns:a16="http://schemas.microsoft.com/office/drawing/2014/main" id="{92FCFB28-3D74-7946-9CA4-932E06F81F74}"/>
                </a:ext>
              </a:extLst>
            </p:cNvPr>
            <p:cNvSpPr/>
            <p:nvPr/>
          </p:nvSpPr>
          <p:spPr>
            <a:xfrm>
              <a:off x="5357261" y="2451770"/>
              <a:ext cx="889217" cy="889217"/>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1" name="Picture 90">
              <a:extLst>
                <a:ext uri="{FF2B5EF4-FFF2-40B4-BE49-F238E27FC236}">
                  <a16:creationId xmlns:a16="http://schemas.microsoft.com/office/drawing/2014/main" id="{7E4E4ED4-E99D-1F4D-9186-941103F340BE}"/>
                </a:ext>
              </a:extLst>
            </p:cNvPr>
            <p:cNvPicPr>
              <a:picLocks noChangeAspect="1"/>
            </p:cNvPicPr>
            <p:nvPr/>
          </p:nvPicPr>
          <p:blipFill rotWithShape="1">
            <a:blip r:embed="rId6"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5526367" y="2641117"/>
              <a:ext cx="493441" cy="527287"/>
            </a:xfrm>
            <a:prstGeom prst="rect">
              <a:avLst/>
            </a:prstGeom>
          </p:spPr>
        </p:pic>
      </p:grpSp>
      <p:grpSp>
        <p:nvGrpSpPr>
          <p:cNvPr id="92" name="Group 91">
            <a:extLst>
              <a:ext uri="{FF2B5EF4-FFF2-40B4-BE49-F238E27FC236}">
                <a16:creationId xmlns:a16="http://schemas.microsoft.com/office/drawing/2014/main" id="{88F87949-DAD3-8E4F-AB38-39047DF16C54}"/>
              </a:ext>
            </a:extLst>
          </p:cNvPr>
          <p:cNvGrpSpPr/>
          <p:nvPr/>
        </p:nvGrpSpPr>
        <p:grpSpPr>
          <a:xfrm>
            <a:off x="7814015" y="1396362"/>
            <a:ext cx="892109" cy="892109"/>
            <a:chOff x="6815282" y="3757314"/>
            <a:chExt cx="892109" cy="892109"/>
          </a:xfrm>
        </p:grpSpPr>
        <p:sp>
          <p:nvSpPr>
            <p:cNvPr id="93" name="Oval 92">
              <a:extLst>
                <a:ext uri="{FF2B5EF4-FFF2-40B4-BE49-F238E27FC236}">
                  <a16:creationId xmlns:a16="http://schemas.microsoft.com/office/drawing/2014/main" id="{30544D0C-90B2-FE40-B23E-586BD1178B8C}"/>
                </a:ext>
              </a:extLst>
            </p:cNvPr>
            <p:cNvSpPr/>
            <p:nvPr/>
          </p:nvSpPr>
          <p:spPr>
            <a:xfrm>
              <a:off x="6815282" y="3757314"/>
              <a:ext cx="892109" cy="892109"/>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4" name="Picture 93">
              <a:extLst>
                <a:ext uri="{FF2B5EF4-FFF2-40B4-BE49-F238E27FC236}">
                  <a16:creationId xmlns:a16="http://schemas.microsoft.com/office/drawing/2014/main" id="{7CA93C3E-C1BD-3D45-96A0-F6817557ABF2}"/>
                </a:ext>
              </a:extLst>
            </p:cNvPr>
            <p:cNvPicPr>
              <a:picLocks noChangeAspect="1"/>
            </p:cNvPicPr>
            <p:nvPr/>
          </p:nvPicPr>
          <p:blipFill rotWithShape="1">
            <a:blip r:embed="rId7" cstate="screen">
              <a:duotone>
                <a:schemeClr val="accent1">
                  <a:shade val="45000"/>
                  <a:satMod val="135000"/>
                </a:schemeClr>
                <a:prstClr val="white"/>
              </a:duotone>
              <a:extLst>
                <a:ext uri="{28A0092B-C50C-407E-A947-70E740481C1C}">
                  <a14:useLocalDpi xmlns:a14="http://schemas.microsoft.com/office/drawing/2010/main"/>
                </a:ext>
              </a:extLst>
            </a:blip>
            <a:srcRect l="4162" t="7729" r="6023" b="4807"/>
            <a:stretch/>
          </p:blipFill>
          <p:spPr>
            <a:xfrm>
              <a:off x="7019210" y="3952493"/>
              <a:ext cx="501893" cy="488748"/>
            </a:xfrm>
            <a:prstGeom prst="rect">
              <a:avLst/>
            </a:prstGeom>
          </p:spPr>
        </p:pic>
      </p:grpSp>
      <p:grpSp>
        <p:nvGrpSpPr>
          <p:cNvPr id="95" name="Group 94">
            <a:extLst>
              <a:ext uri="{FF2B5EF4-FFF2-40B4-BE49-F238E27FC236}">
                <a16:creationId xmlns:a16="http://schemas.microsoft.com/office/drawing/2014/main" id="{F604BCDC-3442-9041-9DE7-10FDCD27FC00}"/>
              </a:ext>
            </a:extLst>
          </p:cNvPr>
          <p:cNvGrpSpPr/>
          <p:nvPr/>
        </p:nvGrpSpPr>
        <p:grpSpPr>
          <a:xfrm>
            <a:off x="9245319" y="1396362"/>
            <a:ext cx="892109" cy="892109"/>
            <a:chOff x="8287750" y="2477847"/>
            <a:chExt cx="892109" cy="892109"/>
          </a:xfrm>
        </p:grpSpPr>
        <p:sp>
          <p:nvSpPr>
            <p:cNvPr id="96" name="Oval 95">
              <a:extLst>
                <a:ext uri="{FF2B5EF4-FFF2-40B4-BE49-F238E27FC236}">
                  <a16:creationId xmlns:a16="http://schemas.microsoft.com/office/drawing/2014/main" id="{5B91CF9E-E9DC-984C-A8F2-3A891739AA27}"/>
                </a:ext>
              </a:extLst>
            </p:cNvPr>
            <p:cNvSpPr/>
            <p:nvPr/>
          </p:nvSpPr>
          <p:spPr>
            <a:xfrm>
              <a:off x="8287750" y="2477847"/>
              <a:ext cx="892109" cy="892109"/>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7" name="Picture 96">
              <a:extLst>
                <a:ext uri="{FF2B5EF4-FFF2-40B4-BE49-F238E27FC236}">
                  <a16:creationId xmlns:a16="http://schemas.microsoft.com/office/drawing/2014/main" id="{B274BC75-7183-1446-8D29-F321C823F067}"/>
                </a:ext>
              </a:extLst>
            </p:cNvPr>
            <p:cNvPicPr>
              <a:picLocks noChangeAspect="1"/>
            </p:cNvPicPr>
            <p:nvPr/>
          </p:nvPicPr>
          <p:blipFill rotWithShape="1">
            <a:blip r:embed="rId8" cstate="screen">
              <a:duotone>
                <a:schemeClr val="accent1">
                  <a:shade val="45000"/>
                  <a:satMod val="135000"/>
                </a:schemeClr>
                <a:prstClr val="white"/>
              </a:duotone>
              <a:extLst>
                <a:ext uri="{28A0092B-C50C-407E-A947-70E740481C1C}">
                  <a14:useLocalDpi xmlns:a14="http://schemas.microsoft.com/office/drawing/2010/main"/>
                </a:ext>
              </a:extLst>
            </a:blip>
            <a:srcRect l="3323" t="15862" r="3170" b="12633"/>
            <a:stretch/>
          </p:blipFill>
          <p:spPr>
            <a:xfrm>
              <a:off x="8475137" y="2734753"/>
              <a:ext cx="522514" cy="399570"/>
            </a:xfrm>
            <a:prstGeom prst="rect">
              <a:avLst/>
            </a:prstGeom>
          </p:spPr>
        </p:pic>
      </p:grpSp>
      <p:grpSp>
        <p:nvGrpSpPr>
          <p:cNvPr id="98" name="Group 97">
            <a:extLst>
              <a:ext uri="{FF2B5EF4-FFF2-40B4-BE49-F238E27FC236}">
                <a16:creationId xmlns:a16="http://schemas.microsoft.com/office/drawing/2014/main" id="{0872F685-1B82-2842-8021-95F95FA7A148}"/>
              </a:ext>
            </a:extLst>
          </p:cNvPr>
          <p:cNvGrpSpPr/>
          <p:nvPr/>
        </p:nvGrpSpPr>
        <p:grpSpPr>
          <a:xfrm>
            <a:off x="10638747" y="1396362"/>
            <a:ext cx="892109" cy="892109"/>
            <a:chOff x="9654898" y="3706805"/>
            <a:chExt cx="892109" cy="892109"/>
          </a:xfrm>
        </p:grpSpPr>
        <p:sp>
          <p:nvSpPr>
            <p:cNvPr id="99" name="Oval 98">
              <a:extLst>
                <a:ext uri="{FF2B5EF4-FFF2-40B4-BE49-F238E27FC236}">
                  <a16:creationId xmlns:a16="http://schemas.microsoft.com/office/drawing/2014/main" id="{E2B52299-26A0-E74D-8E91-66459FBB7DDF}"/>
                </a:ext>
              </a:extLst>
            </p:cNvPr>
            <p:cNvSpPr/>
            <p:nvPr/>
          </p:nvSpPr>
          <p:spPr>
            <a:xfrm>
              <a:off x="9654898" y="3706805"/>
              <a:ext cx="892109" cy="892109"/>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0" name="Picture 99">
              <a:extLst>
                <a:ext uri="{FF2B5EF4-FFF2-40B4-BE49-F238E27FC236}">
                  <a16:creationId xmlns:a16="http://schemas.microsoft.com/office/drawing/2014/main" id="{2DFEEADE-E3A5-744A-9DA7-3245123A77C6}"/>
                </a:ext>
              </a:extLst>
            </p:cNvPr>
            <p:cNvPicPr>
              <a:picLocks noChangeAspect="1"/>
            </p:cNvPicPr>
            <p:nvPr/>
          </p:nvPicPr>
          <p:blipFill rotWithShape="1">
            <a:blip r:embed="rId9"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9827677" y="3955648"/>
              <a:ext cx="518673" cy="495620"/>
            </a:xfrm>
            <a:prstGeom prst="rect">
              <a:avLst/>
            </a:prstGeom>
          </p:spPr>
        </p:pic>
      </p:grpSp>
      <p:grpSp>
        <p:nvGrpSpPr>
          <p:cNvPr id="101" name="Group 100">
            <a:extLst>
              <a:ext uri="{FF2B5EF4-FFF2-40B4-BE49-F238E27FC236}">
                <a16:creationId xmlns:a16="http://schemas.microsoft.com/office/drawing/2014/main" id="{1B9CA6F1-BDA3-A945-91EE-9899954D5AD1}"/>
              </a:ext>
            </a:extLst>
          </p:cNvPr>
          <p:cNvGrpSpPr/>
          <p:nvPr/>
        </p:nvGrpSpPr>
        <p:grpSpPr>
          <a:xfrm>
            <a:off x="3261812" y="1396362"/>
            <a:ext cx="892109" cy="892109"/>
            <a:chOff x="3250122" y="706984"/>
            <a:chExt cx="892109" cy="892109"/>
          </a:xfrm>
        </p:grpSpPr>
        <p:sp>
          <p:nvSpPr>
            <p:cNvPr id="102" name="Oval 101">
              <a:extLst>
                <a:ext uri="{FF2B5EF4-FFF2-40B4-BE49-F238E27FC236}">
                  <a16:creationId xmlns:a16="http://schemas.microsoft.com/office/drawing/2014/main" id="{F7000855-6056-C045-967E-98E6454281C1}"/>
                </a:ext>
              </a:extLst>
            </p:cNvPr>
            <p:cNvSpPr/>
            <p:nvPr/>
          </p:nvSpPr>
          <p:spPr>
            <a:xfrm>
              <a:off x="3250122" y="706984"/>
              <a:ext cx="892109" cy="892109"/>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3" name="Picture 102">
              <a:extLst>
                <a:ext uri="{FF2B5EF4-FFF2-40B4-BE49-F238E27FC236}">
                  <a16:creationId xmlns:a16="http://schemas.microsoft.com/office/drawing/2014/main" id="{A7D139AF-335E-A049-85C2-707210BE7589}"/>
                </a:ext>
              </a:extLst>
            </p:cNvPr>
            <p:cNvPicPr>
              <a:picLocks noChangeAspect="1"/>
            </p:cNvPicPr>
            <p:nvPr/>
          </p:nvPicPr>
          <p:blipFill rotWithShape="1">
            <a:blip r:embed="rId10" cstate="print">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3402052" y="1165059"/>
              <a:ext cx="405511" cy="235240"/>
            </a:xfrm>
            <a:prstGeom prst="rect">
              <a:avLst/>
            </a:prstGeom>
          </p:spPr>
        </p:pic>
        <p:sp>
          <p:nvSpPr>
            <p:cNvPr id="104" name="Sun 103">
              <a:extLst>
                <a:ext uri="{FF2B5EF4-FFF2-40B4-BE49-F238E27FC236}">
                  <a16:creationId xmlns:a16="http://schemas.microsoft.com/office/drawing/2014/main" id="{8B1906DE-CBBA-3140-9984-C6B632625965}"/>
                </a:ext>
              </a:extLst>
            </p:cNvPr>
            <p:cNvSpPr/>
            <p:nvPr/>
          </p:nvSpPr>
          <p:spPr>
            <a:xfrm flipH="1">
              <a:off x="3666748" y="797783"/>
              <a:ext cx="327160" cy="327160"/>
            </a:xfrm>
            <a:prstGeom prst="sun">
              <a:avLst>
                <a:gd name="adj" fmla="val 20973"/>
              </a:avLst>
            </a:prstGeom>
            <a:solidFill>
              <a:srgbClr val="407F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5" name="Picture 104">
              <a:extLst>
                <a:ext uri="{FF2B5EF4-FFF2-40B4-BE49-F238E27FC236}">
                  <a16:creationId xmlns:a16="http://schemas.microsoft.com/office/drawing/2014/main" id="{F50C4529-B61B-CA4C-8AD1-29E733163119}"/>
                </a:ext>
              </a:extLst>
            </p:cNvPr>
            <p:cNvPicPr>
              <a:picLocks noChangeAspect="1"/>
            </p:cNvPicPr>
            <p:nvPr/>
          </p:nvPicPr>
          <p:blipFill rotWithShape="1">
            <a:blip r:embed="rId10" cstate="print">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flipH="1">
              <a:off x="3491031" y="1165434"/>
              <a:ext cx="405511" cy="235240"/>
            </a:xfrm>
            <a:prstGeom prst="rect">
              <a:avLst/>
            </a:prstGeom>
          </p:spPr>
        </p:pic>
      </p:grpSp>
    </p:spTree>
    <p:extLst>
      <p:ext uri="{BB962C8B-B14F-4D97-AF65-F5344CB8AC3E}">
        <p14:creationId xmlns:p14="http://schemas.microsoft.com/office/powerpoint/2010/main" val="16236871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C4335D3-B48A-9748-AC6C-A5FCE1B2E7FB}"/>
              </a:ext>
            </a:extLst>
          </p:cNvPr>
          <p:cNvPicPr>
            <a:picLocks noChangeAspect="1"/>
          </p:cNvPicPr>
          <p:nvPr/>
        </p:nvPicPr>
        <p:blipFill rotWithShape="1">
          <a:blip r:embed="rId3" cstate="screen">
            <a:alphaModFix/>
            <a:extLst>
              <a:ext uri="{28A0092B-C50C-407E-A947-70E740481C1C}">
                <a14:useLocalDpi xmlns:a14="http://schemas.microsoft.com/office/drawing/2010/main"/>
              </a:ext>
            </a:extLst>
          </a:blip>
          <a:srcRect b="2028"/>
          <a:stretch/>
        </p:blipFill>
        <p:spPr>
          <a:xfrm>
            <a:off x="-284652" y="-17930"/>
            <a:ext cx="12476652" cy="6875929"/>
          </a:xfrm>
          <a:prstGeom prst="rect">
            <a:avLst/>
          </a:prstGeom>
        </p:spPr>
      </p:pic>
      <p:sp>
        <p:nvSpPr>
          <p:cNvPr id="4" name="TextShape 2">
            <a:extLst>
              <a:ext uri="{FF2B5EF4-FFF2-40B4-BE49-F238E27FC236}">
                <a16:creationId xmlns:a16="http://schemas.microsoft.com/office/drawing/2014/main" id="{FFA5E67B-BC95-3844-8E18-221F25AE824C}"/>
              </a:ext>
            </a:extLst>
          </p:cNvPr>
          <p:cNvSpPr txBox="1"/>
          <p:nvPr/>
        </p:nvSpPr>
        <p:spPr>
          <a:xfrm>
            <a:off x="7272338" y="-17930"/>
            <a:ext cx="4919663" cy="6875929"/>
          </a:xfrm>
          <a:prstGeom prst="rect">
            <a:avLst/>
          </a:prstGeom>
          <a:solidFill>
            <a:schemeClr val="tx2">
              <a:alpha val="90000"/>
            </a:schemeClr>
          </a:solidFill>
          <a:ln>
            <a:noFill/>
          </a:ln>
        </p:spPr>
        <p:txBody>
          <a:bodyPr lIns="360000" tIns="720000" anchor="t" anchorCtr="0">
            <a:normAutofit/>
          </a:bodyPr>
          <a:lstStyle/>
          <a:p>
            <a:pPr>
              <a:lnSpc>
                <a:spcPct val="90000"/>
              </a:lnSpc>
              <a:spcBef>
                <a:spcPts val="1001"/>
              </a:spcBef>
              <a:buClr>
                <a:schemeClr val="accent2"/>
              </a:buClr>
            </a:pPr>
            <a:r>
              <a:rPr lang="en-US" sz="3600" spc="-1" dirty="0">
                <a:solidFill>
                  <a:schemeClr val="bg1"/>
                </a:solidFill>
                <a:latin typeface="Calibri Light"/>
              </a:rPr>
              <a:t>Nutritional impact</a:t>
            </a:r>
            <a:endParaRPr lang="en-US" sz="3600" spc="-1" dirty="0">
              <a:solidFill>
                <a:schemeClr val="bg1"/>
              </a:solidFill>
              <a:latin typeface="Calibri"/>
            </a:endParaRPr>
          </a:p>
          <a:p>
            <a:pPr>
              <a:lnSpc>
                <a:spcPct val="90000"/>
              </a:lnSpc>
              <a:spcBef>
                <a:spcPts val="1001"/>
              </a:spcBef>
              <a:buClr>
                <a:schemeClr val="accent2"/>
              </a:buClr>
            </a:pPr>
            <a:r>
              <a:rPr lang="en-US" sz="2400" spc="-1" dirty="0">
                <a:solidFill>
                  <a:schemeClr val="bg1"/>
                </a:solidFill>
                <a:latin typeface="Calibri Light" panose="020F0302020204030204" pitchFamily="34" charset="0"/>
                <a:cs typeface="Calibri Light" panose="020F0302020204030204" pitchFamily="34" charset="0"/>
              </a:rPr>
              <a:t>APHLIS uses food composition data to determine the quantities of nutrients lost annually during and after harvesting including: </a:t>
            </a:r>
          </a:p>
          <a:p>
            <a:pPr marL="180000" indent="-180000">
              <a:lnSpc>
                <a:spcPct val="90000"/>
              </a:lnSpc>
              <a:spcBef>
                <a:spcPts val="1001"/>
              </a:spcBef>
              <a:buClr>
                <a:schemeClr val="accent2"/>
              </a:buClr>
              <a:buFont typeface="Arial" panose="020B0604020202020204" pitchFamily="34" charset="0"/>
              <a:buChar char="•"/>
            </a:pPr>
            <a:r>
              <a:rPr lang="en-US" sz="2400" spc="-1" dirty="0">
                <a:solidFill>
                  <a:schemeClr val="bg1"/>
                </a:solidFill>
                <a:latin typeface="Calibri Light" panose="020F0302020204030204" pitchFamily="34" charset="0"/>
                <a:cs typeface="Calibri Light" panose="020F0302020204030204" pitchFamily="34" charset="0"/>
              </a:rPr>
              <a:t>macronutrients (carbohydrates, proteins, fats)</a:t>
            </a:r>
          </a:p>
          <a:p>
            <a:pPr marL="180000" indent="-180000">
              <a:lnSpc>
                <a:spcPct val="90000"/>
              </a:lnSpc>
              <a:spcBef>
                <a:spcPts val="1001"/>
              </a:spcBef>
              <a:buClr>
                <a:schemeClr val="accent2"/>
              </a:buClr>
              <a:buFont typeface="Arial" panose="020B0604020202020204" pitchFamily="34" charset="0"/>
              <a:buChar char="•"/>
            </a:pPr>
            <a:r>
              <a:rPr lang="en-US" sz="2400" spc="-1" dirty="0">
                <a:solidFill>
                  <a:schemeClr val="bg1"/>
                </a:solidFill>
                <a:latin typeface="Calibri Light" panose="020F0302020204030204" pitchFamily="34" charset="0"/>
                <a:cs typeface="Calibri Light" panose="020F0302020204030204" pitchFamily="34" charset="0"/>
              </a:rPr>
              <a:t>micronutrients (including iron, zinc, calcium, vitamins A and C)</a:t>
            </a:r>
          </a:p>
          <a:p>
            <a:pPr marL="180000" indent="-180000">
              <a:lnSpc>
                <a:spcPct val="90000"/>
              </a:lnSpc>
              <a:spcBef>
                <a:spcPts val="1001"/>
              </a:spcBef>
              <a:buClr>
                <a:schemeClr val="accent2"/>
              </a:buClr>
              <a:buFont typeface="Arial" panose="020B0604020202020204" pitchFamily="34" charset="0"/>
              <a:buChar char="•"/>
            </a:pPr>
            <a:r>
              <a:rPr lang="en-US" sz="2400" spc="-1" dirty="0">
                <a:solidFill>
                  <a:schemeClr val="bg1"/>
                </a:solidFill>
                <a:latin typeface="Calibri Light" panose="020F0302020204030204" pitchFamily="34" charset="0"/>
                <a:cs typeface="Calibri Light" panose="020F0302020204030204" pitchFamily="34" charset="0"/>
              </a:rPr>
              <a:t>dietary energy (kcals) of the lost food</a:t>
            </a:r>
          </a:p>
        </p:txBody>
      </p:sp>
      <p:sp>
        <p:nvSpPr>
          <p:cNvPr id="7" name="Footer Placeholder 1">
            <a:extLst>
              <a:ext uri="{FF2B5EF4-FFF2-40B4-BE49-F238E27FC236}">
                <a16:creationId xmlns:a16="http://schemas.microsoft.com/office/drawing/2014/main" id="{53EFD807-459C-9F41-83E2-6F209CCBDF09}"/>
              </a:ext>
            </a:extLst>
          </p:cNvPr>
          <p:cNvSpPr txBox="1">
            <a:spLocks/>
          </p:cNvSpPr>
          <p:nvPr/>
        </p:nvSpPr>
        <p:spPr>
          <a:xfrm>
            <a:off x="7531655" y="6312310"/>
            <a:ext cx="4114440" cy="364680"/>
          </a:xfrm>
          <a:prstGeom prst="rect">
            <a:avLst/>
          </a:prstGeom>
        </p:spPr>
        <p:txBody>
          <a:bodyPr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spc="-1" dirty="0">
                <a:solidFill>
                  <a:schemeClr val="accent2"/>
                </a:solidFill>
                <a:latin typeface="Calibri"/>
              </a:rPr>
              <a:t>www.aphlis.net</a:t>
            </a:r>
            <a:endParaRPr lang="en-GB" sz="1400" spc="-1" dirty="0">
              <a:solidFill>
                <a:schemeClr val="accent2"/>
              </a:solidFill>
              <a:latin typeface="Times New Roman"/>
            </a:endParaRPr>
          </a:p>
        </p:txBody>
      </p:sp>
      <p:sp>
        <p:nvSpPr>
          <p:cNvPr id="6" name="Frame 5">
            <a:extLst>
              <a:ext uri="{FF2B5EF4-FFF2-40B4-BE49-F238E27FC236}">
                <a16:creationId xmlns:a16="http://schemas.microsoft.com/office/drawing/2014/main" id="{38686ED5-1CC5-4C43-B442-AF41719DBB0F}"/>
              </a:ext>
            </a:extLst>
          </p:cNvPr>
          <p:cNvSpPr/>
          <p:nvPr/>
        </p:nvSpPr>
        <p:spPr>
          <a:xfrm>
            <a:off x="6540079" y="6199217"/>
            <a:ext cx="718003" cy="213694"/>
          </a:xfrm>
          <a:prstGeom prst="fram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highlight>
                <a:srgbClr val="FFFF00"/>
              </a:highlight>
            </a:endParaRPr>
          </a:p>
        </p:txBody>
      </p:sp>
    </p:spTree>
    <p:extLst>
      <p:ext uri="{BB962C8B-B14F-4D97-AF65-F5344CB8AC3E}">
        <p14:creationId xmlns:p14="http://schemas.microsoft.com/office/powerpoint/2010/main" val="20746139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TextShape 1"/>
          <p:cNvSpPr txBox="1"/>
          <p:nvPr/>
        </p:nvSpPr>
        <p:spPr>
          <a:xfrm>
            <a:off x="6963479" y="681487"/>
            <a:ext cx="4510361" cy="810883"/>
          </a:xfrm>
          <a:prstGeom prst="rect">
            <a:avLst/>
          </a:prstGeom>
          <a:noFill/>
          <a:ln>
            <a:noFill/>
          </a:ln>
        </p:spPr>
        <p:txBody>
          <a:bodyPr anchor="b">
            <a:noAutofit/>
          </a:bodyPr>
          <a:lstStyle/>
          <a:p>
            <a:pPr>
              <a:lnSpc>
                <a:spcPct val="90000"/>
              </a:lnSpc>
            </a:pPr>
            <a:r>
              <a:rPr lang="en-US" sz="3200" b="0" strike="noStrike" spc="-1" dirty="0">
                <a:solidFill>
                  <a:srgbClr val="2F4F70"/>
                </a:solidFill>
                <a:latin typeface="Calibri Light"/>
              </a:rPr>
              <a:t>APHLIS loss estimates are:</a:t>
            </a:r>
            <a:endParaRPr lang="en-US" sz="3200" b="0" strike="noStrike" spc="-1" dirty="0">
              <a:solidFill>
                <a:srgbClr val="333333"/>
              </a:solidFill>
              <a:latin typeface="Calibri"/>
            </a:endParaRPr>
          </a:p>
        </p:txBody>
      </p:sp>
      <p:pic>
        <p:nvPicPr>
          <p:cNvPr id="205" name="Picture Placeholder 9"/>
          <p:cNvPicPr/>
          <p:nvPr/>
        </p:nvPicPr>
        <p:blipFill rotWithShape="1">
          <a:blip r:embed="rId3" cstate="screen">
            <a:extLst>
              <a:ext uri="{28A0092B-C50C-407E-A947-70E740481C1C}">
                <a14:useLocalDpi xmlns:a14="http://schemas.microsoft.com/office/drawing/2010/main"/>
              </a:ext>
            </a:extLst>
          </a:blip>
          <a:srcRect t="-5" r="-30"/>
          <a:stretch/>
        </p:blipFill>
        <p:spPr>
          <a:xfrm>
            <a:off x="0" y="0"/>
            <a:ext cx="6505920" cy="6857640"/>
          </a:xfrm>
          <a:prstGeom prst="rect">
            <a:avLst/>
          </a:prstGeom>
          <a:ln>
            <a:noFill/>
          </a:ln>
        </p:spPr>
      </p:pic>
      <p:sp>
        <p:nvSpPr>
          <p:cNvPr id="206" name="TextShape 2"/>
          <p:cNvSpPr txBox="1"/>
          <p:nvPr/>
        </p:nvSpPr>
        <p:spPr>
          <a:xfrm>
            <a:off x="6963480" y="1621766"/>
            <a:ext cx="4871962" cy="3959525"/>
          </a:xfrm>
          <a:prstGeom prst="rect">
            <a:avLst/>
          </a:prstGeom>
          <a:noFill/>
          <a:ln>
            <a:noFill/>
          </a:ln>
        </p:spPr>
        <p:txBody>
          <a:bodyPr>
            <a:normAutofit/>
          </a:bodyPr>
          <a:lstStyle/>
          <a:p>
            <a:pPr marL="342900" indent="-342900">
              <a:lnSpc>
                <a:spcPct val="90000"/>
              </a:lnSpc>
              <a:spcBef>
                <a:spcPts val="1001"/>
              </a:spcBef>
              <a:buClr>
                <a:schemeClr val="accent2"/>
              </a:buClr>
              <a:buFont typeface="Arial" panose="020B0604020202020204" pitchFamily="34" charset="0"/>
              <a:buChar char="•"/>
            </a:pPr>
            <a:r>
              <a:rPr lang="en-US" sz="2400" spc="-1" dirty="0">
                <a:solidFill>
                  <a:srgbClr val="333333"/>
                </a:solidFill>
                <a:latin typeface="Calibri Light" panose="020F0302020204030204" pitchFamily="34" charset="0"/>
                <a:cs typeface="Calibri Light" panose="020F0302020204030204" pitchFamily="34" charset="0"/>
              </a:rPr>
              <a:t>b</a:t>
            </a:r>
            <a:r>
              <a:rPr lang="en-US" sz="2400" strike="noStrike" spc="-1" dirty="0">
                <a:solidFill>
                  <a:srgbClr val="333333"/>
                </a:solidFill>
                <a:latin typeface="Calibri Light" panose="020F0302020204030204" pitchFamily="34" charset="0"/>
                <a:cs typeface="Calibri Light" panose="020F0302020204030204" pitchFamily="34" charset="0"/>
              </a:rPr>
              <a:t>ased on rigorously-measured scientific data</a:t>
            </a:r>
          </a:p>
          <a:p>
            <a:pPr marL="342900" indent="-342900">
              <a:lnSpc>
                <a:spcPct val="90000"/>
              </a:lnSpc>
              <a:spcBef>
                <a:spcPts val="1001"/>
              </a:spcBef>
              <a:buClr>
                <a:schemeClr val="accent2"/>
              </a:buClr>
              <a:buFont typeface="Arial" panose="020B0604020202020204" pitchFamily="34" charset="0"/>
              <a:buChar char="•"/>
            </a:pPr>
            <a:r>
              <a:rPr lang="en-US" sz="2400" strike="noStrike" spc="-1" dirty="0">
                <a:solidFill>
                  <a:srgbClr val="333333"/>
                </a:solidFill>
                <a:latin typeface="Calibri Light" panose="020F0302020204030204" pitchFamily="34" charset="0"/>
                <a:cs typeface="Calibri Light" panose="020F0302020204030204" pitchFamily="34" charset="0"/>
              </a:rPr>
              <a:t>transparent</a:t>
            </a:r>
          </a:p>
          <a:p>
            <a:pPr marL="342900" indent="-342900">
              <a:lnSpc>
                <a:spcPct val="90000"/>
              </a:lnSpc>
              <a:spcBef>
                <a:spcPts val="1001"/>
              </a:spcBef>
              <a:buClr>
                <a:schemeClr val="accent2"/>
              </a:buClr>
              <a:buFont typeface="Arial" panose="020B0604020202020204" pitchFamily="34" charset="0"/>
              <a:buChar char="•"/>
            </a:pPr>
            <a:r>
              <a:rPr lang="en-US" sz="2400" spc="-1" dirty="0">
                <a:solidFill>
                  <a:srgbClr val="333333"/>
                </a:solidFill>
                <a:latin typeface="Calibri Light" panose="020F0302020204030204" pitchFamily="34" charset="0"/>
                <a:cs typeface="Calibri Light" panose="020F0302020204030204" pitchFamily="34" charset="0"/>
              </a:rPr>
              <a:t>based on local context </a:t>
            </a:r>
            <a:r>
              <a:rPr lang="en-US" sz="2400" strike="noStrike" spc="-1" dirty="0">
                <a:solidFill>
                  <a:srgbClr val="333333"/>
                </a:solidFill>
                <a:latin typeface="Calibri Light" panose="020F0302020204030204" pitchFamily="34" charset="0"/>
                <a:cs typeface="Calibri Light" panose="020F0302020204030204" pitchFamily="34" charset="0"/>
              </a:rPr>
              <a:t>(with inputs from local experts)</a:t>
            </a:r>
          </a:p>
          <a:p>
            <a:pPr marL="342900" indent="-342900">
              <a:lnSpc>
                <a:spcPct val="90000"/>
              </a:lnSpc>
              <a:spcBef>
                <a:spcPts val="1001"/>
              </a:spcBef>
              <a:buClr>
                <a:schemeClr val="accent2"/>
              </a:buClr>
              <a:buFont typeface="Arial" panose="020B0604020202020204" pitchFamily="34" charset="0"/>
              <a:buChar char="•"/>
            </a:pPr>
            <a:r>
              <a:rPr lang="en-US" sz="2400" strike="noStrike" spc="-1" dirty="0">
                <a:solidFill>
                  <a:srgbClr val="333333"/>
                </a:solidFill>
                <a:latin typeface="Calibri Light" panose="020F0302020204030204" pitchFamily="34" charset="0"/>
                <a:cs typeface="Calibri Light" panose="020F0302020204030204" pitchFamily="34" charset="0"/>
              </a:rPr>
              <a:t>upgraded as more information becomes available</a:t>
            </a:r>
          </a:p>
          <a:p>
            <a:pPr marL="342900" indent="-342900">
              <a:lnSpc>
                <a:spcPct val="90000"/>
              </a:lnSpc>
              <a:spcBef>
                <a:spcPts val="1001"/>
              </a:spcBef>
              <a:buClr>
                <a:schemeClr val="accent2"/>
              </a:buClr>
              <a:buFont typeface="Arial" panose="020B0604020202020204" pitchFamily="34" charset="0"/>
              <a:buChar char="•"/>
            </a:pPr>
            <a:r>
              <a:rPr lang="en-US" sz="2400" spc="-1" dirty="0">
                <a:solidFill>
                  <a:srgbClr val="333333"/>
                </a:solidFill>
                <a:latin typeface="Calibri Light" panose="020F0302020204030204" pitchFamily="34" charset="0"/>
                <a:cs typeface="Calibri Light" panose="020F0302020204030204" pitchFamily="34" charset="0"/>
              </a:rPr>
              <a:t>c</a:t>
            </a:r>
            <a:r>
              <a:rPr lang="en-US" sz="2400" strike="noStrike" spc="-1" dirty="0">
                <a:solidFill>
                  <a:srgbClr val="333333"/>
                </a:solidFill>
                <a:latin typeface="Calibri Light" panose="020F0302020204030204" pitchFamily="34" charset="0"/>
                <a:cs typeface="Calibri Light" panose="020F0302020204030204" pitchFamily="34" charset="0"/>
              </a:rPr>
              <a:t>ost-effective</a:t>
            </a:r>
          </a:p>
          <a:p>
            <a:pPr marL="342900" indent="-342900">
              <a:lnSpc>
                <a:spcPct val="90000"/>
              </a:lnSpc>
              <a:spcBef>
                <a:spcPts val="1001"/>
              </a:spcBef>
              <a:buClr>
                <a:schemeClr val="accent2"/>
              </a:buClr>
              <a:buFont typeface="Arial" panose="020B0604020202020204" pitchFamily="34" charset="0"/>
              <a:buChar char="•"/>
            </a:pPr>
            <a:r>
              <a:rPr lang="en-US" sz="2400" strike="noStrike" spc="-1" dirty="0">
                <a:solidFill>
                  <a:srgbClr val="333333"/>
                </a:solidFill>
                <a:latin typeface="Calibri Light" panose="020F0302020204030204" pitchFamily="34" charset="0"/>
                <a:cs typeface="Calibri Light" panose="020F0302020204030204" pitchFamily="34" charset="0"/>
              </a:rPr>
              <a:t>freely available at </a:t>
            </a:r>
            <a:r>
              <a:rPr lang="en-US" sz="2400" u="sng" strike="noStrike" spc="-1" dirty="0">
                <a:solidFill>
                  <a:srgbClr val="E58856"/>
                </a:solidFill>
                <a:uFillTx/>
                <a:latin typeface="Calibri Light" panose="020F0302020204030204" pitchFamily="34" charset="0"/>
                <a:cs typeface="Calibri Light" panose="020F0302020204030204" pitchFamily="34" charset="0"/>
                <a:hlinkClick r:id="rId4"/>
              </a:rPr>
              <a:t>www.aphlis.net</a:t>
            </a:r>
            <a:endParaRPr lang="en-US" sz="2400" strike="noStrike" spc="-1" dirty="0">
              <a:solidFill>
                <a:srgbClr val="333333"/>
              </a:solidFill>
              <a:latin typeface="Calibri Light" panose="020F0302020204030204" pitchFamily="34" charset="0"/>
              <a:cs typeface="Calibri Light" panose="020F0302020204030204" pitchFamily="34" charset="0"/>
            </a:endParaRPr>
          </a:p>
          <a:p>
            <a:pPr>
              <a:lnSpc>
                <a:spcPct val="90000"/>
              </a:lnSpc>
              <a:spcBef>
                <a:spcPts val="1001"/>
              </a:spcBef>
            </a:pPr>
            <a:endParaRPr lang="en-US" sz="2400" strike="noStrike" spc="-1" dirty="0">
              <a:solidFill>
                <a:srgbClr val="333333"/>
              </a:solidFill>
              <a:latin typeface="Calibri Light" panose="020F0302020204030204" pitchFamily="34" charset="0"/>
              <a:cs typeface="Calibri Light" panose="020F0302020204030204" pitchFamily="34" charset="0"/>
            </a:endParaRPr>
          </a:p>
          <a:p>
            <a:pPr>
              <a:lnSpc>
                <a:spcPct val="90000"/>
              </a:lnSpc>
              <a:spcBef>
                <a:spcPts val="1001"/>
              </a:spcBef>
            </a:pPr>
            <a:endParaRPr lang="en-US" sz="2400" strike="noStrike" spc="-1" dirty="0">
              <a:solidFill>
                <a:srgbClr val="333333"/>
              </a:solidFill>
              <a:latin typeface="Calibri Light" panose="020F0302020204030204" pitchFamily="34" charset="0"/>
              <a:cs typeface="Calibri Light" panose="020F0302020204030204" pitchFamily="34" charset="0"/>
            </a:endParaRPr>
          </a:p>
        </p:txBody>
      </p:sp>
      <p:sp>
        <p:nvSpPr>
          <p:cNvPr id="5" name="Footer Placeholder 1">
            <a:extLst>
              <a:ext uri="{FF2B5EF4-FFF2-40B4-BE49-F238E27FC236}">
                <a16:creationId xmlns:a16="http://schemas.microsoft.com/office/drawing/2014/main" id="{FDE6E0A6-ACAF-E040-A640-9774E61C9F83}"/>
              </a:ext>
            </a:extLst>
          </p:cNvPr>
          <p:cNvSpPr txBox="1">
            <a:spLocks/>
          </p:cNvSpPr>
          <p:nvPr/>
        </p:nvSpPr>
        <p:spPr>
          <a:xfrm>
            <a:off x="6963479" y="6356520"/>
            <a:ext cx="4114440" cy="364680"/>
          </a:xfrm>
          <a:prstGeom prst="rect">
            <a:avLst/>
          </a:prstGeom>
        </p:spPr>
        <p:txBody>
          <a:bodyPr lIns="0" tIns="0" rIns="0" bIns="0" anchor="ctr">
            <a:noAutofit/>
          </a:bodyPr>
          <a:lstStyle>
            <a:lvl1pPr algn="l" defTabSz="914400" rtl="0" eaLnBrk="1" latinLnBrk="0" hangingPunct="1">
              <a:lnSpc>
                <a:spcPct val="90000"/>
              </a:lnSpc>
              <a:spcBef>
                <a:spcPct val="0"/>
              </a:spcBef>
              <a:buNone/>
              <a:defRPr sz="4400" kern="1200">
                <a:solidFill>
                  <a:schemeClr val="tx2"/>
                </a:solidFill>
                <a:latin typeface="Calibri" panose="020F0502020204030204" pitchFamily="34" charset="0"/>
                <a:ea typeface="+mj-ea"/>
                <a:cs typeface="Calibri" panose="020F0502020204030204" pitchFamily="34" charset="0"/>
              </a:defRPr>
            </a:lvl1pPr>
          </a:lstStyle>
          <a:p>
            <a:pPr>
              <a:lnSpc>
                <a:spcPct val="100000"/>
              </a:lnSpc>
            </a:pPr>
            <a:r>
              <a:rPr lang="en-GB" sz="1400" spc="-1" dirty="0">
                <a:solidFill>
                  <a:srgbClr val="E58856"/>
                </a:solidFill>
                <a:latin typeface="Calibri"/>
              </a:rPr>
              <a:t>www.aphlis.net</a:t>
            </a:r>
            <a:endParaRPr lang="en-GB" sz="1400" spc="-1" dirty="0">
              <a:latin typeface="Times New Roman"/>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35D1EF7-65CB-8144-A783-76F45B1FF0D4}"/>
              </a:ext>
            </a:extLst>
          </p:cNvPr>
          <p:cNvSpPr>
            <a:spLocks noGrp="1"/>
          </p:cNvSpPr>
          <p:nvPr>
            <p:ph type="ftr"/>
          </p:nvPr>
        </p:nvSpPr>
        <p:spPr>
          <a:xfrm>
            <a:off x="5366239" y="6356520"/>
            <a:ext cx="4114440" cy="364680"/>
          </a:xfrm>
        </p:spPr>
        <p:txBody>
          <a:bodyPr/>
          <a:lstStyle/>
          <a:p>
            <a:pP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
        <p:nvSpPr>
          <p:cNvPr id="5" name="TextShape 1">
            <a:extLst>
              <a:ext uri="{FF2B5EF4-FFF2-40B4-BE49-F238E27FC236}">
                <a16:creationId xmlns:a16="http://schemas.microsoft.com/office/drawing/2014/main" id="{136380B4-9C33-A743-B742-448F85F2D127}"/>
              </a:ext>
            </a:extLst>
          </p:cNvPr>
          <p:cNvSpPr txBox="1"/>
          <p:nvPr/>
        </p:nvSpPr>
        <p:spPr>
          <a:xfrm>
            <a:off x="5366239" y="243084"/>
            <a:ext cx="6112933" cy="1091880"/>
          </a:xfrm>
          <a:prstGeom prst="rect">
            <a:avLst/>
          </a:prstGeom>
          <a:noFill/>
          <a:ln>
            <a:noFill/>
          </a:ln>
        </p:spPr>
        <p:txBody>
          <a:bodyPr anchor="ctr">
            <a:noAutofit/>
          </a:bodyPr>
          <a:lstStyle/>
          <a:p>
            <a:pPr>
              <a:lnSpc>
                <a:spcPct val="90000"/>
              </a:lnSpc>
            </a:pPr>
            <a:r>
              <a:rPr lang="en-US" sz="4400" b="0" strike="noStrike" spc="-1" dirty="0">
                <a:solidFill>
                  <a:srgbClr val="2F4F70"/>
                </a:solidFill>
                <a:latin typeface="Calibri Light"/>
              </a:rPr>
              <a:t>The APHLIS Network</a:t>
            </a:r>
            <a:endParaRPr lang="en-US" sz="4400" b="0" strike="noStrike" spc="-1" dirty="0">
              <a:solidFill>
                <a:srgbClr val="333333"/>
              </a:solidFill>
              <a:latin typeface="Calibri"/>
            </a:endParaRPr>
          </a:p>
        </p:txBody>
      </p:sp>
      <p:sp>
        <p:nvSpPr>
          <p:cNvPr id="6" name="TextShape 2">
            <a:extLst>
              <a:ext uri="{FF2B5EF4-FFF2-40B4-BE49-F238E27FC236}">
                <a16:creationId xmlns:a16="http://schemas.microsoft.com/office/drawing/2014/main" id="{1A058636-1B17-BE44-B69F-D3882521B6C9}"/>
              </a:ext>
            </a:extLst>
          </p:cNvPr>
          <p:cNvSpPr txBox="1"/>
          <p:nvPr/>
        </p:nvSpPr>
        <p:spPr>
          <a:xfrm>
            <a:off x="5366239" y="1334500"/>
            <a:ext cx="6305301" cy="4800798"/>
          </a:xfrm>
          <a:prstGeom prst="rect">
            <a:avLst/>
          </a:prstGeom>
          <a:noFill/>
          <a:ln>
            <a:noFill/>
          </a:ln>
        </p:spPr>
        <p:txBody>
          <a:bodyPr>
            <a:noAutofit/>
          </a:bodyPr>
          <a:lstStyle/>
          <a:p>
            <a:pPr marL="360">
              <a:lnSpc>
                <a:spcPct val="90000"/>
              </a:lnSpc>
              <a:spcBef>
                <a:spcPts val="1001"/>
              </a:spcBef>
              <a:buClr>
                <a:srgbClr val="E58856"/>
              </a:buClr>
            </a:pPr>
            <a:r>
              <a:rPr lang="en-US" sz="2400" spc="-1" dirty="0">
                <a:solidFill>
                  <a:srgbClr val="333333"/>
                </a:solidFill>
                <a:latin typeface="Calibri Light" panose="020F0302020204030204" pitchFamily="34" charset="0"/>
                <a:cs typeface="Calibri Light" panose="020F0302020204030204" pitchFamily="34" charset="0"/>
              </a:rPr>
              <a:t>The APHLIS Network comprises </a:t>
            </a:r>
            <a:r>
              <a:rPr lang="en-US" sz="2400" b="1" spc="-1" dirty="0">
                <a:solidFill>
                  <a:srgbClr val="333333"/>
                </a:solidFill>
                <a:latin typeface="Calibri" panose="020F0502020204030204" pitchFamily="34" charset="0"/>
                <a:cs typeface="Calibri" panose="020F0502020204030204" pitchFamily="34" charset="0"/>
              </a:rPr>
              <a:t>postharvest loss experts </a:t>
            </a:r>
            <a:r>
              <a:rPr lang="en-US" sz="2400" spc="-1" dirty="0">
                <a:solidFill>
                  <a:srgbClr val="333333"/>
                </a:solidFill>
                <a:latin typeface="Calibri Light" panose="020F0302020204030204" pitchFamily="34" charset="0"/>
                <a:cs typeface="Calibri Light" panose="020F0302020204030204" pitchFamily="34" charset="0"/>
              </a:rPr>
              <a:t>from sub-Saharan African countries, who:</a:t>
            </a:r>
          </a:p>
          <a:p>
            <a:pPr marL="343260" indent="-342900">
              <a:lnSpc>
                <a:spcPct val="90000"/>
              </a:lnSpc>
              <a:spcBef>
                <a:spcPts val="1001"/>
              </a:spcBef>
              <a:buClr>
                <a:srgbClr val="E58856"/>
              </a:buClr>
              <a:buFont typeface="Wingdings" pitchFamily="2" charset="2"/>
              <a:buChar char="§"/>
            </a:pPr>
            <a:r>
              <a:rPr lang="en-US" sz="2400" spc="-1" dirty="0">
                <a:solidFill>
                  <a:srgbClr val="333333"/>
                </a:solidFill>
                <a:latin typeface="Calibri Light" panose="020F0302020204030204" pitchFamily="34" charset="0"/>
                <a:cs typeface="Calibri Light" panose="020F0302020204030204" pitchFamily="34" charset="0"/>
              </a:rPr>
              <a:t>provide </a:t>
            </a:r>
            <a:r>
              <a:rPr lang="en-US" sz="2400" b="1" spc="-1" dirty="0">
                <a:solidFill>
                  <a:srgbClr val="333333"/>
                </a:solidFill>
                <a:latin typeface="Calibri" panose="020F0502020204030204" pitchFamily="34" charset="0"/>
                <a:cs typeface="Calibri" panose="020F0502020204030204" pitchFamily="34" charset="0"/>
              </a:rPr>
              <a:t>contextual information </a:t>
            </a:r>
            <a:r>
              <a:rPr lang="en-US" sz="2400" spc="-1" dirty="0">
                <a:solidFill>
                  <a:srgbClr val="333333"/>
                </a:solidFill>
                <a:latin typeface="Calibri Light" panose="020F0302020204030204" pitchFamily="34" charset="0"/>
                <a:cs typeface="Calibri Light" panose="020F0302020204030204" pitchFamily="34" charset="0"/>
              </a:rPr>
              <a:t>to increase the accuracy of estimates</a:t>
            </a:r>
          </a:p>
          <a:p>
            <a:pPr marL="343260" indent="-342900">
              <a:lnSpc>
                <a:spcPct val="90000"/>
              </a:lnSpc>
              <a:spcBef>
                <a:spcPts val="1001"/>
              </a:spcBef>
              <a:buClr>
                <a:srgbClr val="E58856"/>
              </a:buClr>
              <a:buFont typeface="Wingdings" pitchFamily="2" charset="2"/>
              <a:buChar char="§"/>
            </a:pPr>
            <a:r>
              <a:rPr lang="en-US" sz="2400" spc="-1" dirty="0">
                <a:solidFill>
                  <a:srgbClr val="333333"/>
                </a:solidFill>
                <a:latin typeface="Calibri Light" panose="020F0302020204030204" pitchFamily="34" charset="0"/>
                <a:cs typeface="Calibri Light" panose="020F0302020204030204" pitchFamily="34" charset="0"/>
              </a:rPr>
              <a:t>provide </a:t>
            </a:r>
            <a:r>
              <a:rPr lang="en-US" sz="2400" b="1" spc="-1" dirty="0">
                <a:solidFill>
                  <a:srgbClr val="333333"/>
                </a:solidFill>
                <a:latin typeface="Calibri" panose="020F0502020204030204" pitchFamily="34" charset="0"/>
                <a:cs typeface="Calibri" panose="020F0502020204030204" pitchFamily="34" charset="0"/>
              </a:rPr>
              <a:t>seasonal crop production data</a:t>
            </a:r>
            <a:endParaRPr lang="en-US" sz="2400" spc="-1" dirty="0">
              <a:solidFill>
                <a:srgbClr val="333333"/>
              </a:solidFill>
              <a:latin typeface="Calibri Light" panose="020F0302020204030204" pitchFamily="34" charset="0"/>
              <a:cs typeface="Calibri Light" panose="020F0302020204030204" pitchFamily="34" charset="0"/>
            </a:endParaRPr>
          </a:p>
          <a:p>
            <a:pPr marL="343260" indent="-342900">
              <a:lnSpc>
                <a:spcPct val="90000"/>
              </a:lnSpc>
              <a:spcBef>
                <a:spcPts val="1001"/>
              </a:spcBef>
              <a:buClr>
                <a:srgbClr val="E58856"/>
              </a:buClr>
              <a:buFont typeface="Wingdings" pitchFamily="2" charset="2"/>
              <a:buChar char="§"/>
            </a:pPr>
            <a:r>
              <a:rPr lang="en-US" sz="2400" spc="-1" dirty="0">
                <a:solidFill>
                  <a:srgbClr val="333333"/>
                </a:solidFill>
                <a:latin typeface="Calibri Light" panose="020F0302020204030204" pitchFamily="34" charset="0"/>
                <a:cs typeface="Calibri Light" panose="020F0302020204030204" pitchFamily="34" charset="0"/>
              </a:rPr>
              <a:t>submit </a:t>
            </a:r>
            <a:r>
              <a:rPr lang="en-US" sz="2400" b="1" spc="-1" dirty="0">
                <a:solidFill>
                  <a:srgbClr val="333333"/>
                </a:solidFill>
                <a:latin typeface="Calibri" panose="020F0502020204030204" pitchFamily="34" charset="0"/>
                <a:cs typeface="Calibri" panose="020F0502020204030204" pitchFamily="34" charset="0"/>
              </a:rPr>
              <a:t>country narratives</a:t>
            </a:r>
            <a:r>
              <a:rPr lang="en-US" sz="2400" spc="-1" dirty="0">
                <a:solidFill>
                  <a:srgbClr val="333333"/>
                </a:solidFill>
                <a:latin typeface="Calibri Light" panose="020F0302020204030204" pitchFamily="34" charset="0"/>
                <a:cs typeface="Calibri Light" panose="020F0302020204030204" pitchFamily="34" charset="0"/>
              </a:rPr>
              <a:t> to deepen knowledge about national postharvest systems</a:t>
            </a:r>
          </a:p>
          <a:p>
            <a:pPr marL="343260" indent="-342900">
              <a:lnSpc>
                <a:spcPct val="90000"/>
              </a:lnSpc>
              <a:spcBef>
                <a:spcPts val="1001"/>
              </a:spcBef>
              <a:buClr>
                <a:srgbClr val="E58856"/>
              </a:buClr>
              <a:buFont typeface="Wingdings" pitchFamily="2" charset="2"/>
              <a:buChar char="§"/>
            </a:pPr>
            <a:r>
              <a:rPr lang="en-US" sz="2400" spc="-1" dirty="0">
                <a:solidFill>
                  <a:srgbClr val="333333"/>
                </a:solidFill>
                <a:latin typeface="Calibri Light" panose="020F0302020204030204" pitchFamily="34" charset="0"/>
                <a:cs typeface="Calibri Light" panose="020F0302020204030204" pitchFamily="34" charset="0"/>
              </a:rPr>
              <a:t>provide </a:t>
            </a:r>
            <a:r>
              <a:rPr lang="en-US" sz="2400" b="1" spc="-1" dirty="0">
                <a:solidFill>
                  <a:srgbClr val="333333"/>
                </a:solidFill>
                <a:latin typeface="Calibri" panose="020F0502020204030204" pitchFamily="34" charset="0"/>
                <a:cs typeface="Calibri" panose="020F0502020204030204" pitchFamily="34" charset="0"/>
              </a:rPr>
              <a:t>technical and advisory support </a:t>
            </a:r>
            <a:r>
              <a:rPr lang="en-US" sz="2400" spc="-1" dirty="0">
                <a:solidFill>
                  <a:srgbClr val="333333"/>
                </a:solidFill>
                <a:latin typeface="Calibri Light" panose="020F0302020204030204" pitchFamily="34" charset="0"/>
                <a:cs typeface="Calibri Light" panose="020F0302020204030204" pitchFamily="34" charset="0"/>
              </a:rPr>
              <a:t>for national efforts around Malabo implementation</a:t>
            </a:r>
          </a:p>
          <a:p>
            <a:pPr marL="343260" indent="-342900">
              <a:lnSpc>
                <a:spcPct val="90000"/>
              </a:lnSpc>
              <a:spcBef>
                <a:spcPts val="1001"/>
              </a:spcBef>
              <a:buClr>
                <a:srgbClr val="E58856"/>
              </a:buClr>
              <a:buFont typeface="Wingdings" pitchFamily="2" charset="2"/>
              <a:buChar char="§"/>
            </a:pPr>
            <a:r>
              <a:rPr lang="en-US" sz="2400" spc="-1" dirty="0">
                <a:solidFill>
                  <a:srgbClr val="333333"/>
                </a:solidFill>
                <a:latin typeface="Calibri Light" panose="020F0302020204030204" pitchFamily="34" charset="0"/>
                <a:cs typeface="Calibri Light" panose="020F0302020204030204" pitchFamily="34" charset="0"/>
              </a:rPr>
              <a:t>act as </a:t>
            </a:r>
            <a:r>
              <a:rPr lang="en-US" sz="2400" b="1" spc="-1" dirty="0">
                <a:solidFill>
                  <a:srgbClr val="333333"/>
                </a:solidFill>
                <a:latin typeface="Calibri" panose="020F0502020204030204" pitchFamily="34" charset="0"/>
                <a:cs typeface="Calibri" panose="020F0502020204030204" pitchFamily="34" charset="0"/>
              </a:rPr>
              <a:t>ambassadors for APHLIS</a:t>
            </a:r>
            <a:endParaRPr lang="en-US" sz="2400" strike="noStrike" spc="-1" dirty="0">
              <a:solidFill>
                <a:srgbClr val="333333"/>
              </a:solidFill>
              <a:latin typeface="Calibri Light" panose="020F0302020204030204" pitchFamily="34" charset="0"/>
              <a:cs typeface="Calibri Light" panose="020F0302020204030204" pitchFamily="34" charset="0"/>
            </a:endParaRPr>
          </a:p>
          <a:p>
            <a:pPr>
              <a:lnSpc>
                <a:spcPct val="90000"/>
              </a:lnSpc>
              <a:spcBef>
                <a:spcPts val="1001"/>
              </a:spcBef>
            </a:pPr>
            <a:endParaRPr lang="en-US" sz="2400" b="0" strike="noStrike" spc="-1" dirty="0">
              <a:solidFill>
                <a:srgbClr val="333333"/>
              </a:solidFill>
              <a:latin typeface="Calibri"/>
            </a:endParaRPr>
          </a:p>
        </p:txBody>
      </p:sp>
      <p:pic>
        <p:nvPicPr>
          <p:cNvPr id="8" name="Picture 7">
            <a:extLst>
              <a:ext uri="{FF2B5EF4-FFF2-40B4-BE49-F238E27FC236}">
                <a16:creationId xmlns:a16="http://schemas.microsoft.com/office/drawing/2014/main" id="{63B8EA7D-E3C8-224B-8D97-875BBE792F8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5029200" cy="6857999"/>
          </a:xfrm>
          <a:prstGeom prst="rect">
            <a:avLst/>
          </a:prstGeom>
        </p:spPr>
      </p:pic>
    </p:spTree>
    <p:extLst>
      <p:ext uri="{BB962C8B-B14F-4D97-AF65-F5344CB8AC3E}">
        <p14:creationId xmlns:p14="http://schemas.microsoft.com/office/powerpoint/2010/main" val="17770286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AADBF3E-35B6-5247-84BF-A4E2FDFF3D2E}"/>
              </a:ext>
            </a:extLst>
          </p:cNvPr>
          <p:cNvSpPr/>
          <p:nvPr/>
        </p:nvSpPr>
        <p:spPr>
          <a:xfrm>
            <a:off x="0" y="0"/>
            <a:ext cx="12192000" cy="213072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Shape 1">
            <a:extLst>
              <a:ext uri="{FF2B5EF4-FFF2-40B4-BE49-F238E27FC236}">
                <a16:creationId xmlns:a16="http://schemas.microsoft.com/office/drawing/2014/main" id="{AE8611CB-E317-254E-8E43-4CFAC1A535B8}"/>
              </a:ext>
            </a:extLst>
          </p:cNvPr>
          <p:cNvSpPr txBox="1"/>
          <p:nvPr/>
        </p:nvSpPr>
        <p:spPr>
          <a:xfrm>
            <a:off x="892894" y="417600"/>
            <a:ext cx="6443294" cy="984069"/>
          </a:xfrm>
          <a:prstGeom prst="rect">
            <a:avLst/>
          </a:prstGeom>
          <a:noFill/>
          <a:ln>
            <a:noFill/>
          </a:ln>
        </p:spPr>
        <p:txBody>
          <a:bodyPr anchor="ctr">
            <a:noAutofit/>
          </a:bodyPr>
          <a:lstStyle/>
          <a:p>
            <a:pPr>
              <a:lnSpc>
                <a:spcPct val="90000"/>
              </a:lnSpc>
            </a:pPr>
            <a:r>
              <a:rPr lang="en-US" sz="4400" b="0" strike="noStrike" spc="-1" dirty="0">
                <a:solidFill>
                  <a:srgbClr val="2F4F70"/>
                </a:solidFill>
                <a:latin typeface="Calibri Light"/>
              </a:rPr>
              <a:t>The Malabo Declaration</a:t>
            </a:r>
            <a:endParaRPr lang="en-US" sz="4400" b="0" strike="noStrike" spc="-1" dirty="0">
              <a:solidFill>
                <a:srgbClr val="333333"/>
              </a:solidFill>
              <a:latin typeface="Calibri"/>
            </a:endParaRPr>
          </a:p>
        </p:txBody>
      </p:sp>
      <p:sp>
        <p:nvSpPr>
          <p:cNvPr id="7" name="Rectangle 6">
            <a:extLst>
              <a:ext uri="{FF2B5EF4-FFF2-40B4-BE49-F238E27FC236}">
                <a16:creationId xmlns:a16="http://schemas.microsoft.com/office/drawing/2014/main" id="{7B445315-772D-974F-9191-DAABB3033292}"/>
              </a:ext>
            </a:extLst>
          </p:cNvPr>
          <p:cNvSpPr/>
          <p:nvPr/>
        </p:nvSpPr>
        <p:spPr>
          <a:xfrm>
            <a:off x="3795622" y="2130724"/>
            <a:ext cx="8396077" cy="4727276"/>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218" name="TextShape 2"/>
          <p:cNvSpPr txBox="1"/>
          <p:nvPr/>
        </p:nvSpPr>
        <p:spPr>
          <a:xfrm>
            <a:off x="4554828" y="2734236"/>
            <a:ext cx="7217832" cy="3349324"/>
          </a:xfrm>
          <a:prstGeom prst="rect">
            <a:avLst/>
          </a:prstGeom>
          <a:noFill/>
          <a:ln>
            <a:noFill/>
          </a:ln>
        </p:spPr>
        <p:txBody>
          <a:bodyPr>
            <a:noAutofit/>
          </a:bodyPr>
          <a:lstStyle/>
          <a:p>
            <a:pPr marL="360">
              <a:lnSpc>
                <a:spcPct val="90000"/>
              </a:lnSpc>
              <a:spcBef>
                <a:spcPts val="1001"/>
              </a:spcBef>
              <a:buClr>
                <a:srgbClr val="E58856"/>
              </a:buClr>
            </a:pPr>
            <a:r>
              <a:rPr lang="en-US" sz="2400" strike="noStrike" spc="-1" dirty="0">
                <a:solidFill>
                  <a:schemeClr val="bg1"/>
                </a:solidFill>
                <a:latin typeface="Calibri Light" panose="020F0302020204030204" pitchFamily="34" charset="0"/>
                <a:cs typeface="Calibri Light" panose="020F0302020204030204" pitchFamily="34" charset="0"/>
              </a:rPr>
              <a:t>In June 2014, the African Union Assembly adopted the </a:t>
            </a:r>
            <a:r>
              <a:rPr lang="en-US" sz="2400" b="1" strike="noStrike" spc="-1" dirty="0">
                <a:solidFill>
                  <a:schemeClr val="bg1"/>
                </a:solidFill>
                <a:latin typeface="Calibri" panose="020F0502020204030204" pitchFamily="34" charset="0"/>
                <a:cs typeface="Calibri" panose="020F0502020204030204" pitchFamily="34" charset="0"/>
              </a:rPr>
              <a:t>Malabo Declaration on Accelerated Agricultural Growth</a:t>
            </a:r>
            <a:endParaRPr lang="en-US" sz="2400" strike="noStrike" spc="-1" dirty="0">
              <a:solidFill>
                <a:schemeClr val="bg1"/>
              </a:solidFill>
              <a:latin typeface="Calibri Light" panose="020F0302020204030204" pitchFamily="34" charset="0"/>
              <a:cs typeface="Calibri Light" panose="020F0302020204030204" pitchFamily="34" charset="0"/>
            </a:endParaRPr>
          </a:p>
          <a:p>
            <a:pPr marL="360">
              <a:lnSpc>
                <a:spcPct val="90000"/>
              </a:lnSpc>
              <a:spcBef>
                <a:spcPts val="1001"/>
              </a:spcBef>
              <a:buClr>
                <a:srgbClr val="E58856"/>
              </a:buClr>
            </a:pPr>
            <a:r>
              <a:rPr lang="en-US" sz="2400" strike="noStrike" spc="-1" dirty="0">
                <a:solidFill>
                  <a:schemeClr val="bg1"/>
                </a:solidFill>
                <a:latin typeface="Calibri Light" panose="020F0302020204030204" pitchFamily="34" charset="0"/>
                <a:cs typeface="Calibri Light" panose="020F0302020204030204" pitchFamily="34" charset="0"/>
              </a:rPr>
              <a:t>A target to </a:t>
            </a:r>
            <a:r>
              <a:rPr lang="en-US" sz="2400" b="1" strike="noStrike" spc="-1" dirty="0">
                <a:solidFill>
                  <a:schemeClr val="bg1"/>
                </a:solidFill>
                <a:latin typeface="Calibri" panose="020F0502020204030204" pitchFamily="34" charset="0"/>
                <a:cs typeface="Calibri" panose="020F0502020204030204" pitchFamily="34" charset="0"/>
              </a:rPr>
              <a:t>reduce postharvest losses by half </a:t>
            </a:r>
            <a:r>
              <a:rPr lang="en-US" sz="2400" strike="noStrike" spc="-1" dirty="0">
                <a:solidFill>
                  <a:schemeClr val="bg1"/>
                </a:solidFill>
                <a:latin typeface="Calibri Light" panose="020F0302020204030204" pitchFamily="34" charset="0"/>
                <a:cs typeface="Calibri Light" panose="020F0302020204030204" pitchFamily="34" charset="0"/>
              </a:rPr>
              <a:t>is included under the commitment to </a:t>
            </a:r>
            <a:r>
              <a:rPr lang="en-US" sz="2400" b="1" strike="noStrike" spc="-1" dirty="0">
                <a:solidFill>
                  <a:schemeClr val="bg1"/>
                </a:solidFill>
                <a:latin typeface="Calibri" panose="020F0502020204030204" pitchFamily="34" charset="0"/>
                <a:cs typeface="Calibri" panose="020F0502020204030204" pitchFamily="34" charset="0"/>
              </a:rPr>
              <a:t>end hunger in Africa by 2025</a:t>
            </a:r>
            <a:endParaRPr lang="en-US" sz="2400" strike="noStrike" spc="-1" dirty="0">
              <a:solidFill>
                <a:schemeClr val="bg1"/>
              </a:solidFill>
              <a:latin typeface="Calibri Light" panose="020F0302020204030204" pitchFamily="34" charset="0"/>
              <a:cs typeface="Calibri Light" panose="020F0302020204030204" pitchFamily="34" charset="0"/>
            </a:endParaRPr>
          </a:p>
          <a:p>
            <a:pPr marL="360">
              <a:lnSpc>
                <a:spcPct val="90000"/>
              </a:lnSpc>
              <a:spcBef>
                <a:spcPts val="1001"/>
              </a:spcBef>
              <a:buClr>
                <a:srgbClr val="E58856"/>
              </a:buClr>
            </a:pPr>
            <a:r>
              <a:rPr lang="en-US" sz="2400" strike="noStrike" spc="-1" dirty="0">
                <a:solidFill>
                  <a:schemeClr val="bg1"/>
                </a:solidFill>
                <a:latin typeface="Calibri Light" panose="020F0302020204030204" pitchFamily="34" charset="0"/>
                <a:cs typeface="Calibri Light" panose="020F0302020204030204" pitchFamily="34" charset="0"/>
              </a:rPr>
              <a:t>It aims to limit degradation in quantity and in quality of food at all stages of the food chain (harvest, storage, transport, processing, retail market)</a:t>
            </a:r>
          </a:p>
        </p:txBody>
      </p:sp>
      <p:pic>
        <p:nvPicPr>
          <p:cNvPr id="10" name="Picture 9">
            <a:extLst>
              <a:ext uri="{FF2B5EF4-FFF2-40B4-BE49-F238E27FC236}">
                <a16:creationId xmlns:a16="http://schemas.microsoft.com/office/drawing/2014/main" id="{3FE050B7-5BAE-DA48-A516-8ED3D28549E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11190" y="303579"/>
            <a:ext cx="3061470" cy="1070961"/>
          </a:xfrm>
          <a:prstGeom prst="rect">
            <a:avLst/>
          </a:prstGeom>
        </p:spPr>
      </p:pic>
      <p:pic>
        <p:nvPicPr>
          <p:cNvPr id="12" name="Picture 11">
            <a:extLst>
              <a:ext uri="{FF2B5EF4-FFF2-40B4-BE49-F238E27FC236}">
                <a16:creationId xmlns:a16="http://schemas.microsoft.com/office/drawing/2014/main" id="{418FD5D2-62E1-C34E-8E16-8123A45F371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2130724"/>
            <a:ext cx="4488027" cy="4727276"/>
          </a:xfrm>
          <a:prstGeom prst="rect">
            <a:avLst/>
          </a:prstGeom>
        </p:spPr>
      </p:pic>
      <p:sp>
        <p:nvSpPr>
          <p:cNvPr id="3" name="TextBox 2">
            <a:extLst>
              <a:ext uri="{FF2B5EF4-FFF2-40B4-BE49-F238E27FC236}">
                <a16:creationId xmlns:a16="http://schemas.microsoft.com/office/drawing/2014/main" id="{BFCD6236-0ECE-264D-BE3D-B10F79560F48}"/>
              </a:ext>
            </a:extLst>
          </p:cNvPr>
          <p:cNvSpPr txBox="1"/>
          <p:nvPr/>
        </p:nvSpPr>
        <p:spPr>
          <a:xfrm>
            <a:off x="4554828" y="5766114"/>
            <a:ext cx="7217832" cy="307777"/>
          </a:xfrm>
          <a:prstGeom prst="rect">
            <a:avLst/>
          </a:prstGeom>
          <a:noFill/>
        </p:spPr>
        <p:txBody>
          <a:bodyPr wrap="square" rtlCol="0">
            <a:spAutoFit/>
          </a:bodyPr>
          <a:lstStyle/>
          <a:p>
            <a:r>
              <a:rPr lang="en-GB" sz="1400" dirty="0">
                <a:solidFill>
                  <a:schemeClr val="bg1">
                    <a:alpha val="80000"/>
                  </a:schemeClr>
                </a:solidFill>
                <a:latin typeface="Calibri Light" panose="020F0302020204030204" pitchFamily="34" charset="0"/>
                <a:cs typeface="Calibri Light" panose="020F0302020204030204" pitchFamily="34" charset="0"/>
              </a:rPr>
              <a:t>Photo: E</a:t>
            </a:r>
            <a:r>
              <a:rPr lang="en-GB" sz="1400" dirty="0">
                <a:solidFill>
                  <a:schemeClr val="bg1">
                    <a:alpha val="80000"/>
                  </a:schemeClr>
                </a:solidFill>
                <a:effectLst/>
                <a:latin typeface="Calibri Light" panose="020F0302020204030204" pitchFamily="34" charset="0"/>
                <a:cs typeface="Calibri Light" panose="020F0302020204030204" pitchFamily="34" charset="0"/>
              </a:rPr>
              <a:t>xtraordinary Summit of the African Union by </a:t>
            </a:r>
            <a:r>
              <a:rPr lang="en-GB" sz="1400" dirty="0">
                <a:solidFill>
                  <a:schemeClr val="bg1">
                    <a:alpha val="80000"/>
                  </a:schemeClr>
                </a:solidFill>
                <a:effectLst/>
                <a:latin typeface="Calibri Light" panose="020F0302020204030204" pitchFamily="34" charset="0"/>
                <a:cs typeface="Calibri Light" panose="020F0302020204030204" pitchFamily="34" charset="0"/>
                <a:hlinkClick r:id="rId5"/>
              </a:rPr>
              <a:t>Paul Kagame</a:t>
            </a:r>
            <a:endParaRPr lang="en-FR" sz="1400">
              <a:solidFill>
                <a:schemeClr val="bg1">
                  <a:alpha val="80000"/>
                </a:schemeClr>
              </a:solidFill>
              <a:latin typeface="Calibri Light" panose="020F0302020204030204" pitchFamily="34" charset="0"/>
              <a:cs typeface="Calibri Light" panose="020F0302020204030204" pitchFamily="34" charset="0"/>
            </a:endParaRPr>
          </a:p>
        </p:txBody>
      </p:sp>
      <p:sp>
        <p:nvSpPr>
          <p:cNvPr id="13" name="Footer Placeholder 1">
            <a:extLst>
              <a:ext uri="{FF2B5EF4-FFF2-40B4-BE49-F238E27FC236}">
                <a16:creationId xmlns:a16="http://schemas.microsoft.com/office/drawing/2014/main" id="{71D0D280-AD7B-B744-A44B-641AAE828DB5}"/>
              </a:ext>
            </a:extLst>
          </p:cNvPr>
          <p:cNvSpPr txBox="1">
            <a:spLocks/>
          </p:cNvSpPr>
          <p:nvPr/>
        </p:nvSpPr>
        <p:spPr>
          <a:xfrm>
            <a:off x="4648737" y="6341458"/>
            <a:ext cx="4114440" cy="364680"/>
          </a:xfrm>
          <a:prstGeom prst="rect">
            <a:avLst/>
          </a:prstGeom>
        </p:spPr>
        <p:txBody>
          <a:bodyPr lIns="0" tIns="0" rIns="0" bIns="0" anchor="ctr">
            <a:noAutofit/>
          </a:bodyPr>
          <a:lstStyle>
            <a:lvl1pPr algn="l" defTabSz="914400" rtl="0" eaLnBrk="1" latinLnBrk="0" hangingPunct="1">
              <a:lnSpc>
                <a:spcPct val="90000"/>
              </a:lnSpc>
              <a:spcBef>
                <a:spcPct val="0"/>
              </a:spcBef>
              <a:buNone/>
              <a:defRPr sz="4400" kern="1200">
                <a:solidFill>
                  <a:schemeClr val="tx2"/>
                </a:solidFill>
                <a:latin typeface="Calibri" panose="020F0502020204030204" pitchFamily="34" charset="0"/>
                <a:ea typeface="+mj-ea"/>
                <a:cs typeface="Calibri" panose="020F0502020204030204" pitchFamily="34" charset="0"/>
              </a:defRPr>
            </a:lvl1pPr>
          </a:lstStyle>
          <a:p>
            <a:pPr>
              <a:lnSpc>
                <a:spcPct val="100000"/>
              </a:lnSpc>
            </a:pPr>
            <a:r>
              <a:rPr lang="en-GB" sz="1400" spc="-1" dirty="0">
                <a:solidFill>
                  <a:srgbClr val="E58856"/>
                </a:solidFill>
                <a:latin typeface="Calibri"/>
              </a:rPr>
              <a:t>www.aphlis.net</a:t>
            </a:r>
            <a:endParaRPr lang="en-GB" sz="1400" spc="-1" dirty="0">
              <a:latin typeface="Times New Roman"/>
            </a:endParaRPr>
          </a:p>
        </p:txBody>
      </p:sp>
    </p:spTree>
    <p:extLst>
      <p:ext uri="{BB962C8B-B14F-4D97-AF65-F5344CB8AC3E}">
        <p14:creationId xmlns:p14="http://schemas.microsoft.com/office/powerpoint/2010/main" val="23164823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7B34367-D0F6-6249-A4A6-A9635CD3EDA7}"/>
              </a:ext>
            </a:extLst>
          </p:cNvPr>
          <p:cNvSpPr/>
          <p:nvPr/>
        </p:nvSpPr>
        <p:spPr>
          <a:xfrm>
            <a:off x="0" y="0"/>
            <a:ext cx="12192000" cy="213072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89A34CBC-0FE7-8E49-9F51-2EDE8CA0A9E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11190" y="303579"/>
            <a:ext cx="3061470" cy="1070961"/>
          </a:xfrm>
          <a:prstGeom prst="rect">
            <a:avLst/>
          </a:prstGeom>
        </p:spPr>
      </p:pic>
      <p:sp>
        <p:nvSpPr>
          <p:cNvPr id="8" name="Rectangle 7">
            <a:extLst>
              <a:ext uri="{FF2B5EF4-FFF2-40B4-BE49-F238E27FC236}">
                <a16:creationId xmlns:a16="http://schemas.microsoft.com/office/drawing/2014/main" id="{A388CEE4-CE91-2340-8C57-A04822F7C771}"/>
              </a:ext>
            </a:extLst>
          </p:cNvPr>
          <p:cNvSpPr/>
          <p:nvPr/>
        </p:nvSpPr>
        <p:spPr>
          <a:xfrm>
            <a:off x="-300" y="2130724"/>
            <a:ext cx="12192000" cy="4727276"/>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214" name="TextShape 2"/>
          <p:cNvSpPr txBox="1"/>
          <p:nvPr/>
        </p:nvSpPr>
        <p:spPr>
          <a:xfrm>
            <a:off x="723331" y="2216323"/>
            <a:ext cx="10629989" cy="4186628"/>
          </a:xfrm>
          <a:prstGeom prst="rect">
            <a:avLst/>
          </a:prstGeom>
          <a:noFill/>
          <a:ln>
            <a:noFill/>
          </a:ln>
        </p:spPr>
        <p:txBody>
          <a:bodyPr>
            <a:noAutofit/>
          </a:bodyPr>
          <a:lstStyle/>
          <a:p>
            <a:pPr>
              <a:lnSpc>
                <a:spcPct val="107000"/>
              </a:lnSpc>
              <a:spcBef>
                <a:spcPts val="0"/>
              </a:spcBef>
              <a:spcAft>
                <a:spcPts val="1200"/>
              </a:spcAft>
            </a:pPr>
            <a:r>
              <a:rPr lang="en-US" sz="2400" dirty="0">
                <a:solidFill>
                  <a:schemeClr val="bg1"/>
                </a:solidFill>
                <a:latin typeface="Calibri Light" panose="020F0302020204030204" pitchFamily="34" charset="0"/>
                <a:cs typeface="Calibri Light" panose="020F0302020204030204" pitchFamily="34" charset="0"/>
              </a:rPr>
              <a:t>According to the AU Commission, a number of challenges limit the ability of countries to meet their Malabo commitments: </a:t>
            </a:r>
          </a:p>
          <a:p>
            <a:pPr marL="343260" indent="-342900">
              <a:lnSpc>
                <a:spcPct val="90000"/>
              </a:lnSpc>
              <a:spcBef>
                <a:spcPts val="1001"/>
              </a:spcBef>
              <a:buClr>
                <a:srgbClr val="E58856"/>
              </a:buClr>
              <a:buFont typeface="Arial" panose="020B0604020202020204" pitchFamily="34" charset="0"/>
              <a:buChar char="•"/>
            </a:pPr>
            <a:r>
              <a:rPr lang="en-US" sz="2000" spc="-1" dirty="0">
                <a:solidFill>
                  <a:schemeClr val="bg1"/>
                </a:solidFill>
                <a:latin typeface="Calibri" panose="020F0502020204030204" pitchFamily="34" charset="0"/>
                <a:cs typeface="Calibri" panose="020F0502020204030204" pitchFamily="34" charset="0"/>
              </a:rPr>
              <a:t>Limited awareness about PHL</a:t>
            </a:r>
          </a:p>
          <a:p>
            <a:pPr marL="343260" indent="-342900">
              <a:lnSpc>
                <a:spcPct val="90000"/>
              </a:lnSpc>
              <a:spcBef>
                <a:spcPts val="1001"/>
              </a:spcBef>
              <a:buClr>
                <a:srgbClr val="E58856"/>
              </a:buClr>
              <a:buFont typeface="Arial" panose="020B0604020202020204" pitchFamily="34" charset="0"/>
              <a:buChar char="•"/>
            </a:pPr>
            <a:r>
              <a:rPr lang="en-US" sz="2000" spc="-1" dirty="0">
                <a:solidFill>
                  <a:schemeClr val="bg1"/>
                </a:solidFill>
                <a:latin typeface="Calibri" panose="020F0502020204030204" pitchFamily="34" charset="0"/>
                <a:cs typeface="Calibri" panose="020F0502020204030204" pitchFamily="34" charset="0"/>
              </a:rPr>
              <a:t>Lack of PHL policies and strategies</a:t>
            </a:r>
          </a:p>
          <a:p>
            <a:pPr marL="343260" indent="-342900">
              <a:lnSpc>
                <a:spcPct val="90000"/>
              </a:lnSpc>
              <a:spcBef>
                <a:spcPts val="1001"/>
              </a:spcBef>
              <a:buClr>
                <a:srgbClr val="E58856"/>
              </a:buClr>
              <a:buFont typeface="Arial" panose="020B0604020202020204" pitchFamily="34" charset="0"/>
              <a:buChar char="•"/>
            </a:pPr>
            <a:r>
              <a:rPr lang="en-US" sz="2000" spc="-1" dirty="0">
                <a:solidFill>
                  <a:schemeClr val="bg1"/>
                </a:solidFill>
                <a:latin typeface="Calibri" panose="020F0502020204030204" pitchFamily="34" charset="0"/>
                <a:cs typeface="Calibri" panose="020F0502020204030204" pitchFamily="34" charset="0"/>
              </a:rPr>
              <a:t>Limited capacity in PH management</a:t>
            </a:r>
          </a:p>
          <a:p>
            <a:pPr marL="343260" indent="-342900">
              <a:lnSpc>
                <a:spcPct val="90000"/>
              </a:lnSpc>
              <a:spcBef>
                <a:spcPts val="1001"/>
              </a:spcBef>
              <a:buClr>
                <a:srgbClr val="E58856"/>
              </a:buClr>
              <a:buFont typeface="Arial" panose="020B0604020202020204" pitchFamily="34" charset="0"/>
              <a:buChar char="•"/>
            </a:pPr>
            <a:r>
              <a:rPr lang="en-US" sz="2000" spc="-1" dirty="0">
                <a:solidFill>
                  <a:schemeClr val="bg1"/>
                </a:solidFill>
                <a:latin typeface="Calibri" panose="020F0502020204030204" pitchFamily="34" charset="0"/>
                <a:cs typeface="Calibri" panose="020F0502020204030204" pitchFamily="34" charset="0"/>
              </a:rPr>
              <a:t>Inadequate PHL research and development</a:t>
            </a:r>
          </a:p>
          <a:p>
            <a:pPr marL="343260" indent="-342900">
              <a:lnSpc>
                <a:spcPct val="90000"/>
              </a:lnSpc>
              <a:spcBef>
                <a:spcPts val="1001"/>
              </a:spcBef>
              <a:buClr>
                <a:srgbClr val="E58856"/>
              </a:buClr>
              <a:buFont typeface="Arial" panose="020B0604020202020204" pitchFamily="34" charset="0"/>
              <a:buChar char="•"/>
            </a:pPr>
            <a:r>
              <a:rPr lang="en-US" sz="2000" spc="-1" dirty="0">
                <a:solidFill>
                  <a:schemeClr val="bg1"/>
                </a:solidFill>
                <a:latin typeface="Calibri" panose="020F0502020204030204" pitchFamily="34" charset="0"/>
                <a:cs typeface="Calibri" panose="020F0502020204030204" pitchFamily="34" charset="0"/>
              </a:rPr>
              <a:t>Lack of knowledge about how to measure PH losses</a:t>
            </a:r>
          </a:p>
          <a:p>
            <a:pPr marL="343260" indent="-342900">
              <a:lnSpc>
                <a:spcPct val="90000"/>
              </a:lnSpc>
              <a:spcBef>
                <a:spcPts val="1001"/>
              </a:spcBef>
              <a:buClr>
                <a:srgbClr val="E58856"/>
              </a:buClr>
              <a:buFont typeface="Arial" panose="020B0604020202020204" pitchFamily="34" charset="0"/>
              <a:buChar char="•"/>
            </a:pPr>
            <a:r>
              <a:rPr lang="en-US" sz="2000" spc="-1" dirty="0">
                <a:solidFill>
                  <a:schemeClr val="bg1"/>
                </a:solidFill>
                <a:latin typeface="Calibri" panose="020F0502020204030204" pitchFamily="34" charset="0"/>
                <a:cs typeface="Calibri" panose="020F0502020204030204" pitchFamily="34" charset="0"/>
              </a:rPr>
              <a:t>Inadequate storage technologies</a:t>
            </a:r>
          </a:p>
          <a:p>
            <a:pPr marL="343260" indent="-342900">
              <a:lnSpc>
                <a:spcPct val="90000"/>
              </a:lnSpc>
              <a:spcBef>
                <a:spcPts val="1001"/>
              </a:spcBef>
              <a:buClr>
                <a:srgbClr val="E58856"/>
              </a:buClr>
              <a:buFont typeface="Arial" panose="020B0604020202020204" pitchFamily="34" charset="0"/>
              <a:buChar char="•"/>
            </a:pPr>
            <a:r>
              <a:rPr lang="en-US" sz="2000" spc="-1" dirty="0">
                <a:solidFill>
                  <a:schemeClr val="bg1"/>
                </a:solidFill>
                <a:latin typeface="Calibri" panose="020F0502020204030204" pitchFamily="34" charset="0"/>
                <a:cs typeface="Calibri" panose="020F0502020204030204" pitchFamily="34" charset="0"/>
              </a:rPr>
              <a:t>Lack of appreciation of impact of PHL</a:t>
            </a:r>
          </a:p>
          <a:p>
            <a:pPr marL="343260" indent="-342900">
              <a:lnSpc>
                <a:spcPct val="90000"/>
              </a:lnSpc>
              <a:spcBef>
                <a:spcPts val="1001"/>
              </a:spcBef>
              <a:buClr>
                <a:srgbClr val="E58856"/>
              </a:buClr>
              <a:buFont typeface="Arial" panose="020B0604020202020204" pitchFamily="34" charset="0"/>
              <a:buChar char="•"/>
            </a:pPr>
            <a:r>
              <a:rPr lang="en-US" sz="2000" spc="-1" dirty="0">
                <a:solidFill>
                  <a:schemeClr val="bg1"/>
                </a:solidFill>
                <a:latin typeface="Calibri" panose="020F0502020204030204" pitchFamily="34" charset="0"/>
                <a:cs typeface="Calibri" panose="020F0502020204030204" pitchFamily="34" charset="0"/>
              </a:rPr>
              <a:t>Lack of adequate financing for PHL reduction actions</a:t>
            </a:r>
          </a:p>
          <a:p>
            <a:pPr>
              <a:lnSpc>
                <a:spcPct val="90000"/>
              </a:lnSpc>
              <a:spcBef>
                <a:spcPts val="1001"/>
              </a:spcBef>
            </a:pPr>
            <a:endParaRPr lang="en-US" sz="2000" strike="noStrike" spc="-1" dirty="0">
              <a:solidFill>
                <a:schemeClr val="bg1"/>
              </a:solidFill>
              <a:latin typeface="Calibri Light" panose="020F0302020204030204" pitchFamily="34" charset="0"/>
              <a:cs typeface="Calibri Light" panose="020F0302020204030204" pitchFamily="34" charset="0"/>
            </a:endParaRPr>
          </a:p>
        </p:txBody>
      </p:sp>
      <p:sp>
        <p:nvSpPr>
          <p:cNvPr id="6" name="TextShape 1">
            <a:extLst>
              <a:ext uri="{FF2B5EF4-FFF2-40B4-BE49-F238E27FC236}">
                <a16:creationId xmlns:a16="http://schemas.microsoft.com/office/drawing/2014/main" id="{F866EA1D-CE99-9849-BB5C-1001AF9B0873}"/>
              </a:ext>
            </a:extLst>
          </p:cNvPr>
          <p:cNvSpPr txBox="1"/>
          <p:nvPr/>
        </p:nvSpPr>
        <p:spPr>
          <a:xfrm>
            <a:off x="914399" y="417600"/>
            <a:ext cx="10438919" cy="815886"/>
          </a:xfrm>
          <a:prstGeom prst="rect">
            <a:avLst/>
          </a:prstGeom>
          <a:noFill/>
          <a:ln>
            <a:noFill/>
          </a:ln>
        </p:spPr>
        <p:txBody>
          <a:bodyPr anchor="ctr">
            <a:noAutofit/>
          </a:bodyPr>
          <a:lstStyle/>
          <a:p>
            <a:pPr>
              <a:lnSpc>
                <a:spcPct val="90000"/>
              </a:lnSpc>
            </a:pPr>
            <a:r>
              <a:rPr lang="en-US" sz="4400" b="0" strike="noStrike" spc="-1" dirty="0">
                <a:solidFill>
                  <a:srgbClr val="2F4F70"/>
                </a:solidFill>
                <a:latin typeface="Calibri Light"/>
              </a:rPr>
              <a:t>Country challenges</a:t>
            </a:r>
          </a:p>
        </p:txBody>
      </p:sp>
      <p:sp>
        <p:nvSpPr>
          <p:cNvPr id="9" name="Footer Placeholder 1">
            <a:extLst>
              <a:ext uri="{FF2B5EF4-FFF2-40B4-BE49-F238E27FC236}">
                <a16:creationId xmlns:a16="http://schemas.microsoft.com/office/drawing/2014/main" id="{ABE9478D-1F2C-804A-A170-B7952FC8FD57}"/>
              </a:ext>
            </a:extLst>
          </p:cNvPr>
          <p:cNvSpPr>
            <a:spLocks noGrp="1"/>
          </p:cNvSpPr>
          <p:nvPr>
            <p:ph type="ftr"/>
          </p:nvPr>
        </p:nvSpPr>
        <p:spPr>
          <a:xfrm>
            <a:off x="4038480" y="6356520"/>
            <a:ext cx="4114440" cy="364680"/>
          </a:xfrm>
        </p:spPr>
        <p:txBody>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Tree>
    <p:extLst>
      <p:ext uri="{BB962C8B-B14F-4D97-AF65-F5344CB8AC3E}">
        <p14:creationId xmlns:p14="http://schemas.microsoft.com/office/powerpoint/2010/main" val="20708796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8058AB9-8F7C-7B46-B874-9A82990D4717}"/>
              </a:ext>
            </a:extLst>
          </p:cNvPr>
          <p:cNvSpPr/>
          <p:nvPr/>
        </p:nvSpPr>
        <p:spPr>
          <a:xfrm>
            <a:off x="-300" y="2130724"/>
            <a:ext cx="12192000" cy="4727276"/>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3" name="Rectangle 2">
            <a:extLst>
              <a:ext uri="{FF2B5EF4-FFF2-40B4-BE49-F238E27FC236}">
                <a16:creationId xmlns:a16="http://schemas.microsoft.com/office/drawing/2014/main" id="{6A912ACB-C977-554F-BA4E-B2277C531C1A}"/>
              </a:ext>
            </a:extLst>
          </p:cNvPr>
          <p:cNvSpPr/>
          <p:nvPr/>
        </p:nvSpPr>
        <p:spPr>
          <a:xfrm>
            <a:off x="0" y="0"/>
            <a:ext cx="12192000" cy="213072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1" name="TextShape 1"/>
          <p:cNvSpPr txBox="1"/>
          <p:nvPr/>
        </p:nvSpPr>
        <p:spPr>
          <a:xfrm>
            <a:off x="905773" y="417600"/>
            <a:ext cx="10447546" cy="984069"/>
          </a:xfrm>
          <a:prstGeom prst="rect">
            <a:avLst/>
          </a:prstGeom>
          <a:noFill/>
          <a:ln>
            <a:noFill/>
          </a:ln>
        </p:spPr>
        <p:txBody>
          <a:bodyPr anchor="ctr">
            <a:noAutofit/>
          </a:bodyPr>
          <a:lstStyle/>
          <a:p>
            <a:pPr>
              <a:lnSpc>
                <a:spcPct val="90000"/>
              </a:lnSpc>
            </a:pPr>
            <a:r>
              <a:rPr lang="en-US" sz="4400" b="0" strike="noStrike" spc="-1" dirty="0">
                <a:solidFill>
                  <a:srgbClr val="2F4F70"/>
                </a:solidFill>
                <a:latin typeface="Calibri Light"/>
              </a:rPr>
              <a:t>Biennial Review reporting</a:t>
            </a:r>
            <a:endParaRPr lang="en-US" sz="4400" b="0" strike="noStrike" spc="-1" dirty="0">
              <a:solidFill>
                <a:srgbClr val="333333"/>
              </a:solidFill>
              <a:latin typeface="Calibri"/>
            </a:endParaRPr>
          </a:p>
        </p:txBody>
      </p:sp>
      <p:sp>
        <p:nvSpPr>
          <p:cNvPr id="212" name="TextShape 2"/>
          <p:cNvSpPr txBox="1"/>
          <p:nvPr/>
        </p:nvSpPr>
        <p:spPr>
          <a:xfrm>
            <a:off x="905774" y="5131874"/>
            <a:ext cx="10447545" cy="1181516"/>
          </a:xfrm>
          <a:prstGeom prst="rect">
            <a:avLst/>
          </a:prstGeom>
          <a:noFill/>
          <a:ln>
            <a:noFill/>
          </a:ln>
        </p:spPr>
        <p:txBody>
          <a:bodyPr>
            <a:noAutofit/>
          </a:bodyPr>
          <a:lstStyle/>
          <a:p>
            <a:pPr marL="360">
              <a:lnSpc>
                <a:spcPct val="90000"/>
              </a:lnSpc>
              <a:spcBef>
                <a:spcPts val="1001"/>
              </a:spcBef>
              <a:buClr>
                <a:srgbClr val="E58856"/>
              </a:buClr>
            </a:pPr>
            <a:r>
              <a:rPr lang="en-US" sz="2000" strike="noStrike" spc="-1" dirty="0">
                <a:solidFill>
                  <a:schemeClr val="bg1"/>
                </a:solidFill>
                <a:latin typeface="Calibri Light" panose="020F0302020204030204" pitchFamily="34" charset="0"/>
                <a:cs typeface="Calibri Light" panose="020F0302020204030204" pitchFamily="34" charset="0"/>
              </a:rPr>
              <a:t>The postharvest component of the CAADP Biennial Review (BR) Report monitors progress made by the </a:t>
            </a:r>
            <a:r>
              <a:rPr lang="en-US" sz="2000" b="1" strike="noStrike" spc="-1" dirty="0">
                <a:solidFill>
                  <a:schemeClr val="bg1"/>
                </a:solidFill>
                <a:latin typeface="Calibri" panose="020F0502020204030204" pitchFamily="34" charset="0"/>
                <a:cs typeface="Calibri" panose="020F0502020204030204" pitchFamily="34" charset="0"/>
              </a:rPr>
              <a:t>55 AU Member States </a:t>
            </a:r>
            <a:r>
              <a:rPr lang="en-US" sz="2000" strike="noStrike" spc="-1" dirty="0">
                <a:solidFill>
                  <a:schemeClr val="bg1"/>
                </a:solidFill>
                <a:latin typeface="Calibri Light" panose="020F0302020204030204" pitchFamily="34" charset="0"/>
                <a:cs typeface="Calibri Light" panose="020F0302020204030204" pitchFamily="34" charset="0"/>
              </a:rPr>
              <a:t>in achieving Malabo Commitment 3: </a:t>
            </a:r>
            <a:r>
              <a:rPr lang="en-US" sz="2000" b="1" strike="noStrike" spc="-1" dirty="0">
                <a:solidFill>
                  <a:schemeClr val="bg1"/>
                </a:solidFill>
                <a:latin typeface="Calibri" panose="020F0502020204030204" pitchFamily="34" charset="0"/>
                <a:cs typeface="Calibri" panose="020F0502020204030204" pitchFamily="34" charset="0"/>
              </a:rPr>
              <a:t>reduction of post-harvest losses by 50% by the year 2025</a:t>
            </a:r>
            <a:endParaRPr lang="en-US" sz="2000" dirty="0">
              <a:solidFill>
                <a:schemeClr val="bg1"/>
              </a:solidFill>
              <a:latin typeface="Calibri Light" panose="020F0302020204030204" pitchFamily="34" charset="0"/>
              <a:ea typeface="Calibri" panose="020F0502020204030204" pitchFamily="34" charset="0"/>
              <a:cs typeface="Calibri Light" panose="020F0302020204030204" pitchFamily="34" charset="0"/>
            </a:endParaRPr>
          </a:p>
          <a:p>
            <a:pPr>
              <a:lnSpc>
                <a:spcPct val="90000"/>
              </a:lnSpc>
              <a:spcBef>
                <a:spcPts val="1001"/>
              </a:spcBef>
            </a:pPr>
            <a:endParaRPr lang="en-US" sz="2000" strike="noStrike" spc="-1" dirty="0">
              <a:solidFill>
                <a:schemeClr val="bg1"/>
              </a:solidFill>
              <a:latin typeface="Calibri Light" panose="020F0302020204030204" pitchFamily="34" charset="0"/>
              <a:cs typeface="Calibri Light" panose="020F0302020204030204" pitchFamily="34" charset="0"/>
            </a:endParaRPr>
          </a:p>
        </p:txBody>
      </p:sp>
      <p:sp>
        <p:nvSpPr>
          <p:cNvPr id="2" name="Footer Placeholder 1">
            <a:extLst>
              <a:ext uri="{FF2B5EF4-FFF2-40B4-BE49-F238E27FC236}">
                <a16:creationId xmlns:a16="http://schemas.microsoft.com/office/drawing/2014/main" id="{FECF3A1B-8432-CF4D-AB7B-132E95B718AC}"/>
              </a:ext>
            </a:extLst>
          </p:cNvPr>
          <p:cNvSpPr>
            <a:spLocks noGrp="1"/>
          </p:cNvSpPr>
          <p:nvPr>
            <p:ph type="ftr"/>
          </p:nvPr>
        </p:nvSpPr>
        <p:spPr/>
        <p:txBody>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pic>
        <p:nvPicPr>
          <p:cNvPr id="5" name="Picture 4">
            <a:extLst>
              <a:ext uri="{FF2B5EF4-FFF2-40B4-BE49-F238E27FC236}">
                <a16:creationId xmlns:a16="http://schemas.microsoft.com/office/drawing/2014/main" id="{1E126000-C41B-3940-BDB8-E4B48F2F5F5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11190" y="303579"/>
            <a:ext cx="3061470" cy="1070961"/>
          </a:xfrm>
          <a:prstGeom prst="rect">
            <a:avLst/>
          </a:prstGeom>
        </p:spPr>
      </p:pic>
      <p:sp>
        <p:nvSpPr>
          <p:cNvPr id="7" name="TextShape 2">
            <a:extLst>
              <a:ext uri="{FF2B5EF4-FFF2-40B4-BE49-F238E27FC236}">
                <a16:creationId xmlns:a16="http://schemas.microsoft.com/office/drawing/2014/main" id="{CA69B3D9-6ACF-5648-BF29-22F4C8229516}"/>
              </a:ext>
            </a:extLst>
          </p:cNvPr>
          <p:cNvSpPr txBox="1"/>
          <p:nvPr/>
        </p:nvSpPr>
        <p:spPr>
          <a:xfrm>
            <a:off x="1023672" y="2549671"/>
            <a:ext cx="4643882" cy="2302647"/>
          </a:xfrm>
          <a:prstGeom prst="rect">
            <a:avLst/>
          </a:prstGeom>
          <a:noFill/>
          <a:ln>
            <a:noFill/>
          </a:ln>
        </p:spPr>
        <p:txBody>
          <a:bodyPr>
            <a:noAutofit/>
          </a:bodyPr>
          <a:lstStyle/>
          <a:p>
            <a:pPr marL="360" algn="ctr">
              <a:lnSpc>
                <a:spcPct val="90000"/>
              </a:lnSpc>
              <a:spcBef>
                <a:spcPts val="1001"/>
              </a:spcBef>
              <a:buClr>
                <a:srgbClr val="E58856"/>
              </a:buClr>
            </a:pPr>
            <a:r>
              <a:rPr lang="en-US" sz="8800" b="1" spc="-1" dirty="0">
                <a:solidFill>
                  <a:schemeClr val="accent2"/>
                </a:solidFill>
                <a:latin typeface="Calibri" panose="020F0502020204030204" pitchFamily="34" charset="0"/>
                <a:cs typeface="Calibri" panose="020F0502020204030204" pitchFamily="34" charset="0"/>
              </a:rPr>
              <a:t>20</a:t>
            </a:r>
          </a:p>
          <a:p>
            <a:pPr marL="360" algn="ctr">
              <a:lnSpc>
                <a:spcPct val="90000"/>
              </a:lnSpc>
              <a:spcBef>
                <a:spcPts val="1001"/>
              </a:spcBef>
              <a:buClr>
                <a:srgbClr val="E58856"/>
              </a:buClr>
            </a:pPr>
            <a:r>
              <a:rPr lang="en-US" sz="2400" spc="-1" dirty="0">
                <a:solidFill>
                  <a:schemeClr val="bg1"/>
                </a:solidFill>
                <a:latin typeface="Calibri Light" panose="020F0302020204030204" pitchFamily="34" charset="0"/>
                <a:cs typeface="Calibri Light" panose="020F0302020204030204" pitchFamily="34" charset="0"/>
              </a:rPr>
              <a:t>Member States reported data on losses in 2022</a:t>
            </a:r>
          </a:p>
        </p:txBody>
      </p:sp>
      <p:sp>
        <p:nvSpPr>
          <p:cNvPr id="8" name="TextShape 2">
            <a:extLst>
              <a:ext uri="{FF2B5EF4-FFF2-40B4-BE49-F238E27FC236}">
                <a16:creationId xmlns:a16="http://schemas.microsoft.com/office/drawing/2014/main" id="{CBF90244-4A74-394E-99C7-E742D0803F1D}"/>
              </a:ext>
            </a:extLst>
          </p:cNvPr>
          <p:cNvSpPr txBox="1"/>
          <p:nvPr/>
        </p:nvSpPr>
        <p:spPr>
          <a:xfrm>
            <a:off x="5992487" y="2549671"/>
            <a:ext cx="4643882" cy="2302647"/>
          </a:xfrm>
          <a:prstGeom prst="rect">
            <a:avLst/>
          </a:prstGeom>
          <a:noFill/>
          <a:ln>
            <a:noFill/>
          </a:ln>
        </p:spPr>
        <p:txBody>
          <a:bodyPr>
            <a:noAutofit/>
          </a:bodyPr>
          <a:lstStyle/>
          <a:p>
            <a:pPr marL="360" algn="ctr">
              <a:lnSpc>
                <a:spcPct val="90000"/>
              </a:lnSpc>
              <a:spcBef>
                <a:spcPts val="1001"/>
              </a:spcBef>
              <a:buClr>
                <a:srgbClr val="E58856"/>
              </a:buClr>
            </a:pPr>
            <a:r>
              <a:rPr lang="en-US" sz="8800" b="1" spc="-1" dirty="0">
                <a:solidFill>
                  <a:schemeClr val="accent2"/>
                </a:solidFill>
                <a:latin typeface="Calibri" panose="020F0502020204030204" pitchFamily="34" charset="0"/>
                <a:cs typeface="Calibri" panose="020F0502020204030204" pitchFamily="34" charset="0"/>
              </a:rPr>
              <a:t>11</a:t>
            </a:r>
          </a:p>
          <a:p>
            <a:pPr marL="360" algn="ctr">
              <a:lnSpc>
                <a:spcPct val="90000"/>
              </a:lnSpc>
              <a:spcBef>
                <a:spcPts val="1001"/>
              </a:spcBef>
              <a:buClr>
                <a:srgbClr val="E58856"/>
              </a:buClr>
            </a:pPr>
            <a:r>
              <a:rPr lang="en-US" sz="2400" spc="-1" dirty="0">
                <a:solidFill>
                  <a:schemeClr val="bg1"/>
                </a:solidFill>
                <a:latin typeface="Calibri Light" panose="020F0302020204030204" pitchFamily="34" charset="0"/>
                <a:cs typeface="Calibri Light" panose="020F0302020204030204" pitchFamily="34" charset="0"/>
              </a:rPr>
              <a:t>Member States met the 2020 milestone to reduce losses by 25%</a:t>
            </a:r>
            <a:endParaRPr lang="en-US" sz="2600" dirty="0">
              <a:solidFill>
                <a:schemeClr val="bg1"/>
              </a:solidFill>
              <a:latin typeface="Calibri Light" panose="020F0302020204030204" pitchFamily="34" charset="0"/>
              <a:ea typeface="Calibri" panose="020F0502020204030204" pitchFamily="34" charset="0"/>
              <a:cs typeface="Calibri Light" panose="020F0302020204030204" pitchFamily="34" charset="0"/>
            </a:endParaRPr>
          </a:p>
          <a:p>
            <a:pPr algn="ctr">
              <a:lnSpc>
                <a:spcPct val="90000"/>
              </a:lnSpc>
              <a:spcBef>
                <a:spcPts val="1001"/>
              </a:spcBef>
            </a:pPr>
            <a:endParaRPr lang="en-US" sz="2800" b="0" strike="noStrike" spc="-1" dirty="0">
              <a:solidFill>
                <a:schemeClr val="bg1"/>
              </a:solidFill>
              <a:latin typeface="Calibri"/>
            </a:endParaRPr>
          </a:p>
        </p:txBody>
      </p:sp>
    </p:spTree>
    <p:extLst>
      <p:ext uri="{BB962C8B-B14F-4D97-AF65-F5344CB8AC3E}">
        <p14:creationId xmlns:p14="http://schemas.microsoft.com/office/powerpoint/2010/main" val="3363827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388CEE4-CE91-2340-8C57-A04822F7C771}"/>
              </a:ext>
            </a:extLst>
          </p:cNvPr>
          <p:cNvSpPr/>
          <p:nvPr/>
        </p:nvSpPr>
        <p:spPr>
          <a:xfrm>
            <a:off x="-300" y="2130724"/>
            <a:ext cx="12192000" cy="4727276"/>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214" name="TextShape 2"/>
          <p:cNvSpPr txBox="1"/>
          <p:nvPr/>
        </p:nvSpPr>
        <p:spPr>
          <a:xfrm>
            <a:off x="838080" y="2367793"/>
            <a:ext cx="10515240" cy="4045796"/>
          </a:xfrm>
          <a:prstGeom prst="rect">
            <a:avLst/>
          </a:prstGeom>
          <a:noFill/>
          <a:ln>
            <a:noFill/>
          </a:ln>
        </p:spPr>
        <p:txBody>
          <a:bodyPr>
            <a:noAutofit/>
          </a:bodyPr>
          <a:lstStyle/>
          <a:p>
            <a:pPr>
              <a:lnSpc>
                <a:spcPct val="107000"/>
              </a:lnSpc>
              <a:spcBef>
                <a:spcPts val="0"/>
              </a:spcBef>
              <a:spcAft>
                <a:spcPts val="1200"/>
              </a:spcAft>
            </a:pPr>
            <a:r>
              <a:rPr lang="en-US" sz="2400" dirty="0">
                <a:solidFill>
                  <a:schemeClr val="bg1"/>
                </a:solidFill>
                <a:latin typeface="Calibri Light" panose="020F0302020204030204" pitchFamily="34" charset="0"/>
                <a:cs typeface="Calibri Light" panose="020F0302020204030204" pitchFamily="34" charset="0"/>
              </a:rPr>
              <a:t>Major challenges in BR reporting relate to data: </a:t>
            </a:r>
          </a:p>
          <a:p>
            <a:pPr marL="343260" indent="-342900">
              <a:lnSpc>
                <a:spcPct val="90000"/>
              </a:lnSpc>
              <a:spcBef>
                <a:spcPts val="1001"/>
              </a:spcBef>
              <a:buClr>
                <a:srgbClr val="E58856"/>
              </a:buClr>
              <a:buFont typeface="Arial" panose="020B0604020202020204" pitchFamily="34" charset="0"/>
              <a:buChar char="•"/>
            </a:pPr>
            <a:r>
              <a:rPr lang="en-US" sz="2000" spc="-1" dirty="0">
                <a:solidFill>
                  <a:schemeClr val="bg1"/>
                </a:solidFill>
                <a:latin typeface="Calibri Light" panose="020F0302020204030204" pitchFamily="34" charset="0"/>
                <a:cs typeface="Calibri Light" panose="020F0302020204030204" pitchFamily="34" charset="0"/>
              </a:rPr>
              <a:t>Data collection and processing are often </a:t>
            </a:r>
            <a:r>
              <a:rPr lang="en-US" sz="2000" b="1" spc="-1" dirty="0">
                <a:solidFill>
                  <a:schemeClr val="bg1"/>
                </a:solidFill>
                <a:latin typeface="Calibri" panose="020F0502020204030204" pitchFamily="34" charset="0"/>
                <a:cs typeface="Calibri" panose="020F0502020204030204" pitchFamily="34" charset="0"/>
              </a:rPr>
              <a:t>inadequate</a:t>
            </a:r>
            <a:endParaRPr lang="en-US" sz="2000" spc="-1" dirty="0">
              <a:solidFill>
                <a:schemeClr val="bg1"/>
              </a:solidFill>
              <a:latin typeface="Calibri Light" panose="020F0302020204030204" pitchFamily="34" charset="0"/>
              <a:cs typeface="Calibri Light" panose="020F0302020204030204" pitchFamily="34" charset="0"/>
            </a:endParaRPr>
          </a:p>
          <a:p>
            <a:pPr marL="343260" indent="-342900">
              <a:lnSpc>
                <a:spcPct val="90000"/>
              </a:lnSpc>
              <a:spcBef>
                <a:spcPts val="1001"/>
              </a:spcBef>
              <a:buClr>
                <a:srgbClr val="E58856"/>
              </a:buClr>
              <a:buFont typeface="Arial" panose="020B0604020202020204" pitchFamily="34" charset="0"/>
              <a:buChar char="•"/>
            </a:pPr>
            <a:r>
              <a:rPr lang="en-US" sz="2000" b="1" spc="-1" dirty="0">
                <a:solidFill>
                  <a:schemeClr val="bg1"/>
                </a:solidFill>
                <a:latin typeface="Calibri" panose="020F0502020204030204" pitchFamily="34" charset="0"/>
                <a:cs typeface="Calibri" panose="020F0502020204030204" pitchFamily="34" charset="0"/>
              </a:rPr>
              <a:t>Inconsistent data </a:t>
            </a:r>
            <a:r>
              <a:rPr lang="en-US" sz="2000" spc="-1" dirty="0">
                <a:solidFill>
                  <a:schemeClr val="bg1"/>
                </a:solidFill>
                <a:latin typeface="Calibri Light" panose="020F0302020204030204" pitchFamily="34" charset="0"/>
                <a:cs typeface="Calibri Light" panose="020F0302020204030204" pitchFamily="34" charset="0"/>
              </a:rPr>
              <a:t>around units of measurement may cause data entry and calculation mistakes</a:t>
            </a:r>
          </a:p>
          <a:p>
            <a:pPr marL="343260" indent="-342900">
              <a:lnSpc>
                <a:spcPct val="90000"/>
              </a:lnSpc>
              <a:spcBef>
                <a:spcPts val="1001"/>
              </a:spcBef>
              <a:buClr>
                <a:srgbClr val="E58856"/>
              </a:buClr>
              <a:buFont typeface="Arial" panose="020B0604020202020204" pitchFamily="34" charset="0"/>
              <a:buChar char="•"/>
            </a:pPr>
            <a:r>
              <a:rPr lang="en-US" sz="2000" b="1" spc="-1" dirty="0">
                <a:solidFill>
                  <a:schemeClr val="bg1"/>
                </a:solidFill>
                <a:latin typeface="Calibri" panose="020F0502020204030204" pitchFamily="34" charset="0"/>
                <a:cs typeface="Calibri" panose="020F0502020204030204" pitchFamily="34" charset="0"/>
              </a:rPr>
              <a:t>Inaccurate and outdated data </a:t>
            </a:r>
            <a:r>
              <a:rPr lang="en-US" sz="2000" spc="-1" dirty="0">
                <a:solidFill>
                  <a:schemeClr val="bg1"/>
                </a:solidFill>
                <a:latin typeface="Calibri Light" panose="020F0302020204030204" pitchFamily="34" charset="0"/>
                <a:cs typeface="Calibri Light" panose="020F0302020204030204" pitchFamily="34" charset="0"/>
              </a:rPr>
              <a:t>appear in the BR Report</a:t>
            </a:r>
          </a:p>
          <a:p>
            <a:pPr marL="343260" indent="-342900">
              <a:lnSpc>
                <a:spcPct val="90000"/>
              </a:lnSpc>
              <a:spcBef>
                <a:spcPts val="1001"/>
              </a:spcBef>
              <a:buClr>
                <a:srgbClr val="E58856"/>
              </a:buClr>
              <a:buFont typeface="Wingdings" pitchFamily="2" charset="2"/>
              <a:buChar char="§"/>
            </a:pPr>
            <a:endParaRPr lang="en-US" spc="-1" dirty="0">
              <a:solidFill>
                <a:schemeClr val="bg1"/>
              </a:solidFill>
              <a:latin typeface="Calibri"/>
            </a:endParaRPr>
          </a:p>
          <a:p>
            <a:pPr>
              <a:lnSpc>
                <a:spcPct val="107000"/>
              </a:lnSpc>
              <a:spcBef>
                <a:spcPts val="0"/>
              </a:spcBef>
              <a:spcAft>
                <a:spcPts val="1200"/>
              </a:spcAft>
            </a:pPr>
            <a:r>
              <a:rPr lang="en-US" sz="2400" dirty="0">
                <a:solidFill>
                  <a:schemeClr val="bg1"/>
                </a:solidFill>
                <a:latin typeface="Calibri Light" panose="020F0302020204030204" pitchFamily="34" charset="0"/>
                <a:cs typeface="Calibri Light" panose="020F0302020204030204" pitchFamily="34" charset="0"/>
              </a:rPr>
              <a:t>There is need for more information on the actions being taken to achieve the PHL targets</a:t>
            </a:r>
          </a:p>
          <a:p>
            <a:pPr>
              <a:lnSpc>
                <a:spcPct val="107000"/>
              </a:lnSpc>
              <a:spcBef>
                <a:spcPts val="0"/>
              </a:spcBef>
              <a:spcAft>
                <a:spcPts val="1200"/>
              </a:spcAft>
            </a:pPr>
            <a:r>
              <a:rPr lang="en-US" sz="2400" dirty="0">
                <a:solidFill>
                  <a:schemeClr val="bg1"/>
                </a:solidFill>
                <a:latin typeface="Calibri Light" panose="020F0302020204030204" pitchFamily="34" charset="0"/>
                <a:cs typeface="Calibri Light" panose="020F0302020204030204" pitchFamily="34" charset="0"/>
              </a:rPr>
              <a:t>The source of PHL data used in the BR Report and the methods of data estimation are needed to ensure credibility</a:t>
            </a:r>
          </a:p>
          <a:p>
            <a:pPr>
              <a:lnSpc>
                <a:spcPct val="90000"/>
              </a:lnSpc>
              <a:spcBef>
                <a:spcPts val="1001"/>
              </a:spcBef>
            </a:pPr>
            <a:endParaRPr lang="en-US" sz="2000" strike="noStrike" spc="-1" dirty="0">
              <a:solidFill>
                <a:schemeClr val="bg1"/>
              </a:solidFill>
              <a:latin typeface="Calibri Light" panose="020F0302020204030204" pitchFamily="34" charset="0"/>
              <a:cs typeface="Calibri Light" panose="020F0302020204030204" pitchFamily="34" charset="0"/>
            </a:endParaRPr>
          </a:p>
        </p:txBody>
      </p:sp>
      <p:sp>
        <p:nvSpPr>
          <p:cNvPr id="5" name="Rectangle 4">
            <a:extLst>
              <a:ext uri="{FF2B5EF4-FFF2-40B4-BE49-F238E27FC236}">
                <a16:creationId xmlns:a16="http://schemas.microsoft.com/office/drawing/2014/main" id="{B338C117-667E-B846-B703-90D61AB2EDE1}"/>
              </a:ext>
            </a:extLst>
          </p:cNvPr>
          <p:cNvSpPr/>
          <p:nvPr/>
        </p:nvSpPr>
        <p:spPr>
          <a:xfrm>
            <a:off x="0" y="-77639"/>
            <a:ext cx="12192000" cy="22083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Shape 1">
            <a:extLst>
              <a:ext uri="{FF2B5EF4-FFF2-40B4-BE49-F238E27FC236}">
                <a16:creationId xmlns:a16="http://schemas.microsoft.com/office/drawing/2014/main" id="{F866EA1D-CE99-9849-BB5C-1001AF9B0873}"/>
              </a:ext>
            </a:extLst>
          </p:cNvPr>
          <p:cNvSpPr txBox="1"/>
          <p:nvPr/>
        </p:nvSpPr>
        <p:spPr>
          <a:xfrm>
            <a:off x="905773" y="417600"/>
            <a:ext cx="10447546" cy="984069"/>
          </a:xfrm>
          <a:prstGeom prst="rect">
            <a:avLst/>
          </a:prstGeom>
          <a:noFill/>
          <a:ln>
            <a:noFill/>
          </a:ln>
        </p:spPr>
        <p:txBody>
          <a:bodyPr anchor="ctr">
            <a:noAutofit/>
          </a:bodyPr>
          <a:lstStyle/>
          <a:p>
            <a:pPr>
              <a:lnSpc>
                <a:spcPct val="90000"/>
              </a:lnSpc>
            </a:pPr>
            <a:r>
              <a:rPr lang="en-US" sz="4400" b="0" strike="noStrike" spc="-1" dirty="0">
                <a:solidFill>
                  <a:srgbClr val="2F4F70"/>
                </a:solidFill>
                <a:latin typeface="Calibri Light"/>
              </a:rPr>
              <a:t>Reporting challenges</a:t>
            </a:r>
          </a:p>
        </p:txBody>
      </p:sp>
      <p:pic>
        <p:nvPicPr>
          <p:cNvPr id="7" name="Picture 6">
            <a:extLst>
              <a:ext uri="{FF2B5EF4-FFF2-40B4-BE49-F238E27FC236}">
                <a16:creationId xmlns:a16="http://schemas.microsoft.com/office/drawing/2014/main" id="{05505A61-DFD3-DF42-9D4A-52BAD14D718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11190" y="303579"/>
            <a:ext cx="3061470" cy="1070961"/>
          </a:xfrm>
          <a:prstGeom prst="rect">
            <a:avLst/>
          </a:prstGeom>
        </p:spPr>
      </p:pic>
      <p:sp>
        <p:nvSpPr>
          <p:cNvPr id="9" name="Footer Placeholder 1">
            <a:extLst>
              <a:ext uri="{FF2B5EF4-FFF2-40B4-BE49-F238E27FC236}">
                <a16:creationId xmlns:a16="http://schemas.microsoft.com/office/drawing/2014/main" id="{486FBC9A-E6F9-BF45-8E28-2BD29A47F119}"/>
              </a:ext>
            </a:extLst>
          </p:cNvPr>
          <p:cNvSpPr>
            <a:spLocks noGrp="1"/>
          </p:cNvSpPr>
          <p:nvPr>
            <p:ph type="ftr"/>
          </p:nvPr>
        </p:nvSpPr>
        <p:spPr>
          <a:xfrm>
            <a:off x="4038480" y="6356520"/>
            <a:ext cx="4114440" cy="364680"/>
          </a:xfrm>
        </p:spPr>
        <p:txBody>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F09B2EA-85B2-F746-BA01-CD041CDB363F}"/>
              </a:ext>
            </a:extLst>
          </p:cNvPr>
          <p:cNvSpPr/>
          <p:nvPr/>
        </p:nvSpPr>
        <p:spPr>
          <a:xfrm>
            <a:off x="-300" y="2130724"/>
            <a:ext cx="12192000" cy="4727276"/>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2" name="Footer Placeholder 1">
            <a:extLst>
              <a:ext uri="{FF2B5EF4-FFF2-40B4-BE49-F238E27FC236}">
                <a16:creationId xmlns:a16="http://schemas.microsoft.com/office/drawing/2014/main" id="{33BDA6FD-04FE-5D47-94DE-769BD53FA4B3}"/>
              </a:ext>
            </a:extLst>
          </p:cNvPr>
          <p:cNvSpPr>
            <a:spLocks noGrp="1"/>
          </p:cNvSpPr>
          <p:nvPr>
            <p:ph type="ftr"/>
          </p:nvPr>
        </p:nvSpPr>
        <p:spPr/>
        <p:txBody>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
        <p:nvSpPr>
          <p:cNvPr id="8" name="TextShape 2">
            <a:extLst>
              <a:ext uri="{FF2B5EF4-FFF2-40B4-BE49-F238E27FC236}">
                <a16:creationId xmlns:a16="http://schemas.microsoft.com/office/drawing/2014/main" id="{73435BAD-B841-F446-91F2-3951E349EA17}"/>
              </a:ext>
            </a:extLst>
          </p:cNvPr>
          <p:cNvSpPr txBox="1"/>
          <p:nvPr/>
        </p:nvSpPr>
        <p:spPr>
          <a:xfrm>
            <a:off x="983411" y="2549895"/>
            <a:ext cx="10515240" cy="3525192"/>
          </a:xfrm>
          <a:prstGeom prst="rect">
            <a:avLst/>
          </a:prstGeom>
          <a:noFill/>
          <a:ln>
            <a:noFill/>
          </a:ln>
        </p:spPr>
        <p:txBody>
          <a:bodyPr>
            <a:noAutofit/>
          </a:bodyPr>
          <a:lstStyle/>
          <a:p>
            <a:pPr marL="216000" indent="-216000">
              <a:spcBef>
                <a:spcPts val="1000"/>
              </a:spcBef>
              <a:buClr>
                <a:srgbClr val="E58856"/>
              </a:buClr>
              <a:buFont typeface="Arial"/>
              <a:buChar char="•"/>
            </a:pPr>
            <a:r>
              <a:rPr lang="en-US" sz="2400" strike="noStrike" spc="-1" dirty="0">
                <a:solidFill>
                  <a:schemeClr val="bg1"/>
                </a:solidFill>
                <a:latin typeface="Calibri Light" panose="020F0302020204030204" pitchFamily="34" charset="0"/>
                <a:cs typeface="Calibri Light" panose="020F0302020204030204" pitchFamily="34" charset="0"/>
              </a:rPr>
              <a:t>APHLIS provides PHL data for </a:t>
            </a:r>
            <a:r>
              <a:rPr lang="en-US" sz="2400" b="1" strike="noStrike" spc="-1" dirty="0">
                <a:solidFill>
                  <a:schemeClr val="bg1"/>
                </a:solidFill>
                <a:latin typeface="Calibri" panose="020F0502020204030204" pitchFamily="34" charset="0"/>
                <a:cs typeface="Calibri" panose="020F0502020204030204" pitchFamily="34" charset="0"/>
              </a:rPr>
              <a:t>43 of the 55 AU member states</a:t>
            </a:r>
            <a:endParaRPr lang="en-US" sz="2400" strike="noStrike" spc="-1" dirty="0">
              <a:solidFill>
                <a:schemeClr val="bg1"/>
              </a:solidFill>
              <a:latin typeface="Calibri Light" panose="020F0302020204030204" pitchFamily="34" charset="0"/>
              <a:cs typeface="Calibri Light" panose="020F0302020204030204" pitchFamily="34" charset="0"/>
            </a:endParaRPr>
          </a:p>
          <a:p>
            <a:pPr marL="228600" indent="-228240">
              <a:lnSpc>
                <a:spcPct val="90000"/>
              </a:lnSpc>
              <a:spcBef>
                <a:spcPts val="1001"/>
              </a:spcBef>
              <a:buClr>
                <a:srgbClr val="E58856"/>
              </a:buClr>
              <a:buFont typeface="Arial"/>
              <a:buChar char="•"/>
            </a:pPr>
            <a:r>
              <a:rPr lang="en-US" sz="2400" b="1" strike="noStrike" spc="-1" dirty="0">
                <a:solidFill>
                  <a:schemeClr val="bg1"/>
                </a:solidFill>
                <a:latin typeface="Calibri" panose="020F0502020204030204" pitchFamily="34" charset="0"/>
                <a:cs typeface="Calibri" panose="020F0502020204030204" pitchFamily="34" charset="0"/>
              </a:rPr>
              <a:t>APHLIS covers 6 of the 12</a:t>
            </a:r>
            <a:r>
              <a:rPr lang="en-US" sz="2400" strike="noStrike" spc="-1" dirty="0">
                <a:solidFill>
                  <a:schemeClr val="bg1"/>
                </a:solidFill>
                <a:latin typeface="Calibri Light" panose="020F0302020204030204" pitchFamily="34" charset="0"/>
                <a:cs typeface="Calibri Light" panose="020F0302020204030204" pitchFamily="34" charset="0"/>
              </a:rPr>
              <a:t> AU priority commodities</a:t>
            </a:r>
          </a:p>
          <a:p>
            <a:pPr marL="228600" indent="-228240">
              <a:lnSpc>
                <a:spcPct val="90000"/>
              </a:lnSpc>
              <a:spcBef>
                <a:spcPts val="1001"/>
              </a:spcBef>
              <a:buClr>
                <a:srgbClr val="E58856"/>
              </a:buClr>
              <a:buFont typeface="Arial"/>
              <a:buChar char="•"/>
            </a:pPr>
            <a:r>
              <a:rPr lang="en-US" sz="2400" strike="noStrike" spc="-1" dirty="0">
                <a:solidFill>
                  <a:schemeClr val="bg1"/>
                </a:solidFill>
                <a:latin typeface="Calibri Light" panose="020F0302020204030204" pitchFamily="34" charset="0"/>
                <a:cs typeface="Calibri Light" panose="020F0302020204030204" pitchFamily="34" charset="0"/>
              </a:rPr>
              <a:t>Both APHLIS and the AU measure losses during </a:t>
            </a:r>
            <a:r>
              <a:rPr lang="en-US" sz="2400" b="1" strike="noStrike" spc="-1" dirty="0">
                <a:solidFill>
                  <a:schemeClr val="bg1"/>
                </a:solidFill>
                <a:latin typeface="Calibri" panose="020F0502020204030204" pitchFamily="34" charset="0"/>
                <a:cs typeface="Calibri" panose="020F0502020204030204" pitchFamily="34" charset="0"/>
              </a:rPr>
              <a:t>harvest, transport and storage</a:t>
            </a:r>
          </a:p>
          <a:p>
            <a:pPr marL="360" algn="ctr">
              <a:lnSpc>
                <a:spcPct val="90000"/>
              </a:lnSpc>
              <a:spcBef>
                <a:spcPts val="1001"/>
              </a:spcBef>
              <a:buClr>
                <a:srgbClr val="E58856"/>
              </a:buClr>
            </a:pPr>
            <a:r>
              <a:rPr lang="en-US" sz="2400" b="1" spc="-1" dirty="0">
                <a:solidFill>
                  <a:schemeClr val="bg1"/>
                </a:solidFill>
                <a:latin typeface="Calibri" panose="020F0502020204030204" pitchFamily="34" charset="0"/>
                <a:cs typeface="Calibri" panose="020F0502020204030204" pitchFamily="34" charset="0"/>
              </a:rPr>
              <a:t>BUT</a:t>
            </a:r>
            <a:endParaRPr lang="en-US" sz="2400" b="1" strike="noStrike" spc="-1" dirty="0">
              <a:solidFill>
                <a:schemeClr val="bg1"/>
              </a:solidFill>
              <a:latin typeface="Calibri" panose="020F0502020204030204" pitchFamily="34" charset="0"/>
              <a:cs typeface="Calibri" panose="020F0502020204030204" pitchFamily="34" charset="0"/>
            </a:endParaRPr>
          </a:p>
          <a:p>
            <a:pPr marL="228600" indent="-228240">
              <a:lnSpc>
                <a:spcPct val="90000"/>
              </a:lnSpc>
              <a:spcBef>
                <a:spcPts val="1001"/>
              </a:spcBef>
              <a:buClr>
                <a:srgbClr val="E58856"/>
              </a:buClr>
              <a:buFont typeface="Arial"/>
              <a:buChar char="•"/>
            </a:pPr>
            <a:r>
              <a:rPr lang="en-US" sz="2400" b="1" strike="noStrike" spc="-1" dirty="0">
                <a:solidFill>
                  <a:schemeClr val="bg1"/>
                </a:solidFill>
                <a:latin typeface="Calibri" panose="020F0502020204030204" pitchFamily="34" charset="0"/>
                <a:cs typeface="Calibri" panose="020F0502020204030204" pitchFamily="34" charset="0"/>
              </a:rPr>
              <a:t>6 AU priority commodities are not covered by APHLIS</a:t>
            </a:r>
            <a:r>
              <a:rPr lang="en-US" sz="2400" strike="noStrike" spc="-1" dirty="0">
                <a:solidFill>
                  <a:schemeClr val="bg1"/>
                </a:solidFill>
                <a:latin typeface="Calibri Light" panose="020F0302020204030204" pitchFamily="34" charset="0"/>
                <a:cs typeface="Calibri Light" panose="020F0302020204030204" pitchFamily="34" charset="0"/>
              </a:rPr>
              <a:t>:  cotton, palm oil, beef, dairy, poultry and fisheries </a:t>
            </a:r>
          </a:p>
          <a:p>
            <a:pPr marL="228600" indent="-228240">
              <a:lnSpc>
                <a:spcPct val="90000"/>
              </a:lnSpc>
              <a:spcBef>
                <a:spcPts val="1001"/>
              </a:spcBef>
              <a:buClr>
                <a:srgbClr val="E58856"/>
              </a:buClr>
              <a:buFont typeface="Arial"/>
              <a:buChar char="•"/>
            </a:pPr>
            <a:r>
              <a:rPr lang="en-US" sz="2400" spc="-1" dirty="0">
                <a:solidFill>
                  <a:schemeClr val="bg1"/>
                </a:solidFill>
                <a:latin typeface="Calibri" panose="020F0502020204030204" pitchFamily="34" charset="0"/>
                <a:cs typeface="Calibri" panose="020F0502020204030204" pitchFamily="34" charset="0"/>
              </a:rPr>
              <a:t>The BR includes </a:t>
            </a:r>
            <a:r>
              <a:rPr lang="en-US" sz="2400" b="1" spc="-1" dirty="0">
                <a:solidFill>
                  <a:schemeClr val="bg1"/>
                </a:solidFill>
                <a:latin typeface="Calibri" panose="020F0502020204030204" pitchFamily="34" charset="0"/>
                <a:cs typeface="Calibri" panose="020F0502020204030204" pitchFamily="34" charset="0"/>
              </a:rPr>
              <a:t>value chain activities not covered by APHLIS</a:t>
            </a:r>
            <a:r>
              <a:rPr lang="en-US" sz="2400" spc="-1" dirty="0">
                <a:solidFill>
                  <a:schemeClr val="bg1"/>
                </a:solidFill>
                <a:latin typeface="Calibri" panose="020F0502020204030204" pitchFamily="34" charset="0"/>
                <a:cs typeface="Calibri" panose="020F0502020204030204" pitchFamily="34" charset="0"/>
              </a:rPr>
              <a:t> (processing, packaging, sales)</a:t>
            </a:r>
          </a:p>
          <a:p>
            <a:pPr marL="360">
              <a:lnSpc>
                <a:spcPct val="90000"/>
              </a:lnSpc>
              <a:spcBef>
                <a:spcPts val="1001"/>
              </a:spcBef>
              <a:buClr>
                <a:srgbClr val="E58856"/>
              </a:buClr>
            </a:pPr>
            <a:r>
              <a:rPr lang="en-US" sz="2400" strike="noStrike" spc="-1" dirty="0">
                <a:solidFill>
                  <a:schemeClr val="bg1"/>
                </a:solidFill>
                <a:latin typeface="Calibri Light" panose="020F0302020204030204" pitchFamily="34" charset="0"/>
                <a:cs typeface="Calibri Light" panose="020F0302020204030204" pitchFamily="34" charset="0"/>
              </a:rPr>
              <a:t>	</a:t>
            </a:r>
            <a:endParaRPr lang="en-US" sz="2400" b="1" strike="noStrike" spc="-1" dirty="0">
              <a:solidFill>
                <a:schemeClr val="bg1"/>
              </a:solidFill>
              <a:latin typeface="Calibri" panose="020F0502020204030204" pitchFamily="34" charset="0"/>
              <a:cs typeface="Calibri" panose="020F0502020204030204" pitchFamily="34" charset="0"/>
            </a:endParaRPr>
          </a:p>
          <a:p>
            <a:pPr marL="228600" indent="-228240">
              <a:lnSpc>
                <a:spcPct val="90000"/>
              </a:lnSpc>
              <a:spcBef>
                <a:spcPts val="1001"/>
              </a:spcBef>
              <a:buClr>
                <a:srgbClr val="E58856"/>
              </a:buClr>
              <a:buFont typeface="Arial"/>
              <a:buChar char="•"/>
            </a:pPr>
            <a:endParaRPr lang="en-US" sz="2400" b="1" strike="noStrike" spc="-1" dirty="0">
              <a:solidFill>
                <a:schemeClr val="bg1"/>
              </a:solidFill>
              <a:latin typeface="Calibri" panose="020F0502020204030204" pitchFamily="34" charset="0"/>
              <a:cs typeface="Calibri" panose="020F0502020204030204" pitchFamily="34" charset="0"/>
            </a:endParaRPr>
          </a:p>
          <a:p>
            <a:pPr marL="228600" indent="-228240">
              <a:lnSpc>
                <a:spcPct val="90000"/>
              </a:lnSpc>
              <a:spcBef>
                <a:spcPts val="1001"/>
              </a:spcBef>
              <a:buClr>
                <a:srgbClr val="E58856"/>
              </a:buClr>
              <a:buFont typeface="Arial"/>
              <a:buChar char="•"/>
            </a:pPr>
            <a:endParaRPr lang="en-US" sz="2400" b="1" spc="-1" dirty="0">
              <a:solidFill>
                <a:schemeClr val="bg1"/>
              </a:solidFill>
              <a:latin typeface="Calibri" panose="020F0502020204030204" pitchFamily="34" charset="0"/>
              <a:cs typeface="Calibri" panose="020F0502020204030204" pitchFamily="34" charset="0"/>
            </a:endParaRPr>
          </a:p>
          <a:p>
            <a:pPr marL="228600" indent="-228240">
              <a:lnSpc>
                <a:spcPct val="90000"/>
              </a:lnSpc>
              <a:spcBef>
                <a:spcPts val="1001"/>
              </a:spcBef>
              <a:buClr>
                <a:srgbClr val="E58856"/>
              </a:buClr>
              <a:buFont typeface="Arial"/>
              <a:buChar char="•"/>
            </a:pPr>
            <a:endParaRPr lang="en-US" sz="2400" b="1" strike="noStrike" spc="-1" dirty="0">
              <a:solidFill>
                <a:schemeClr val="bg1"/>
              </a:solidFill>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ED9D4544-D690-7647-89D5-5714AE390282}"/>
              </a:ext>
            </a:extLst>
          </p:cNvPr>
          <p:cNvSpPr/>
          <p:nvPr/>
        </p:nvSpPr>
        <p:spPr>
          <a:xfrm>
            <a:off x="0" y="0"/>
            <a:ext cx="12192000" cy="213072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Shape 1">
            <a:extLst>
              <a:ext uri="{FF2B5EF4-FFF2-40B4-BE49-F238E27FC236}">
                <a16:creationId xmlns:a16="http://schemas.microsoft.com/office/drawing/2014/main" id="{BC671F75-8000-534A-8ED5-1D8729A93953}"/>
              </a:ext>
            </a:extLst>
          </p:cNvPr>
          <p:cNvSpPr txBox="1"/>
          <p:nvPr/>
        </p:nvSpPr>
        <p:spPr>
          <a:xfrm>
            <a:off x="905773" y="417600"/>
            <a:ext cx="10447546" cy="984069"/>
          </a:xfrm>
          <a:prstGeom prst="rect">
            <a:avLst/>
          </a:prstGeom>
          <a:noFill/>
          <a:ln>
            <a:noFill/>
          </a:ln>
        </p:spPr>
        <p:txBody>
          <a:bodyPr anchor="ctr">
            <a:noAutofit/>
          </a:bodyPr>
          <a:lstStyle/>
          <a:p>
            <a:pPr>
              <a:lnSpc>
                <a:spcPct val="90000"/>
              </a:lnSpc>
            </a:pPr>
            <a:r>
              <a:rPr lang="en-US" sz="4400" b="0" strike="noStrike" spc="-1" dirty="0">
                <a:solidFill>
                  <a:srgbClr val="2F4F70"/>
                </a:solidFill>
                <a:latin typeface="Calibri Light"/>
              </a:rPr>
              <a:t>APHLIS and BR reporting</a:t>
            </a:r>
          </a:p>
        </p:txBody>
      </p:sp>
      <p:pic>
        <p:nvPicPr>
          <p:cNvPr id="11" name="Picture 10">
            <a:extLst>
              <a:ext uri="{FF2B5EF4-FFF2-40B4-BE49-F238E27FC236}">
                <a16:creationId xmlns:a16="http://schemas.microsoft.com/office/drawing/2014/main" id="{DC9DE489-BC24-0E4A-AADD-B0A7D31ABBF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11190" y="303579"/>
            <a:ext cx="3061470" cy="1070961"/>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F09B2EA-85B2-F746-BA01-CD041CDB363F}"/>
              </a:ext>
            </a:extLst>
          </p:cNvPr>
          <p:cNvSpPr/>
          <p:nvPr/>
        </p:nvSpPr>
        <p:spPr>
          <a:xfrm>
            <a:off x="-300" y="2130724"/>
            <a:ext cx="12192000" cy="4727276"/>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2" name="Footer Placeholder 1">
            <a:extLst>
              <a:ext uri="{FF2B5EF4-FFF2-40B4-BE49-F238E27FC236}">
                <a16:creationId xmlns:a16="http://schemas.microsoft.com/office/drawing/2014/main" id="{33BDA6FD-04FE-5D47-94DE-769BD53FA4B3}"/>
              </a:ext>
            </a:extLst>
          </p:cNvPr>
          <p:cNvSpPr>
            <a:spLocks noGrp="1"/>
          </p:cNvSpPr>
          <p:nvPr>
            <p:ph type="ftr"/>
          </p:nvPr>
        </p:nvSpPr>
        <p:spPr/>
        <p:txBody>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
        <p:nvSpPr>
          <p:cNvPr id="8" name="TextShape 2">
            <a:extLst>
              <a:ext uri="{FF2B5EF4-FFF2-40B4-BE49-F238E27FC236}">
                <a16:creationId xmlns:a16="http://schemas.microsoft.com/office/drawing/2014/main" id="{73435BAD-B841-F446-91F2-3951E349EA17}"/>
              </a:ext>
            </a:extLst>
          </p:cNvPr>
          <p:cNvSpPr txBox="1"/>
          <p:nvPr/>
        </p:nvSpPr>
        <p:spPr>
          <a:xfrm>
            <a:off x="983411" y="2549895"/>
            <a:ext cx="10515240" cy="3525192"/>
          </a:xfrm>
          <a:prstGeom prst="rect">
            <a:avLst/>
          </a:prstGeom>
          <a:noFill/>
          <a:ln>
            <a:noFill/>
          </a:ln>
        </p:spPr>
        <p:txBody>
          <a:bodyPr>
            <a:noAutofit/>
          </a:bodyPr>
          <a:lstStyle/>
          <a:p>
            <a:pPr marL="228600" indent="-228240">
              <a:lnSpc>
                <a:spcPct val="90000"/>
              </a:lnSpc>
              <a:spcBef>
                <a:spcPts val="1001"/>
              </a:spcBef>
              <a:buClr>
                <a:srgbClr val="E58856"/>
              </a:buClr>
              <a:buFont typeface="Arial"/>
              <a:buChar char="•"/>
            </a:pPr>
            <a:r>
              <a:rPr lang="en-US" sz="2400" b="1" strike="noStrike" spc="-1" dirty="0">
                <a:solidFill>
                  <a:schemeClr val="bg1"/>
                </a:solidFill>
                <a:latin typeface="Calibri" panose="020F0502020204030204" pitchFamily="34" charset="0"/>
                <a:cs typeface="Calibri" panose="020F0502020204030204" pitchFamily="34" charset="0"/>
              </a:rPr>
              <a:t>Engagement with policymakers</a:t>
            </a:r>
            <a:r>
              <a:rPr lang="en-US" sz="2400" strike="noStrike" spc="-1" dirty="0">
                <a:solidFill>
                  <a:schemeClr val="bg1"/>
                </a:solidFill>
                <a:latin typeface="Calibri Light" panose="020F0302020204030204" pitchFamily="34" charset="0"/>
                <a:cs typeface="Calibri Light" panose="020F0302020204030204" pitchFamily="34" charset="0"/>
              </a:rPr>
              <a:t>, especially in the ministries of agriculture, to raise awareness of BR-relevant reporting metrics and the role of APHLIS</a:t>
            </a:r>
          </a:p>
          <a:p>
            <a:pPr marL="228600" indent="-228240">
              <a:lnSpc>
                <a:spcPct val="90000"/>
              </a:lnSpc>
              <a:spcBef>
                <a:spcPts val="1001"/>
              </a:spcBef>
              <a:buClr>
                <a:srgbClr val="E58856"/>
              </a:buClr>
              <a:buFont typeface="Arial"/>
              <a:buChar char="•"/>
            </a:pPr>
            <a:r>
              <a:rPr lang="en-US" sz="2400" b="1" strike="noStrike" spc="-1" dirty="0">
                <a:solidFill>
                  <a:schemeClr val="bg1"/>
                </a:solidFill>
                <a:latin typeface="Calibri" panose="020F0502020204030204" pitchFamily="34" charset="0"/>
                <a:cs typeface="Calibri" panose="020F0502020204030204" pitchFamily="34" charset="0"/>
              </a:rPr>
              <a:t>Technical support for national postharvest loss reduction strategies </a:t>
            </a:r>
            <a:r>
              <a:rPr lang="en-US" sz="2400" strike="noStrike" spc="-1" dirty="0">
                <a:solidFill>
                  <a:schemeClr val="bg1"/>
                </a:solidFill>
                <a:latin typeface="Calibri Light" panose="020F0302020204030204" pitchFamily="34" charset="0"/>
                <a:cs typeface="Calibri Light" panose="020F0302020204030204" pitchFamily="34" charset="0"/>
              </a:rPr>
              <a:t>aligned with Malabo commitments</a:t>
            </a:r>
          </a:p>
          <a:p>
            <a:pPr marL="228600" indent="-228240">
              <a:lnSpc>
                <a:spcPct val="90000"/>
              </a:lnSpc>
              <a:spcBef>
                <a:spcPts val="1001"/>
              </a:spcBef>
              <a:buClr>
                <a:srgbClr val="E58856"/>
              </a:buClr>
              <a:buFont typeface="Arial"/>
              <a:buChar char="•"/>
            </a:pPr>
            <a:r>
              <a:rPr lang="en-US" sz="2400" b="1" strike="noStrike" spc="-1" dirty="0">
                <a:solidFill>
                  <a:schemeClr val="bg1"/>
                </a:solidFill>
                <a:latin typeface="Calibri" panose="020F0502020204030204" pitchFamily="34" charset="0"/>
                <a:cs typeface="Calibri" panose="020F0502020204030204" pitchFamily="34" charset="0"/>
              </a:rPr>
              <a:t>Institutional capacity building</a:t>
            </a:r>
            <a:r>
              <a:rPr lang="en-US" sz="2400" strike="noStrike" spc="-1" dirty="0">
                <a:solidFill>
                  <a:schemeClr val="bg1"/>
                </a:solidFill>
                <a:latin typeface="Calibri Light" panose="020F0302020204030204" pitchFamily="34" charset="0"/>
                <a:cs typeface="Calibri Light" panose="020F0302020204030204" pitchFamily="34" charset="0"/>
              </a:rPr>
              <a:t>	</a:t>
            </a:r>
            <a:endParaRPr lang="en-US" sz="2400" b="1" strike="noStrike" spc="-1" dirty="0">
              <a:solidFill>
                <a:schemeClr val="bg1"/>
              </a:solidFill>
              <a:latin typeface="Calibri" panose="020F0502020204030204" pitchFamily="34" charset="0"/>
              <a:cs typeface="Calibri" panose="020F0502020204030204" pitchFamily="34" charset="0"/>
            </a:endParaRPr>
          </a:p>
          <a:p>
            <a:pPr marL="228600" indent="-228240">
              <a:lnSpc>
                <a:spcPct val="90000"/>
              </a:lnSpc>
              <a:spcBef>
                <a:spcPts val="1001"/>
              </a:spcBef>
              <a:buClr>
                <a:srgbClr val="E58856"/>
              </a:buClr>
              <a:buFont typeface="Arial"/>
              <a:buChar char="•"/>
            </a:pPr>
            <a:endParaRPr lang="en-US" sz="2400" b="1" strike="noStrike" spc="-1" dirty="0">
              <a:solidFill>
                <a:schemeClr val="bg1"/>
              </a:solidFill>
              <a:latin typeface="Calibri" panose="020F0502020204030204" pitchFamily="34" charset="0"/>
              <a:cs typeface="Calibri" panose="020F0502020204030204" pitchFamily="34" charset="0"/>
            </a:endParaRPr>
          </a:p>
          <a:p>
            <a:pPr marL="228600" indent="-228240">
              <a:lnSpc>
                <a:spcPct val="90000"/>
              </a:lnSpc>
              <a:spcBef>
                <a:spcPts val="1001"/>
              </a:spcBef>
              <a:buClr>
                <a:srgbClr val="E58856"/>
              </a:buClr>
              <a:buFont typeface="Arial"/>
              <a:buChar char="•"/>
            </a:pPr>
            <a:endParaRPr lang="en-US" sz="2400" b="1" spc="-1" dirty="0">
              <a:solidFill>
                <a:schemeClr val="bg1"/>
              </a:solidFill>
              <a:latin typeface="Calibri" panose="020F0502020204030204" pitchFamily="34" charset="0"/>
              <a:cs typeface="Calibri" panose="020F0502020204030204" pitchFamily="34" charset="0"/>
            </a:endParaRPr>
          </a:p>
          <a:p>
            <a:pPr marL="228600" indent="-228240">
              <a:lnSpc>
                <a:spcPct val="90000"/>
              </a:lnSpc>
              <a:spcBef>
                <a:spcPts val="1001"/>
              </a:spcBef>
              <a:buClr>
                <a:srgbClr val="E58856"/>
              </a:buClr>
              <a:buFont typeface="Arial"/>
              <a:buChar char="•"/>
            </a:pPr>
            <a:endParaRPr lang="en-US" sz="2400" b="1" strike="noStrike" spc="-1" dirty="0">
              <a:solidFill>
                <a:schemeClr val="bg1"/>
              </a:solidFill>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ED9D4544-D690-7647-89D5-5714AE390282}"/>
              </a:ext>
            </a:extLst>
          </p:cNvPr>
          <p:cNvSpPr/>
          <p:nvPr/>
        </p:nvSpPr>
        <p:spPr>
          <a:xfrm>
            <a:off x="0" y="0"/>
            <a:ext cx="12192000" cy="213072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DC9DE489-BC24-0E4A-AADD-B0A7D31ABBF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11190" y="303579"/>
            <a:ext cx="3061470" cy="1070961"/>
          </a:xfrm>
          <a:prstGeom prst="rect">
            <a:avLst/>
          </a:prstGeom>
        </p:spPr>
      </p:pic>
      <p:sp>
        <p:nvSpPr>
          <p:cNvPr id="13" name="TextShape 1">
            <a:extLst>
              <a:ext uri="{FF2B5EF4-FFF2-40B4-BE49-F238E27FC236}">
                <a16:creationId xmlns:a16="http://schemas.microsoft.com/office/drawing/2014/main" id="{DED426DA-4AEE-DE40-BDBD-4CE628397DCB}"/>
              </a:ext>
            </a:extLst>
          </p:cNvPr>
          <p:cNvSpPr txBox="1"/>
          <p:nvPr/>
        </p:nvSpPr>
        <p:spPr>
          <a:xfrm>
            <a:off x="892894" y="415888"/>
            <a:ext cx="6443294" cy="984069"/>
          </a:xfrm>
          <a:prstGeom prst="rect">
            <a:avLst/>
          </a:prstGeom>
          <a:noFill/>
          <a:ln>
            <a:noFill/>
          </a:ln>
        </p:spPr>
        <p:txBody>
          <a:bodyPr anchor="ctr">
            <a:noAutofit/>
          </a:bodyPr>
          <a:lstStyle/>
          <a:p>
            <a:pPr>
              <a:lnSpc>
                <a:spcPct val="90000"/>
              </a:lnSpc>
            </a:pPr>
            <a:r>
              <a:rPr lang="en-US" sz="4400" b="0" strike="noStrike" spc="-1" dirty="0">
                <a:solidFill>
                  <a:srgbClr val="2F4F70"/>
                </a:solidFill>
                <a:latin typeface="Calibri Light"/>
              </a:rPr>
              <a:t>APHLIS actions in support of Malabo commitments</a:t>
            </a:r>
            <a:endParaRPr lang="en-US" sz="4400" b="0" strike="noStrike" spc="-1" dirty="0">
              <a:solidFill>
                <a:srgbClr val="333333"/>
              </a:solidFill>
              <a:latin typeface="Calibri"/>
            </a:endParaRPr>
          </a:p>
        </p:txBody>
      </p:sp>
    </p:spTree>
    <p:extLst>
      <p:ext uri="{BB962C8B-B14F-4D97-AF65-F5344CB8AC3E}">
        <p14:creationId xmlns:p14="http://schemas.microsoft.com/office/powerpoint/2010/main" val="19502610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4ABD713-504B-034B-9DE0-6986124BDA2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9073"/>
            <a:ext cx="5731675" cy="6882063"/>
          </a:xfrm>
          <a:prstGeom prst="rect">
            <a:avLst/>
          </a:prstGeom>
        </p:spPr>
      </p:pic>
      <p:sp>
        <p:nvSpPr>
          <p:cNvPr id="8" name="Freeform 7">
            <a:extLst>
              <a:ext uri="{FF2B5EF4-FFF2-40B4-BE49-F238E27FC236}">
                <a16:creationId xmlns:a16="http://schemas.microsoft.com/office/drawing/2014/main" id="{8CEFACDE-27EA-2F43-8555-2A5FF72DE1D1}"/>
              </a:ext>
            </a:extLst>
          </p:cNvPr>
          <p:cNvSpPr/>
          <p:nvPr/>
        </p:nvSpPr>
        <p:spPr>
          <a:xfrm>
            <a:off x="3402767" y="-9073"/>
            <a:ext cx="8789233" cy="6882063"/>
          </a:xfrm>
          <a:custGeom>
            <a:avLst/>
            <a:gdLst>
              <a:gd name="connsiteX0" fmla="*/ 10010274 w 10010274"/>
              <a:gd name="connsiteY0" fmla="*/ 6882063 h 6882063"/>
              <a:gd name="connsiteX1" fmla="*/ 0 w 10010274"/>
              <a:gd name="connsiteY1" fmla="*/ 6882063 h 6882063"/>
              <a:gd name="connsiteX2" fmla="*/ 1925053 w 10010274"/>
              <a:gd name="connsiteY2" fmla="*/ 0 h 6882063"/>
              <a:gd name="connsiteX3" fmla="*/ 10010274 w 10010274"/>
              <a:gd name="connsiteY3" fmla="*/ 0 h 6882063"/>
              <a:gd name="connsiteX4" fmla="*/ 10010274 w 10010274"/>
              <a:gd name="connsiteY4" fmla="*/ 6882063 h 68820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0274" h="6882063">
                <a:moveTo>
                  <a:pt x="10010274" y="6882063"/>
                </a:moveTo>
                <a:lnTo>
                  <a:pt x="0" y="6882063"/>
                </a:lnTo>
                <a:lnTo>
                  <a:pt x="1925053" y="0"/>
                </a:lnTo>
                <a:lnTo>
                  <a:pt x="10010274" y="0"/>
                </a:lnTo>
                <a:lnTo>
                  <a:pt x="10010274" y="6882063"/>
                </a:lnTo>
                <a:close/>
              </a:path>
            </a:pathLst>
          </a:custGeom>
          <a:solidFill>
            <a:srgbClr val="EB9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Footer Placeholder 1">
            <a:extLst>
              <a:ext uri="{FF2B5EF4-FFF2-40B4-BE49-F238E27FC236}">
                <a16:creationId xmlns:a16="http://schemas.microsoft.com/office/drawing/2014/main" id="{9243B383-AAB6-B74C-AEDE-423E13890C26}"/>
              </a:ext>
            </a:extLst>
          </p:cNvPr>
          <p:cNvSpPr>
            <a:spLocks noGrp="1"/>
          </p:cNvSpPr>
          <p:nvPr>
            <p:ph type="ftr"/>
          </p:nvPr>
        </p:nvSpPr>
        <p:spPr>
          <a:xfrm>
            <a:off x="5792323" y="6356520"/>
            <a:ext cx="4114440" cy="364680"/>
          </a:xfrm>
        </p:spPr>
        <p:txBody>
          <a:bodyPr/>
          <a:lstStyle/>
          <a:p>
            <a:pPr algn="ctr">
              <a:lnSpc>
                <a:spcPct val="100000"/>
              </a:lnSpc>
            </a:pPr>
            <a:r>
              <a:rPr lang="en-GB" sz="1400" b="0" strike="noStrike" spc="-1" dirty="0">
                <a:solidFill>
                  <a:schemeClr val="bg1"/>
                </a:solidFill>
                <a:latin typeface="Calibri"/>
              </a:rPr>
              <a:t>www.aphlis.net</a:t>
            </a:r>
            <a:endParaRPr lang="en-GB" sz="1400" b="0" strike="noStrike" spc="-1" dirty="0">
              <a:solidFill>
                <a:schemeClr val="bg1"/>
              </a:solidFill>
              <a:latin typeface="Times New Roman"/>
            </a:endParaRPr>
          </a:p>
        </p:txBody>
      </p:sp>
      <p:sp>
        <p:nvSpPr>
          <p:cNvPr id="3" name="Rectangle 2">
            <a:extLst>
              <a:ext uri="{FF2B5EF4-FFF2-40B4-BE49-F238E27FC236}">
                <a16:creationId xmlns:a16="http://schemas.microsoft.com/office/drawing/2014/main" id="{63F716FA-064A-4B41-B7AD-56BCA48B6C5E}"/>
              </a:ext>
            </a:extLst>
          </p:cNvPr>
          <p:cNvSpPr/>
          <p:nvPr/>
        </p:nvSpPr>
        <p:spPr>
          <a:xfrm>
            <a:off x="3985206" y="1139254"/>
            <a:ext cx="3776134" cy="2392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46800" rIns="72000" rtlCol="0" anchor="ctr"/>
          <a:lstStyle/>
          <a:p>
            <a:pPr>
              <a:lnSpc>
                <a:spcPct val="90000"/>
              </a:lnSpc>
            </a:pPr>
            <a:r>
              <a:rPr lang="en-US" sz="2400" spc="-1" dirty="0">
                <a:solidFill>
                  <a:schemeClr val="tx1"/>
                </a:solidFill>
                <a:latin typeface="Calibri Light" panose="020F0302020204030204" pitchFamily="34" charset="0"/>
                <a:cs typeface="Calibri Light" panose="020F0302020204030204" pitchFamily="34" charset="0"/>
              </a:rPr>
              <a:t>An </a:t>
            </a:r>
            <a:r>
              <a:rPr lang="en-US" sz="2400" b="1" spc="-1" dirty="0">
                <a:solidFill>
                  <a:schemeClr val="tx1"/>
                </a:solidFill>
                <a:latin typeface="Calibri" panose="020F0502020204030204" pitchFamily="34" charset="0"/>
                <a:cs typeface="Calibri" panose="020F0502020204030204" pitchFamily="34" charset="0"/>
              </a:rPr>
              <a:t>expanded scope</a:t>
            </a:r>
            <a:r>
              <a:rPr lang="en-US" sz="2400" spc="-1" dirty="0">
                <a:solidFill>
                  <a:schemeClr val="tx1"/>
                </a:solidFill>
                <a:latin typeface="Calibri Light" panose="020F0302020204030204" pitchFamily="34" charset="0"/>
                <a:cs typeface="Calibri Light" panose="020F0302020204030204" pitchFamily="34" charset="0"/>
              </a:rPr>
              <a:t> that includes additional crops and countries</a:t>
            </a:r>
            <a:endParaRPr lang="en-US" sz="2400" dirty="0">
              <a:solidFill>
                <a:schemeClr val="tx1"/>
              </a:solidFill>
              <a:latin typeface="Calibri Light" panose="020F0302020204030204" pitchFamily="34" charset="0"/>
              <a:cs typeface="Calibri Light" panose="020F0302020204030204" pitchFamily="34" charset="0"/>
            </a:endParaRPr>
          </a:p>
        </p:txBody>
      </p:sp>
      <p:sp>
        <p:nvSpPr>
          <p:cNvPr id="4" name="Rectangle 3">
            <a:extLst>
              <a:ext uri="{FF2B5EF4-FFF2-40B4-BE49-F238E27FC236}">
                <a16:creationId xmlns:a16="http://schemas.microsoft.com/office/drawing/2014/main" id="{405C7F9B-56EB-6D42-87E5-72E03EE68AB3}"/>
              </a:ext>
            </a:extLst>
          </p:cNvPr>
          <p:cNvSpPr/>
          <p:nvPr/>
        </p:nvSpPr>
        <p:spPr>
          <a:xfrm>
            <a:off x="3985206" y="3732600"/>
            <a:ext cx="3776134" cy="2392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46800" rIns="72000" rtlCol="0" anchor="ctr"/>
          <a:lstStyle/>
          <a:p>
            <a:pPr>
              <a:lnSpc>
                <a:spcPct val="90000"/>
              </a:lnSpc>
            </a:pPr>
            <a:r>
              <a:rPr lang="en-US" sz="2400" b="1" spc="-1" dirty="0">
                <a:solidFill>
                  <a:schemeClr val="tx1"/>
                </a:solidFill>
                <a:latin typeface="Calibri" panose="020F0502020204030204" pitchFamily="34" charset="0"/>
                <a:cs typeface="Calibri" panose="020F0502020204030204" pitchFamily="34" charset="0"/>
              </a:rPr>
              <a:t>Analysis of trends </a:t>
            </a:r>
            <a:r>
              <a:rPr lang="en-US" sz="2400" spc="-1" dirty="0">
                <a:solidFill>
                  <a:schemeClr val="tx1"/>
                </a:solidFill>
                <a:latin typeface="Calibri Light" panose="020F0302020204030204" pitchFamily="34" charset="0"/>
                <a:cs typeface="Calibri Light" panose="020F0302020204030204" pitchFamily="34" charset="0"/>
              </a:rPr>
              <a:t>to support agricultural policy formulation and loss reduction activities</a:t>
            </a:r>
            <a:endParaRPr lang="en-US" sz="2400" dirty="0">
              <a:solidFill>
                <a:schemeClr val="tx1"/>
              </a:solidFill>
              <a:latin typeface="Calibri Light" panose="020F0302020204030204" pitchFamily="34" charset="0"/>
              <a:cs typeface="Calibri Light" panose="020F0302020204030204" pitchFamily="34" charset="0"/>
            </a:endParaRPr>
          </a:p>
        </p:txBody>
      </p:sp>
      <p:sp>
        <p:nvSpPr>
          <p:cNvPr id="5" name="Rectangle 4">
            <a:extLst>
              <a:ext uri="{FF2B5EF4-FFF2-40B4-BE49-F238E27FC236}">
                <a16:creationId xmlns:a16="http://schemas.microsoft.com/office/drawing/2014/main" id="{A7BE897B-ADCE-654C-899C-6D2487D1B72A}"/>
              </a:ext>
            </a:extLst>
          </p:cNvPr>
          <p:cNvSpPr/>
          <p:nvPr/>
        </p:nvSpPr>
        <p:spPr>
          <a:xfrm>
            <a:off x="7963726" y="1139254"/>
            <a:ext cx="3776134" cy="2392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46800" rIns="72000" rtlCol="0" anchor="ctr"/>
          <a:lstStyle/>
          <a:p>
            <a:pPr>
              <a:lnSpc>
                <a:spcPct val="90000"/>
              </a:lnSpc>
            </a:pPr>
            <a:r>
              <a:rPr lang="en-US" sz="2400" b="1" spc="-1" dirty="0">
                <a:solidFill>
                  <a:schemeClr val="tx1"/>
                </a:solidFill>
                <a:latin typeface="Calibri" panose="020F0502020204030204" pitchFamily="34" charset="0"/>
                <a:cs typeface="Calibri" panose="020F0502020204030204" pitchFamily="34" charset="0"/>
              </a:rPr>
              <a:t>Continued recognition of APHLIS </a:t>
            </a:r>
            <a:r>
              <a:rPr lang="en-US" sz="2400" spc="-1" dirty="0">
                <a:solidFill>
                  <a:schemeClr val="tx1"/>
                </a:solidFill>
                <a:latin typeface="Calibri Light" panose="020F0302020204030204" pitchFamily="34" charset="0"/>
                <a:cs typeface="Calibri Light" panose="020F0302020204030204" pitchFamily="34" charset="0"/>
              </a:rPr>
              <a:t>as the key source of reliable PHL estimate information for supporting decisions and reporting by governments and the private sector</a:t>
            </a:r>
            <a:endParaRPr lang="en-US" sz="2400" dirty="0">
              <a:solidFill>
                <a:schemeClr val="tx1"/>
              </a:solidFill>
              <a:latin typeface="Calibri Light" panose="020F0302020204030204" pitchFamily="34" charset="0"/>
              <a:cs typeface="Calibri Light" panose="020F0302020204030204" pitchFamily="34" charset="0"/>
            </a:endParaRPr>
          </a:p>
        </p:txBody>
      </p:sp>
      <p:sp>
        <p:nvSpPr>
          <p:cNvPr id="6" name="Rectangle 5">
            <a:extLst>
              <a:ext uri="{FF2B5EF4-FFF2-40B4-BE49-F238E27FC236}">
                <a16:creationId xmlns:a16="http://schemas.microsoft.com/office/drawing/2014/main" id="{992FAE5E-48D8-E24D-933E-6B22B83D2DA6}"/>
              </a:ext>
            </a:extLst>
          </p:cNvPr>
          <p:cNvSpPr/>
          <p:nvPr/>
        </p:nvSpPr>
        <p:spPr>
          <a:xfrm>
            <a:off x="7963726" y="3732600"/>
            <a:ext cx="3776134" cy="2392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46800" rIns="72000" rtlCol="0" anchor="ctr"/>
          <a:lstStyle/>
          <a:p>
            <a:pPr>
              <a:lnSpc>
                <a:spcPct val="90000"/>
              </a:lnSpc>
            </a:pPr>
            <a:r>
              <a:rPr lang="en-US" sz="2400" spc="-1" dirty="0">
                <a:solidFill>
                  <a:schemeClr val="tx1"/>
                </a:solidFill>
                <a:latin typeface="Calibri Light" panose="020F0302020204030204" pitchFamily="34" charset="0"/>
                <a:cs typeface="Calibri Light" panose="020F0302020204030204" pitchFamily="34" charset="0"/>
              </a:rPr>
              <a:t>An active </a:t>
            </a:r>
            <a:r>
              <a:rPr lang="en-US" sz="2400" b="1" spc="-1" dirty="0">
                <a:solidFill>
                  <a:schemeClr val="tx1"/>
                </a:solidFill>
                <a:latin typeface="Calibri" panose="020F0502020204030204" pitchFamily="34" charset="0"/>
                <a:cs typeface="Calibri" panose="020F0502020204030204" pitchFamily="34" charset="0"/>
              </a:rPr>
              <a:t>community of practice </a:t>
            </a:r>
            <a:r>
              <a:rPr lang="en-US" sz="2400" spc="-1" dirty="0">
                <a:solidFill>
                  <a:schemeClr val="tx1"/>
                </a:solidFill>
                <a:latin typeface="Calibri Light" panose="020F0302020204030204" pitchFamily="34" charset="0"/>
                <a:cs typeface="Calibri Light" panose="020F0302020204030204" pitchFamily="34" charset="0"/>
              </a:rPr>
              <a:t>that fosters a flow of information between PHL stakeholders</a:t>
            </a:r>
            <a:endParaRPr lang="en-US" sz="2400" dirty="0">
              <a:solidFill>
                <a:schemeClr val="tx1"/>
              </a:solidFill>
              <a:latin typeface="Calibri Light" panose="020F0302020204030204" pitchFamily="34" charset="0"/>
              <a:cs typeface="Calibri Light" panose="020F0302020204030204" pitchFamily="34" charset="0"/>
            </a:endParaRPr>
          </a:p>
        </p:txBody>
      </p:sp>
      <p:sp>
        <p:nvSpPr>
          <p:cNvPr id="7" name="TextShape 1">
            <a:extLst>
              <a:ext uri="{FF2B5EF4-FFF2-40B4-BE49-F238E27FC236}">
                <a16:creationId xmlns:a16="http://schemas.microsoft.com/office/drawing/2014/main" id="{5C4D2F9F-966A-4D47-BC24-072A920BC8C0}"/>
              </a:ext>
            </a:extLst>
          </p:cNvPr>
          <p:cNvSpPr txBox="1"/>
          <p:nvPr/>
        </p:nvSpPr>
        <p:spPr>
          <a:xfrm>
            <a:off x="3985206" y="89940"/>
            <a:ext cx="7754654" cy="1091880"/>
          </a:xfrm>
          <a:prstGeom prst="rect">
            <a:avLst/>
          </a:prstGeom>
          <a:noFill/>
          <a:ln>
            <a:noFill/>
          </a:ln>
        </p:spPr>
        <p:txBody>
          <a:bodyPr anchor="ctr">
            <a:noAutofit/>
          </a:bodyPr>
          <a:lstStyle/>
          <a:p>
            <a:pPr algn="ctr">
              <a:lnSpc>
                <a:spcPct val="90000"/>
              </a:lnSpc>
            </a:pPr>
            <a:r>
              <a:rPr lang="en-US" sz="4400" b="0" strike="noStrike" spc="-1" dirty="0">
                <a:solidFill>
                  <a:schemeClr val="bg1"/>
                </a:solidFill>
                <a:latin typeface="Calibri Light"/>
              </a:rPr>
              <a:t>What’s ahead for APHLIS</a:t>
            </a:r>
            <a:endParaRPr lang="en-US" sz="4400" b="0" strike="noStrike" spc="-1" dirty="0">
              <a:solidFill>
                <a:schemeClr val="bg1"/>
              </a:solidFill>
              <a:latin typeface="Calibri"/>
            </a:endParaRPr>
          </a:p>
        </p:txBody>
      </p:sp>
      <p:pic>
        <p:nvPicPr>
          <p:cNvPr id="12" name="Picture 8">
            <a:extLst>
              <a:ext uri="{FF2B5EF4-FFF2-40B4-BE49-F238E27FC236}">
                <a16:creationId xmlns:a16="http://schemas.microsoft.com/office/drawing/2014/main" id="{495A8A56-A355-B245-BA05-ECDB31BD1976}"/>
              </a:ext>
            </a:extLst>
          </p:cNvPr>
          <p:cNvPicPr/>
          <p:nvPr/>
        </p:nvPicPr>
        <p:blipFill>
          <a:blip r:embed="rId4" cstate="screen">
            <a:extLst>
              <a:ext uri="{28A0092B-C50C-407E-A947-70E740481C1C}">
                <a14:useLocalDpi xmlns:a14="http://schemas.microsoft.com/office/drawing/2010/main"/>
              </a:ext>
            </a:extLst>
          </a:blip>
          <a:stretch/>
        </p:blipFill>
        <p:spPr>
          <a:xfrm>
            <a:off x="11375640" y="72360"/>
            <a:ext cx="752040" cy="752040"/>
          </a:xfrm>
          <a:prstGeom prst="rect">
            <a:avLst/>
          </a:prstGeom>
          <a:ln>
            <a:noFill/>
          </a:ln>
        </p:spPr>
      </p:pic>
    </p:spTree>
    <p:extLst>
      <p:ext uri="{BB962C8B-B14F-4D97-AF65-F5344CB8AC3E}">
        <p14:creationId xmlns:p14="http://schemas.microsoft.com/office/powerpoint/2010/main" val="23311747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4E9477-2F0A-F843-84EB-ABE92025BA1B}"/>
              </a:ext>
            </a:extLst>
          </p:cNvPr>
          <p:cNvSpPr>
            <a:spLocks noGrp="1"/>
          </p:cNvSpPr>
          <p:nvPr>
            <p:ph type="title"/>
          </p:nvPr>
        </p:nvSpPr>
        <p:spPr>
          <a:xfrm>
            <a:off x="5388122" y="693566"/>
            <a:ext cx="6245525" cy="1091880"/>
          </a:xfrm>
        </p:spPr>
        <p:txBody>
          <a:bodyPr/>
          <a:lstStyle/>
          <a:p>
            <a:r>
              <a:rPr lang="en-US" dirty="0"/>
              <a:t>Postharvest losses in Africa</a:t>
            </a:r>
          </a:p>
        </p:txBody>
      </p:sp>
      <p:pic>
        <p:nvPicPr>
          <p:cNvPr id="7" name="Picture Placeholder 6">
            <a:extLst>
              <a:ext uri="{FF2B5EF4-FFF2-40B4-BE49-F238E27FC236}">
                <a16:creationId xmlns:a16="http://schemas.microsoft.com/office/drawing/2014/main" id="{4DB471DE-C8B4-0149-BE83-415D2BE2385B}"/>
              </a:ext>
            </a:extLst>
          </p:cNvPr>
          <p:cNvPicPr>
            <a:picLocks noGrp="1" noChangeAspect="1"/>
          </p:cNvPicPr>
          <p:nvPr>
            <p:ph type="pic" idx="1"/>
          </p:nvPr>
        </p:nvPicPr>
        <p:blipFill rotWithShape="1">
          <a:blip r:embed="rId3" cstate="screen">
            <a:extLst>
              <a:ext uri="{28A0092B-C50C-407E-A947-70E740481C1C}">
                <a14:useLocalDpi xmlns:a14="http://schemas.microsoft.com/office/drawing/2010/main"/>
              </a:ext>
            </a:extLst>
          </a:blip>
          <a:srcRect/>
          <a:stretch/>
        </p:blipFill>
        <p:spPr>
          <a:xfrm>
            <a:off x="0" y="0"/>
            <a:ext cx="5088835" cy="6858000"/>
          </a:xfrm>
        </p:spPr>
      </p:pic>
      <p:sp>
        <p:nvSpPr>
          <p:cNvPr id="4" name="Subtitle 3">
            <a:extLst>
              <a:ext uri="{FF2B5EF4-FFF2-40B4-BE49-F238E27FC236}">
                <a16:creationId xmlns:a16="http://schemas.microsoft.com/office/drawing/2014/main" id="{14DD90FE-FF58-AA45-A16F-41FDC5D85DB3}"/>
              </a:ext>
            </a:extLst>
          </p:cNvPr>
          <p:cNvSpPr>
            <a:spLocks noGrp="1"/>
          </p:cNvSpPr>
          <p:nvPr>
            <p:ph type="subTitle" idx="11"/>
          </p:nvPr>
        </p:nvSpPr>
        <p:spPr>
          <a:xfrm>
            <a:off x="5391508" y="1825560"/>
            <a:ext cx="6245525" cy="4350960"/>
          </a:xfrm>
        </p:spPr>
        <p:txBody>
          <a:bodyPr/>
          <a:lstStyle/>
          <a:p>
            <a:pPr marL="0" indent="0">
              <a:buClr>
                <a:schemeClr val="accent2"/>
              </a:buClr>
              <a:buNone/>
            </a:pPr>
            <a:r>
              <a:rPr lang="en-US" b="1" dirty="0">
                <a:latin typeface="Calibri" panose="020F0502020204030204" pitchFamily="34" charset="0"/>
                <a:cs typeface="Calibri" panose="020F0502020204030204" pitchFamily="34" charset="0"/>
              </a:rPr>
              <a:t>Most crop losses in sub-Saharan Africa occur before produce reaches the consumer</a:t>
            </a:r>
            <a:r>
              <a:rPr lang="en-US" dirty="0">
                <a:latin typeface="Calibri" panose="020F0502020204030204" pitchFamily="34" charset="0"/>
                <a:cs typeface="Calibri" panose="020F0502020204030204" pitchFamily="34" charset="0"/>
              </a:rPr>
              <a:t>. </a:t>
            </a:r>
            <a:r>
              <a:rPr lang="en-US" dirty="0">
                <a:latin typeface="Calibri Light" panose="020F0302020204030204" pitchFamily="34" charset="0"/>
                <a:cs typeface="Calibri Light" panose="020F0302020204030204" pitchFamily="34" charset="0"/>
              </a:rPr>
              <a:t>Up to 30-50% of crop production may be lost along the postharvest value chain. However, estimates vary widely and there is no consensus on loss figures.</a:t>
            </a:r>
          </a:p>
        </p:txBody>
      </p:sp>
      <p:sp>
        <p:nvSpPr>
          <p:cNvPr id="6" name="Footer Placeholder 1">
            <a:extLst>
              <a:ext uri="{FF2B5EF4-FFF2-40B4-BE49-F238E27FC236}">
                <a16:creationId xmlns:a16="http://schemas.microsoft.com/office/drawing/2014/main" id="{3A610949-3A42-5546-8033-A1810C24C98D}"/>
              </a:ext>
            </a:extLst>
          </p:cNvPr>
          <p:cNvSpPr txBox="1">
            <a:spLocks/>
          </p:cNvSpPr>
          <p:nvPr/>
        </p:nvSpPr>
        <p:spPr>
          <a:xfrm>
            <a:off x="5388122" y="6356520"/>
            <a:ext cx="4114440" cy="364680"/>
          </a:xfrm>
          <a:prstGeom prst="rect">
            <a:avLst/>
          </a:prstGeom>
        </p:spPr>
        <p:txBody>
          <a:bodyPr lIns="0" tIns="0" rIns="0" bIns="0" anchor="ctr">
            <a:noAutofit/>
          </a:bodyPr>
          <a:lstStyle>
            <a:lvl1pPr algn="l" defTabSz="914400" rtl="0" eaLnBrk="1" latinLnBrk="0" hangingPunct="1">
              <a:lnSpc>
                <a:spcPct val="90000"/>
              </a:lnSpc>
              <a:spcBef>
                <a:spcPct val="0"/>
              </a:spcBef>
              <a:buNone/>
              <a:defRPr sz="4400" kern="1200">
                <a:solidFill>
                  <a:schemeClr val="tx2"/>
                </a:solidFill>
                <a:latin typeface="Calibri" panose="020F0502020204030204" pitchFamily="34" charset="0"/>
                <a:ea typeface="+mj-ea"/>
                <a:cs typeface="Calibri" panose="020F0502020204030204" pitchFamily="34" charset="0"/>
              </a:defRPr>
            </a:lvl1pPr>
          </a:lstStyle>
          <a:p>
            <a:pPr>
              <a:lnSpc>
                <a:spcPct val="100000"/>
              </a:lnSpc>
            </a:pPr>
            <a:r>
              <a:rPr lang="en-GB" sz="1400" spc="-1" dirty="0">
                <a:solidFill>
                  <a:srgbClr val="E58856"/>
                </a:solidFill>
                <a:latin typeface="Calibri"/>
              </a:rPr>
              <a:t>www.aphlis.net</a:t>
            </a:r>
            <a:endParaRPr lang="en-GB" sz="1400" spc="-1" dirty="0">
              <a:latin typeface="Times New Roman"/>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C1155711-26B1-0542-AB07-33B841B7844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Footer Placeholder 2">
            <a:extLst>
              <a:ext uri="{FF2B5EF4-FFF2-40B4-BE49-F238E27FC236}">
                <a16:creationId xmlns:a16="http://schemas.microsoft.com/office/drawing/2014/main" id="{AA15DFA3-0BE3-ED4D-A422-CDC5EAE4E4AE}"/>
              </a:ext>
            </a:extLst>
          </p:cNvPr>
          <p:cNvSpPr>
            <a:spLocks noGrp="1"/>
          </p:cNvSpPr>
          <p:nvPr>
            <p:ph type="ftr" idx="10"/>
          </p:nvPr>
        </p:nvSpPr>
        <p:spPr/>
        <p:txBody>
          <a:bodyPr/>
          <a:lstStyle/>
          <a:p>
            <a:pPr algn="ctr">
              <a:lnSpc>
                <a:spcPct val="100000"/>
              </a:lnSpc>
            </a:pPr>
            <a:r>
              <a:rPr lang="en-GB" sz="1400" b="0" strike="noStrike" spc="-1" dirty="0">
                <a:solidFill>
                  <a:schemeClr val="bg1"/>
                </a:solidFill>
                <a:latin typeface="Calibri"/>
              </a:rPr>
              <a:t>www.aphlis.net</a:t>
            </a:r>
            <a:endParaRPr lang="en-GB" sz="1400" b="0" strike="noStrike" spc="-1" dirty="0">
              <a:solidFill>
                <a:schemeClr val="bg1"/>
              </a:solidFill>
              <a:latin typeface="Times New Roman"/>
            </a:endParaRPr>
          </a:p>
        </p:txBody>
      </p:sp>
      <p:sp>
        <p:nvSpPr>
          <p:cNvPr id="11" name="TextShape 1">
            <a:extLst>
              <a:ext uri="{FF2B5EF4-FFF2-40B4-BE49-F238E27FC236}">
                <a16:creationId xmlns:a16="http://schemas.microsoft.com/office/drawing/2014/main" id="{704E559C-36DC-FE42-91E3-8C2020A39DAB}"/>
              </a:ext>
            </a:extLst>
          </p:cNvPr>
          <p:cNvSpPr txBox="1"/>
          <p:nvPr/>
        </p:nvSpPr>
        <p:spPr>
          <a:xfrm>
            <a:off x="1523880" y="1122480"/>
            <a:ext cx="9143640" cy="1761397"/>
          </a:xfrm>
          <a:prstGeom prst="rect">
            <a:avLst/>
          </a:prstGeom>
          <a:noFill/>
          <a:ln>
            <a:noFill/>
          </a:ln>
        </p:spPr>
        <p:txBody>
          <a:bodyPr anchor="b">
            <a:noAutofit/>
          </a:bodyPr>
          <a:lstStyle/>
          <a:p>
            <a:pPr algn="ctr">
              <a:lnSpc>
                <a:spcPct val="90000"/>
              </a:lnSpc>
            </a:pPr>
            <a:r>
              <a:rPr lang="en-US" sz="6000" b="0" strike="noStrike" spc="-1" dirty="0">
                <a:solidFill>
                  <a:srgbClr val="2F4F70"/>
                </a:solidFill>
                <a:latin typeface="Calibri Light"/>
              </a:rPr>
              <a:t>Thank you!</a:t>
            </a:r>
            <a:endParaRPr lang="en-US" sz="6000" b="0" strike="noStrike" spc="-1" dirty="0">
              <a:solidFill>
                <a:srgbClr val="333333"/>
              </a:solidFill>
              <a:latin typeface="Calibri"/>
            </a:endParaRPr>
          </a:p>
        </p:txBody>
      </p:sp>
      <p:grpSp>
        <p:nvGrpSpPr>
          <p:cNvPr id="5" name="Group 4">
            <a:extLst>
              <a:ext uri="{FF2B5EF4-FFF2-40B4-BE49-F238E27FC236}">
                <a16:creationId xmlns:a16="http://schemas.microsoft.com/office/drawing/2014/main" id="{FB91F403-E673-E948-84C2-7D2F707F27EA}"/>
              </a:ext>
            </a:extLst>
          </p:cNvPr>
          <p:cNvGrpSpPr/>
          <p:nvPr/>
        </p:nvGrpSpPr>
        <p:grpSpPr>
          <a:xfrm>
            <a:off x="1205579" y="3174274"/>
            <a:ext cx="9780842" cy="3028646"/>
            <a:chOff x="1269076" y="3174274"/>
            <a:chExt cx="9780842" cy="3028646"/>
          </a:xfrm>
        </p:grpSpPr>
        <p:sp>
          <p:nvSpPr>
            <p:cNvPr id="9" name="Rectangle 8">
              <a:extLst>
                <a:ext uri="{FF2B5EF4-FFF2-40B4-BE49-F238E27FC236}">
                  <a16:creationId xmlns:a16="http://schemas.microsoft.com/office/drawing/2014/main" id="{9E0BDBBA-CF62-C949-98F4-96DC883DE9D4}"/>
                </a:ext>
              </a:extLst>
            </p:cNvPr>
            <p:cNvSpPr/>
            <p:nvPr/>
          </p:nvSpPr>
          <p:spPr>
            <a:xfrm>
              <a:off x="1269076" y="3174274"/>
              <a:ext cx="9780842" cy="3028646"/>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12" name="TextShape 2">
              <a:extLst>
                <a:ext uri="{FF2B5EF4-FFF2-40B4-BE49-F238E27FC236}">
                  <a16:creationId xmlns:a16="http://schemas.microsoft.com/office/drawing/2014/main" id="{37D04E72-16C4-4D46-B1C6-F78B085A6923}"/>
                </a:ext>
              </a:extLst>
            </p:cNvPr>
            <p:cNvSpPr txBox="1"/>
            <p:nvPr/>
          </p:nvSpPr>
          <p:spPr>
            <a:xfrm>
              <a:off x="1457620" y="3409086"/>
              <a:ext cx="9399044" cy="437769"/>
            </a:xfrm>
            <a:prstGeom prst="rect">
              <a:avLst/>
            </a:prstGeom>
            <a:noFill/>
            <a:ln>
              <a:noFill/>
            </a:ln>
          </p:spPr>
          <p:txBody>
            <a:bodyPr numCol="1">
              <a:noAutofit/>
            </a:bodyPr>
            <a:lstStyle/>
            <a:p>
              <a:pPr>
                <a:lnSpc>
                  <a:spcPct val="90000"/>
                </a:lnSpc>
                <a:spcBef>
                  <a:spcPts val="1001"/>
                </a:spcBef>
              </a:pPr>
              <a:r>
                <a:rPr lang="en-GB" sz="2000" b="1" spc="-1" dirty="0">
                  <a:latin typeface="Calibri" panose="020F0502020204030204" pitchFamily="34" charset="0"/>
                  <a:cs typeface="Calibri" panose="020F0502020204030204" pitchFamily="34" charset="0"/>
                </a:rPr>
                <a:t>For further information, please contact any of the following</a:t>
              </a:r>
              <a:r>
                <a:rPr lang="en-GB" sz="2000" spc="-1" dirty="0">
                  <a:latin typeface="Calibri" panose="020F0502020204030204" pitchFamily="34" charset="0"/>
                  <a:cs typeface="Calibri" panose="020F0502020204030204" pitchFamily="34" charset="0"/>
                </a:rPr>
                <a:t>:</a:t>
              </a:r>
            </a:p>
          </p:txBody>
        </p:sp>
        <p:sp>
          <p:nvSpPr>
            <p:cNvPr id="10" name="TextShape 2">
              <a:extLst>
                <a:ext uri="{FF2B5EF4-FFF2-40B4-BE49-F238E27FC236}">
                  <a16:creationId xmlns:a16="http://schemas.microsoft.com/office/drawing/2014/main" id="{50F8293F-DD95-3A48-908E-1D306A7CAAEE}"/>
                </a:ext>
              </a:extLst>
            </p:cNvPr>
            <p:cNvSpPr txBox="1"/>
            <p:nvPr/>
          </p:nvSpPr>
          <p:spPr>
            <a:xfrm>
              <a:off x="1457620" y="4045859"/>
              <a:ext cx="9399044" cy="2012292"/>
            </a:xfrm>
            <a:prstGeom prst="rect">
              <a:avLst/>
            </a:prstGeom>
            <a:noFill/>
            <a:ln>
              <a:noFill/>
            </a:ln>
          </p:spPr>
          <p:txBody>
            <a:bodyPr numCol="2">
              <a:noAutofit/>
            </a:bodyPr>
            <a:lstStyle/>
            <a:p>
              <a:pPr marL="342900" indent="-342900">
                <a:lnSpc>
                  <a:spcPct val="90000"/>
                </a:lnSpc>
                <a:spcBef>
                  <a:spcPts val="1001"/>
                </a:spcBef>
                <a:buFont typeface="Arial" panose="020B0604020202020204" pitchFamily="34" charset="0"/>
                <a:buChar char="•"/>
              </a:pPr>
              <a:r>
                <a:rPr lang="en-GB" sz="2000" spc="-1" dirty="0">
                  <a:solidFill>
                    <a:schemeClr val="tx2"/>
                  </a:solidFill>
                  <a:latin typeface="Calibri Light" panose="020F0302020204030204" pitchFamily="34" charset="0"/>
                  <a:cs typeface="Calibri Light" panose="020F0302020204030204" pitchFamily="34" charset="0"/>
                  <a:hlinkClick r:id="rId4">
                    <a:extLst>
                      <a:ext uri="{A12FA001-AC4F-418D-AE19-62706E023703}">
                        <ahyp:hlinkClr xmlns:ahyp="http://schemas.microsoft.com/office/drawing/2018/hyperlinkcolor" val="tx"/>
                      </a:ext>
                    </a:extLst>
                  </a:hlinkClick>
                </a:rPr>
                <a:t>info@aphlis.net </a:t>
              </a:r>
              <a:endParaRPr lang="en-GB" sz="2000" spc="-1" dirty="0">
                <a:latin typeface="Calibri Light" panose="020F0302020204030204" pitchFamily="34" charset="0"/>
                <a:cs typeface="Calibri Light" panose="020F0302020204030204" pitchFamily="34" charset="0"/>
              </a:endParaRPr>
            </a:p>
            <a:p>
              <a:pPr marL="342900" indent="-342900">
                <a:lnSpc>
                  <a:spcPct val="90000"/>
                </a:lnSpc>
                <a:spcBef>
                  <a:spcPts val="1001"/>
                </a:spcBef>
                <a:buFont typeface="Arial" panose="020B0604020202020204" pitchFamily="34" charset="0"/>
                <a:buChar char="•"/>
              </a:pPr>
              <a:r>
                <a:rPr lang="en-GB" sz="2000" spc="-1" dirty="0">
                  <a:latin typeface="Calibri Light" panose="020F0302020204030204" pitchFamily="34" charset="0"/>
                  <a:cs typeface="Calibri Light" panose="020F0302020204030204" pitchFamily="34" charset="0"/>
                </a:rPr>
                <a:t>Cephas Taruvinga </a:t>
              </a:r>
              <a:r>
                <a:rPr lang="en-GB" sz="2000" spc="-1" dirty="0">
                  <a:solidFill>
                    <a:schemeClr val="tx2"/>
                  </a:solidFill>
                  <a:latin typeface="Calibri Light" panose="020F0302020204030204" pitchFamily="34" charset="0"/>
                  <a:cs typeface="Calibri Light" panose="020F0302020204030204" pitchFamily="34" charset="0"/>
                  <a:hlinkClick r:id="rId5">
                    <a:extLst>
                      <a:ext uri="{A12FA001-AC4F-418D-AE19-62706E023703}">
                        <ahyp:hlinkClr xmlns:ahyp="http://schemas.microsoft.com/office/drawing/2018/hyperlinkcolor" val="tx"/>
                      </a:ext>
                    </a:extLst>
                  </a:hlinkClick>
                </a:rPr>
                <a:t>cephas.taruvinga@aphlis.net </a:t>
              </a:r>
              <a:endParaRPr lang="en-GB" sz="2000" spc="-1" dirty="0">
                <a:solidFill>
                  <a:schemeClr val="tx2"/>
                </a:solidFill>
                <a:latin typeface="Calibri Light" panose="020F0302020204030204" pitchFamily="34" charset="0"/>
                <a:cs typeface="Calibri Light" panose="020F0302020204030204" pitchFamily="34" charset="0"/>
              </a:endParaRPr>
            </a:p>
            <a:p>
              <a:pPr marL="342900" indent="-342900">
                <a:lnSpc>
                  <a:spcPct val="90000"/>
                </a:lnSpc>
                <a:spcBef>
                  <a:spcPts val="1001"/>
                </a:spcBef>
                <a:buFont typeface="Arial" panose="020B0604020202020204" pitchFamily="34" charset="0"/>
                <a:buChar char="•"/>
              </a:pPr>
              <a:r>
                <a:rPr lang="en-GB" sz="2000" spc="-1" dirty="0">
                  <a:latin typeface="Calibri Light" panose="020F0302020204030204" pitchFamily="34" charset="0"/>
                  <a:cs typeface="Calibri Light" panose="020F0302020204030204" pitchFamily="34" charset="0"/>
                </a:rPr>
                <a:t>Gideon Onumah </a:t>
              </a:r>
              <a:r>
                <a:rPr lang="en-GB" sz="2000" spc="-1" dirty="0">
                  <a:solidFill>
                    <a:schemeClr val="tx2"/>
                  </a:solidFill>
                  <a:latin typeface="Calibri Light" panose="020F0302020204030204" pitchFamily="34" charset="0"/>
                  <a:cs typeface="Calibri Light" panose="020F0302020204030204" pitchFamily="34" charset="0"/>
                  <a:hlinkClick r:id="rId6">
                    <a:extLst>
                      <a:ext uri="{A12FA001-AC4F-418D-AE19-62706E023703}">
                        <ahyp:hlinkClr xmlns:ahyp="http://schemas.microsoft.com/office/drawing/2018/hyperlinkcolor" val="tx"/>
                      </a:ext>
                    </a:extLst>
                  </a:hlinkClick>
                </a:rPr>
                <a:t>g.e.onumah@greenwich.ac.uk </a:t>
              </a:r>
              <a:endParaRPr lang="en-GB" sz="2000" spc="-1" dirty="0">
                <a:solidFill>
                  <a:schemeClr val="tx2"/>
                </a:solidFill>
                <a:latin typeface="Calibri Light" panose="020F0302020204030204" pitchFamily="34" charset="0"/>
                <a:cs typeface="Calibri Light" panose="020F0302020204030204" pitchFamily="34" charset="0"/>
              </a:endParaRPr>
            </a:p>
            <a:p>
              <a:pPr marL="342900" indent="-342900">
                <a:lnSpc>
                  <a:spcPct val="90000"/>
                </a:lnSpc>
                <a:spcBef>
                  <a:spcPts val="1001"/>
                </a:spcBef>
                <a:buFont typeface="Arial" panose="020B0604020202020204" pitchFamily="34" charset="0"/>
                <a:buChar char="•"/>
              </a:pPr>
              <a:r>
                <a:rPr lang="en-GB" sz="2000" spc="-1" dirty="0">
                  <a:latin typeface="Calibri Light" panose="020F0302020204030204" pitchFamily="34" charset="0"/>
                  <a:cs typeface="Calibri Light" panose="020F0302020204030204" pitchFamily="34" charset="0"/>
                </a:rPr>
                <a:t>Brighton Mvumi </a:t>
              </a:r>
              <a:r>
                <a:rPr lang="en-GB" sz="2000" spc="-1" dirty="0">
                  <a:solidFill>
                    <a:schemeClr val="tx2"/>
                  </a:solidFill>
                  <a:latin typeface="Calibri Light" panose="020F0302020204030204" pitchFamily="34" charset="0"/>
                  <a:cs typeface="Calibri Light" panose="020F0302020204030204" pitchFamily="34" charset="0"/>
                  <a:hlinkClick r:id="rId7">
                    <a:extLst>
                      <a:ext uri="{A12FA001-AC4F-418D-AE19-62706E023703}">
                        <ahyp:hlinkClr xmlns:ahyp="http://schemas.microsoft.com/office/drawing/2018/hyperlinkcolor" val="tx"/>
                      </a:ext>
                    </a:extLst>
                  </a:hlinkClick>
                </a:rPr>
                <a:t>mvumibm@hotmail.com </a:t>
              </a:r>
              <a:r>
                <a:rPr lang="en-GB" sz="2000" spc="-1" dirty="0">
                  <a:latin typeface="Calibri Light" panose="020F0302020204030204" pitchFamily="34" charset="0"/>
                  <a:cs typeface="Calibri Light" panose="020F0302020204030204" pitchFamily="34" charset="0"/>
                </a:rPr>
                <a:t>or </a:t>
              </a:r>
              <a:r>
                <a:rPr lang="en-GB" sz="2000" spc="-1" dirty="0">
                  <a:solidFill>
                    <a:schemeClr val="tx2"/>
                  </a:solidFill>
                  <a:latin typeface="Calibri Light" panose="020F0302020204030204" pitchFamily="34" charset="0"/>
                  <a:cs typeface="Calibri Light" panose="020F0302020204030204" pitchFamily="34" charset="0"/>
                  <a:hlinkClick r:id="rId8">
                    <a:extLst>
                      <a:ext uri="{A12FA001-AC4F-418D-AE19-62706E023703}">
                        <ahyp:hlinkClr xmlns:ahyp="http://schemas.microsoft.com/office/drawing/2018/hyperlinkcolor" val="tx"/>
                      </a:ext>
                    </a:extLst>
                  </a:hlinkClick>
                </a:rPr>
                <a:t>mvumibm@agric.uz.ac.zw </a:t>
              </a:r>
              <a:endParaRPr lang="en-GB" sz="2000" spc="-1" dirty="0">
                <a:solidFill>
                  <a:schemeClr val="tx2"/>
                </a:solidFill>
                <a:latin typeface="Calibri Light" panose="020F0302020204030204" pitchFamily="34" charset="0"/>
                <a:cs typeface="Calibri Light" panose="020F0302020204030204" pitchFamily="34" charset="0"/>
              </a:endParaRPr>
            </a:p>
            <a:p>
              <a:pPr marL="342900" indent="-342900">
                <a:lnSpc>
                  <a:spcPct val="90000"/>
                </a:lnSpc>
                <a:spcBef>
                  <a:spcPts val="1001"/>
                </a:spcBef>
                <a:buFont typeface="Arial" panose="020B0604020202020204" pitchFamily="34" charset="0"/>
                <a:buChar char="•"/>
              </a:pPr>
              <a:r>
                <a:rPr lang="en-GB" sz="2000" spc="-1" dirty="0">
                  <a:latin typeface="Calibri Light" panose="020F0302020204030204" pitchFamily="34" charset="0"/>
                  <a:cs typeface="Calibri Light" panose="020F0302020204030204" pitchFamily="34" charset="0"/>
                </a:rPr>
                <a:t>Tanya Stathers </a:t>
              </a:r>
              <a:r>
                <a:rPr lang="en-GB" sz="2000" spc="-1" dirty="0">
                  <a:solidFill>
                    <a:schemeClr val="tx2"/>
                  </a:solidFill>
                  <a:latin typeface="Calibri Light" panose="020F0302020204030204" pitchFamily="34" charset="0"/>
                  <a:cs typeface="Calibri Light" panose="020F0302020204030204" pitchFamily="34" charset="0"/>
                  <a:hlinkClick r:id="rId9">
                    <a:extLst>
                      <a:ext uri="{A12FA001-AC4F-418D-AE19-62706E023703}">
                        <ahyp:hlinkClr xmlns:ahyp="http://schemas.microsoft.com/office/drawing/2018/hyperlinkcolor" val="tx"/>
                      </a:ext>
                    </a:extLst>
                  </a:hlinkClick>
                </a:rPr>
                <a:t>t.e.stathers@greenwich.ac.uk</a:t>
              </a:r>
              <a:endParaRPr lang="en-GB" sz="2000" spc="-1" dirty="0">
                <a:solidFill>
                  <a:schemeClr val="tx2"/>
                </a:solidFill>
                <a:latin typeface="Calibri Light" panose="020F0302020204030204" pitchFamily="34" charset="0"/>
                <a:cs typeface="Calibri Light" panose="020F0302020204030204" pitchFamily="34" charset="0"/>
              </a:endParaRPr>
            </a:p>
          </p:txBody>
        </p:sp>
      </p:grpSp>
    </p:spTree>
    <p:extLst>
      <p:ext uri="{BB962C8B-B14F-4D97-AF65-F5344CB8AC3E}">
        <p14:creationId xmlns:p14="http://schemas.microsoft.com/office/powerpoint/2010/main" val="35124179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85AD062-12CF-D340-A71D-EFF05EB93AA9}"/>
              </a:ext>
            </a:extLst>
          </p:cNvPr>
          <p:cNvSpPr>
            <a:spLocks noGrp="1"/>
          </p:cNvSpPr>
          <p:nvPr>
            <p:ph type="ftr"/>
          </p:nvPr>
        </p:nvSpPr>
        <p:spPr/>
        <p:txBody>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
        <p:nvSpPr>
          <p:cNvPr id="3" name="Rectangle 2">
            <a:extLst>
              <a:ext uri="{FF2B5EF4-FFF2-40B4-BE49-F238E27FC236}">
                <a16:creationId xmlns:a16="http://schemas.microsoft.com/office/drawing/2014/main" id="{B7339CA1-F07F-B64A-A1E1-D000509F8998}"/>
              </a:ext>
            </a:extLst>
          </p:cNvPr>
          <p:cNvSpPr/>
          <p:nvPr/>
        </p:nvSpPr>
        <p:spPr>
          <a:xfrm>
            <a:off x="0" y="-18325"/>
            <a:ext cx="12192000" cy="292709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latin typeface="Calibri Light" panose="020F0302020204030204" pitchFamily="34" charset="0"/>
              <a:cs typeface="Calibri Light" panose="020F0302020204030204" pitchFamily="34" charset="0"/>
            </a:endParaRPr>
          </a:p>
        </p:txBody>
      </p:sp>
      <p:sp>
        <p:nvSpPr>
          <p:cNvPr id="4" name="TextShape 1">
            <a:extLst>
              <a:ext uri="{FF2B5EF4-FFF2-40B4-BE49-F238E27FC236}">
                <a16:creationId xmlns:a16="http://schemas.microsoft.com/office/drawing/2014/main" id="{78C8A5F2-2E38-984F-967A-532C16E2AE67}"/>
              </a:ext>
            </a:extLst>
          </p:cNvPr>
          <p:cNvSpPr txBox="1"/>
          <p:nvPr/>
        </p:nvSpPr>
        <p:spPr>
          <a:xfrm>
            <a:off x="4467069" y="682098"/>
            <a:ext cx="7267731" cy="1490702"/>
          </a:xfrm>
          <a:prstGeom prst="rect">
            <a:avLst/>
          </a:prstGeom>
          <a:noFill/>
          <a:ln>
            <a:noFill/>
          </a:ln>
        </p:spPr>
        <p:txBody>
          <a:bodyPr anchor="ctr">
            <a:noAutofit/>
          </a:bodyPr>
          <a:lstStyle/>
          <a:p>
            <a:pPr>
              <a:lnSpc>
                <a:spcPct val="90000"/>
              </a:lnSpc>
            </a:pPr>
            <a:r>
              <a:rPr lang="en-US" sz="6000" b="0" strike="noStrike" spc="-1" dirty="0">
                <a:solidFill>
                  <a:schemeClr val="bg1"/>
                </a:solidFill>
                <a:latin typeface="Calibri Light"/>
              </a:rPr>
              <a:t>Consequences of postharvest loss (PHL)</a:t>
            </a:r>
            <a:endParaRPr lang="en-US" sz="6000" b="0" strike="noStrike" spc="-1" dirty="0">
              <a:solidFill>
                <a:schemeClr val="bg1"/>
              </a:solidFill>
              <a:latin typeface="Calibri"/>
            </a:endParaRPr>
          </a:p>
        </p:txBody>
      </p:sp>
      <p:sp>
        <p:nvSpPr>
          <p:cNvPr id="5" name="TextShape 2">
            <a:extLst>
              <a:ext uri="{FF2B5EF4-FFF2-40B4-BE49-F238E27FC236}">
                <a16:creationId xmlns:a16="http://schemas.microsoft.com/office/drawing/2014/main" id="{CF4F3833-05A5-C742-A95B-3D75CE850D8A}"/>
              </a:ext>
            </a:extLst>
          </p:cNvPr>
          <p:cNvSpPr txBox="1"/>
          <p:nvPr/>
        </p:nvSpPr>
        <p:spPr>
          <a:xfrm>
            <a:off x="425914" y="3291584"/>
            <a:ext cx="2665139" cy="2682119"/>
          </a:xfrm>
          <a:prstGeom prst="rect">
            <a:avLst/>
          </a:prstGeom>
          <a:noFill/>
          <a:ln>
            <a:noFill/>
          </a:ln>
        </p:spPr>
        <p:txBody>
          <a:bodyPr lIns="0" tIns="0" rIns="0" bIns="0">
            <a:noAutofit/>
          </a:bodyPr>
          <a:lstStyle/>
          <a:p>
            <a:pPr marL="360">
              <a:lnSpc>
                <a:spcPct val="90000"/>
              </a:lnSpc>
              <a:spcBef>
                <a:spcPts val="1001"/>
              </a:spcBef>
              <a:buClr>
                <a:schemeClr val="bg1"/>
              </a:buClr>
            </a:pPr>
            <a:r>
              <a:rPr lang="en-US" sz="3600" b="1" strike="noStrike" spc="-1" dirty="0">
                <a:solidFill>
                  <a:schemeClr val="tx2"/>
                </a:solidFill>
                <a:latin typeface="Calibri" panose="020F0502020204030204" pitchFamily="34" charset="0"/>
                <a:cs typeface="Calibri" panose="020F0502020204030204" pitchFamily="34" charset="0"/>
              </a:rPr>
              <a:t>Decreases</a:t>
            </a:r>
            <a:br>
              <a:rPr lang="en-US" sz="3600" strike="noStrike" spc="-1" dirty="0">
                <a:solidFill>
                  <a:schemeClr val="bg1"/>
                </a:solidFill>
                <a:latin typeface="Calibri Light" panose="020F0302020204030204" pitchFamily="34" charset="0"/>
                <a:cs typeface="Calibri Light" panose="020F0302020204030204" pitchFamily="34" charset="0"/>
              </a:rPr>
            </a:br>
            <a:r>
              <a:rPr lang="en-US" sz="2200" strike="noStrike" spc="-1" dirty="0">
                <a:solidFill>
                  <a:schemeClr val="tx1">
                    <a:lumMod val="75000"/>
                  </a:schemeClr>
                </a:solidFill>
                <a:latin typeface="Calibri Light" panose="020F0302020204030204" pitchFamily="34" charset="0"/>
                <a:cs typeface="Calibri Light" panose="020F0302020204030204" pitchFamily="34" charset="0"/>
              </a:rPr>
              <a:t>t</a:t>
            </a:r>
            <a:r>
              <a:rPr lang="en-US" sz="2200" spc="-1" dirty="0">
                <a:solidFill>
                  <a:schemeClr val="tx1">
                    <a:lumMod val="75000"/>
                  </a:schemeClr>
                </a:solidFill>
                <a:latin typeface="Calibri Light" panose="020F0302020204030204" pitchFamily="34" charset="0"/>
                <a:cs typeface="Calibri Light" panose="020F0302020204030204" pitchFamily="34" charset="0"/>
              </a:rPr>
              <a:t>he amount of available food, causing food insecurity, raising prices and reducing consumer access</a:t>
            </a:r>
            <a:endParaRPr lang="en-US" sz="2200" strike="noStrike" spc="-1" dirty="0">
              <a:solidFill>
                <a:schemeClr val="tx1">
                  <a:lumMod val="75000"/>
                </a:schemeClr>
              </a:solidFill>
              <a:latin typeface="Calibri Light" panose="020F0302020204030204" pitchFamily="34" charset="0"/>
              <a:cs typeface="Calibri Light" panose="020F0302020204030204" pitchFamily="34" charset="0"/>
            </a:endParaRPr>
          </a:p>
        </p:txBody>
      </p:sp>
      <p:sp>
        <p:nvSpPr>
          <p:cNvPr id="6" name="TextShape 2">
            <a:extLst>
              <a:ext uri="{FF2B5EF4-FFF2-40B4-BE49-F238E27FC236}">
                <a16:creationId xmlns:a16="http://schemas.microsoft.com/office/drawing/2014/main" id="{AB7E521A-DE21-5B44-9E86-2655E4EA0543}"/>
              </a:ext>
            </a:extLst>
          </p:cNvPr>
          <p:cNvSpPr txBox="1"/>
          <p:nvPr/>
        </p:nvSpPr>
        <p:spPr>
          <a:xfrm>
            <a:off x="3332389" y="3291584"/>
            <a:ext cx="2665139" cy="2682119"/>
          </a:xfrm>
          <a:prstGeom prst="rect">
            <a:avLst/>
          </a:prstGeom>
          <a:noFill/>
          <a:ln>
            <a:noFill/>
          </a:ln>
        </p:spPr>
        <p:txBody>
          <a:bodyPr lIns="0" tIns="0" rIns="0" bIns="0">
            <a:noAutofit/>
          </a:bodyPr>
          <a:lstStyle/>
          <a:p>
            <a:pPr marL="360">
              <a:lnSpc>
                <a:spcPct val="90000"/>
              </a:lnSpc>
              <a:spcBef>
                <a:spcPts val="1001"/>
              </a:spcBef>
              <a:buClr>
                <a:schemeClr val="bg1"/>
              </a:buClr>
            </a:pPr>
            <a:r>
              <a:rPr lang="en-US" sz="3600" b="1" strike="noStrike" spc="-1" dirty="0">
                <a:solidFill>
                  <a:schemeClr val="tx2"/>
                </a:solidFill>
                <a:latin typeface="Calibri" panose="020F0502020204030204" pitchFamily="34" charset="0"/>
                <a:cs typeface="Calibri" panose="020F0502020204030204" pitchFamily="34" charset="0"/>
              </a:rPr>
              <a:t>Reduces</a:t>
            </a:r>
            <a:br>
              <a:rPr lang="en-US" sz="3600" strike="noStrike" spc="-1" dirty="0">
                <a:solidFill>
                  <a:schemeClr val="bg1"/>
                </a:solidFill>
                <a:latin typeface="Calibri Light" panose="020F0302020204030204" pitchFamily="34" charset="0"/>
                <a:cs typeface="Calibri Light" panose="020F0302020204030204" pitchFamily="34" charset="0"/>
              </a:rPr>
            </a:br>
            <a:r>
              <a:rPr lang="en-US" sz="2200" strike="noStrike" spc="-1" dirty="0">
                <a:solidFill>
                  <a:schemeClr val="tx1">
                    <a:lumMod val="75000"/>
                  </a:schemeClr>
                </a:solidFill>
                <a:latin typeface="Calibri Light" panose="020F0302020204030204" pitchFamily="34" charset="0"/>
                <a:cs typeface="Calibri Light" panose="020F0302020204030204" pitchFamily="34" charset="0"/>
              </a:rPr>
              <a:t>f</a:t>
            </a:r>
            <a:r>
              <a:rPr lang="en-US" sz="2200" spc="-1" dirty="0">
                <a:solidFill>
                  <a:schemeClr val="tx1">
                    <a:lumMod val="75000"/>
                  </a:schemeClr>
                </a:solidFill>
                <a:latin typeface="Calibri Light" panose="020F0302020204030204" pitchFamily="34" charset="0"/>
                <a:cs typeface="Calibri Light" panose="020F0302020204030204" pitchFamily="34" charset="0"/>
              </a:rPr>
              <a:t>ood quality through the loss of caloric and nutritional value, contamination, loss of palatability or loss of consumer acceptance</a:t>
            </a:r>
            <a:endParaRPr lang="en-US" sz="2200" strike="noStrike" spc="-1" dirty="0">
              <a:solidFill>
                <a:schemeClr val="bg1"/>
              </a:solidFill>
              <a:latin typeface="Calibri Light" panose="020F0302020204030204" pitchFamily="34" charset="0"/>
              <a:cs typeface="Calibri Light" panose="020F0302020204030204" pitchFamily="34" charset="0"/>
            </a:endParaRPr>
          </a:p>
        </p:txBody>
      </p:sp>
      <p:sp>
        <p:nvSpPr>
          <p:cNvPr id="7" name="TextShape 2">
            <a:extLst>
              <a:ext uri="{FF2B5EF4-FFF2-40B4-BE49-F238E27FC236}">
                <a16:creationId xmlns:a16="http://schemas.microsoft.com/office/drawing/2014/main" id="{67BD0897-280D-C245-9B4E-AA4350BA0705}"/>
              </a:ext>
            </a:extLst>
          </p:cNvPr>
          <p:cNvSpPr txBox="1"/>
          <p:nvPr/>
        </p:nvSpPr>
        <p:spPr>
          <a:xfrm>
            <a:off x="6269344" y="3291584"/>
            <a:ext cx="2728341" cy="2682119"/>
          </a:xfrm>
          <a:prstGeom prst="rect">
            <a:avLst/>
          </a:prstGeom>
          <a:noFill/>
          <a:ln>
            <a:noFill/>
          </a:ln>
        </p:spPr>
        <p:txBody>
          <a:bodyPr lIns="0" tIns="0" rIns="0" bIns="0">
            <a:noAutofit/>
          </a:bodyPr>
          <a:lstStyle/>
          <a:p>
            <a:pPr marL="360">
              <a:lnSpc>
                <a:spcPct val="90000"/>
              </a:lnSpc>
              <a:spcBef>
                <a:spcPts val="1001"/>
              </a:spcBef>
              <a:buClr>
                <a:schemeClr val="bg1"/>
              </a:buClr>
            </a:pPr>
            <a:r>
              <a:rPr lang="en-US" sz="3600" b="1" strike="noStrike" spc="-1" dirty="0">
                <a:solidFill>
                  <a:schemeClr val="tx2"/>
                </a:solidFill>
                <a:latin typeface="Calibri" panose="020F0502020204030204" pitchFamily="34" charset="0"/>
                <a:cs typeface="Calibri" panose="020F0502020204030204" pitchFamily="34" charset="0"/>
              </a:rPr>
              <a:t>Wastes</a:t>
            </a:r>
            <a:br>
              <a:rPr lang="en-US" sz="3600" strike="noStrike" spc="-1" dirty="0">
                <a:solidFill>
                  <a:schemeClr val="bg1"/>
                </a:solidFill>
                <a:latin typeface="Calibri Light" panose="020F0302020204030204" pitchFamily="34" charset="0"/>
                <a:cs typeface="Calibri Light" panose="020F0302020204030204" pitchFamily="34" charset="0"/>
              </a:rPr>
            </a:br>
            <a:r>
              <a:rPr lang="en-US" sz="2200" spc="-1" dirty="0">
                <a:solidFill>
                  <a:schemeClr val="tx1">
                    <a:lumMod val="75000"/>
                  </a:schemeClr>
                </a:solidFill>
                <a:latin typeface="Calibri Light" panose="020F0302020204030204" pitchFamily="34" charset="0"/>
                <a:cs typeface="Calibri Light" panose="020F0302020204030204" pitchFamily="34" charset="0"/>
              </a:rPr>
              <a:t>the resources used to produce the lost food: seed, fertilizer, water and human la</a:t>
            </a:r>
            <a:r>
              <a:rPr lang="en-US" sz="2200" spc="-1" dirty="0">
                <a:latin typeface="Calibri Light" panose="020F0302020204030204" pitchFamily="34" charset="0"/>
                <a:cs typeface="Calibri Light" panose="020F0302020204030204" pitchFamily="34" charset="0"/>
              </a:rPr>
              <a:t>bour</a:t>
            </a:r>
          </a:p>
          <a:p>
            <a:pPr marL="360">
              <a:lnSpc>
                <a:spcPct val="90000"/>
              </a:lnSpc>
              <a:spcBef>
                <a:spcPts val="1001"/>
              </a:spcBef>
              <a:buClr>
                <a:schemeClr val="bg1"/>
              </a:buClr>
            </a:pPr>
            <a:endParaRPr lang="en-US" sz="2200" strike="noStrike" spc="-1" dirty="0">
              <a:solidFill>
                <a:schemeClr val="bg1"/>
              </a:solidFill>
              <a:latin typeface="Calibri Light" panose="020F0302020204030204" pitchFamily="34" charset="0"/>
              <a:cs typeface="Calibri Light" panose="020F0302020204030204" pitchFamily="34" charset="0"/>
            </a:endParaRPr>
          </a:p>
        </p:txBody>
      </p:sp>
      <p:sp>
        <p:nvSpPr>
          <p:cNvPr id="8" name="TextShape 2">
            <a:extLst>
              <a:ext uri="{FF2B5EF4-FFF2-40B4-BE49-F238E27FC236}">
                <a16:creationId xmlns:a16="http://schemas.microsoft.com/office/drawing/2014/main" id="{7FE161B3-5B4F-0743-8354-A9DB40CA0DB9}"/>
              </a:ext>
            </a:extLst>
          </p:cNvPr>
          <p:cNvSpPr txBox="1"/>
          <p:nvPr/>
        </p:nvSpPr>
        <p:spPr>
          <a:xfrm>
            <a:off x="9161101" y="3291584"/>
            <a:ext cx="2665139" cy="2682119"/>
          </a:xfrm>
          <a:prstGeom prst="rect">
            <a:avLst/>
          </a:prstGeom>
          <a:noFill/>
          <a:ln>
            <a:noFill/>
          </a:ln>
        </p:spPr>
        <p:txBody>
          <a:bodyPr lIns="0" tIns="0" rIns="0" bIns="0">
            <a:noAutofit/>
          </a:bodyPr>
          <a:lstStyle/>
          <a:p>
            <a:pPr marL="360">
              <a:lnSpc>
                <a:spcPct val="90000"/>
              </a:lnSpc>
              <a:spcBef>
                <a:spcPts val="1001"/>
              </a:spcBef>
              <a:buClr>
                <a:schemeClr val="bg1"/>
              </a:buClr>
            </a:pPr>
            <a:r>
              <a:rPr lang="en-US" sz="3600" b="1" strike="noStrike" spc="-1" dirty="0">
                <a:solidFill>
                  <a:schemeClr val="tx2"/>
                </a:solidFill>
                <a:latin typeface="Calibri" panose="020F0502020204030204" pitchFamily="34" charset="0"/>
                <a:cs typeface="Calibri" panose="020F0502020204030204" pitchFamily="34" charset="0"/>
              </a:rPr>
              <a:t>Reduces</a:t>
            </a:r>
            <a:br>
              <a:rPr lang="en-US" sz="3600" strike="noStrike" spc="-1" dirty="0">
                <a:solidFill>
                  <a:schemeClr val="bg1"/>
                </a:solidFill>
                <a:latin typeface="Calibri Light" panose="020F0302020204030204" pitchFamily="34" charset="0"/>
                <a:cs typeface="Calibri Light" panose="020F0302020204030204" pitchFamily="34" charset="0"/>
              </a:rPr>
            </a:br>
            <a:r>
              <a:rPr lang="en-US" sz="2200" strike="noStrike" spc="-1" dirty="0">
                <a:solidFill>
                  <a:schemeClr val="tx1">
                    <a:lumMod val="75000"/>
                  </a:schemeClr>
                </a:solidFill>
                <a:latin typeface="Calibri Light" panose="020F0302020204030204" pitchFamily="34" charset="0"/>
                <a:cs typeface="Calibri Light" panose="020F0302020204030204" pitchFamily="34" charset="0"/>
              </a:rPr>
              <a:t>i</a:t>
            </a:r>
            <a:r>
              <a:rPr lang="en-US" sz="2200" spc="-1" dirty="0">
                <a:solidFill>
                  <a:schemeClr val="tx1">
                    <a:lumMod val="75000"/>
                  </a:schemeClr>
                </a:solidFill>
                <a:latin typeface="Calibri Light" panose="020F0302020204030204" pitchFamily="34" charset="0"/>
                <a:cs typeface="Calibri Light" panose="020F0302020204030204" pitchFamily="34" charset="0"/>
              </a:rPr>
              <a:t>ncome for producers and traders at individual, local, national and global levels</a:t>
            </a:r>
            <a:endParaRPr lang="en-US" sz="2200" strike="noStrike" spc="-1" dirty="0">
              <a:solidFill>
                <a:schemeClr val="tx1">
                  <a:lumMod val="75000"/>
                </a:schemeClr>
              </a:solidFill>
              <a:latin typeface="Calibri Light" panose="020F0302020204030204" pitchFamily="34" charset="0"/>
              <a:cs typeface="Calibri Light" panose="020F0302020204030204" pitchFamily="34" charset="0"/>
            </a:endParaRPr>
          </a:p>
        </p:txBody>
      </p:sp>
      <p:cxnSp>
        <p:nvCxnSpPr>
          <p:cNvPr id="12" name="Straight Connector 11">
            <a:extLst>
              <a:ext uri="{FF2B5EF4-FFF2-40B4-BE49-F238E27FC236}">
                <a16:creationId xmlns:a16="http://schemas.microsoft.com/office/drawing/2014/main" id="{4EDC590A-6183-D846-8609-C0608FD60DEA}"/>
              </a:ext>
            </a:extLst>
          </p:cNvPr>
          <p:cNvCxnSpPr>
            <a:cxnSpLocks/>
          </p:cNvCxnSpPr>
          <p:nvPr/>
        </p:nvCxnSpPr>
        <p:spPr>
          <a:xfrm flipV="1">
            <a:off x="3163305" y="3376773"/>
            <a:ext cx="0" cy="277200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AC101EF-9C62-CA4E-968A-2017A349FBDF}"/>
              </a:ext>
            </a:extLst>
          </p:cNvPr>
          <p:cNvCxnSpPr>
            <a:cxnSpLocks/>
          </p:cNvCxnSpPr>
          <p:nvPr/>
        </p:nvCxnSpPr>
        <p:spPr>
          <a:xfrm flipV="1">
            <a:off x="6083562" y="3376773"/>
            <a:ext cx="0" cy="277200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8077D31-7896-CF4A-8494-78669A7C740F}"/>
              </a:ext>
            </a:extLst>
          </p:cNvPr>
          <p:cNvCxnSpPr>
            <a:cxnSpLocks/>
          </p:cNvCxnSpPr>
          <p:nvPr/>
        </p:nvCxnSpPr>
        <p:spPr>
          <a:xfrm flipV="1">
            <a:off x="8997688" y="3376773"/>
            <a:ext cx="0" cy="277200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E4901AC-4C89-9642-93D0-13523DE1FA65}"/>
              </a:ext>
            </a:extLst>
          </p:cNvPr>
          <p:cNvCxnSpPr>
            <a:cxnSpLocks/>
          </p:cNvCxnSpPr>
          <p:nvPr/>
        </p:nvCxnSpPr>
        <p:spPr>
          <a:xfrm flipV="1">
            <a:off x="254755" y="3376773"/>
            <a:ext cx="0" cy="277200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AF57E80D-40EE-0541-BCB9-4894F0FB4872}"/>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78000"/>
                    </a14:imgEffect>
                    <a14:imgEffect>
                      <a14:brightnessContrast bright="46000" contrast="-15000"/>
                    </a14:imgEffect>
                  </a14:imgLayer>
                </a14:imgProps>
              </a:ext>
              <a:ext uri="{28A0092B-C50C-407E-A947-70E740481C1C}">
                <a14:useLocalDpi xmlns:a14="http://schemas.microsoft.com/office/drawing/2010/main"/>
              </a:ext>
            </a:extLst>
          </a:blip>
          <a:srcRect/>
          <a:stretch/>
        </p:blipFill>
        <p:spPr>
          <a:xfrm>
            <a:off x="0" y="-18326"/>
            <a:ext cx="4038480" cy="2927091"/>
          </a:xfrm>
          <a:prstGeom prst="rect">
            <a:avLst/>
          </a:prstGeom>
        </p:spPr>
      </p:pic>
    </p:spTree>
    <p:extLst>
      <p:ext uri="{BB962C8B-B14F-4D97-AF65-F5344CB8AC3E}">
        <p14:creationId xmlns:p14="http://schemas.microsoft.com/office/powerpoint/2010/main" val="11184352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89CED05-606C-1E4C-BF85-C14A0580CF63}"/>
              </a:ext>
            </a:extLst>
          </p:cNvPr>
          <p:cNvSpPr/>
          <p:nvPr/>
        </p:nvSpPr>
        <p:spPr>
          <a:xfrm>
            <a:off x="1" y="1"/>
            <a:ext cx="12191700" cy="6858000"/>
          </a:xfrm>
          <a:prstGeom prst="rect">
            <a:avLst/>
          </a:prstGeom>
          <a:solidFill>
            <a:srgbClr val="5EA9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Icon&#10;&#10;Description automatically generated">
            <a:extLst>
              <a:ext uri="{FF2B5EF4-FFF2-40B4-BE49-F238E27FC236}">
                <a16:creationId xmlns:a16="http://schemas.microsoft.com/office/drawing/2014/main" id="{D0F7FC6D-72F7-F54D-B0E4-AA7D7FA6EAE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35810" y="21154"/>
            <a:ext cx="9552236" cy="4680754"/>
          </a:xfrm>
          <a:prstGeom prst="rect">
            <a:avLst/>
          </a:prstGeom>
        </p:spPr>
      </p:pic>
      <p:sp>
        <p:nvSpPr>
          <p:cNvPr id="4" name="TextShape 1">
            <a:extLst>
              <a:ext uri="{FF2B5EF4-FFF2-40B4-BE49-F238E27FC236}">
                <a16:creationId xmlns:a16="http://schemas.microsoft.com/office/drawing/2014/main" id="{78C8A5F2-2E38-984F-967A-532C16E2AE67}"/>
              </a:ext>
            </a:extLst>
          </p:cNvPr>
          <p:cNvSpPr txBox="1"/>
          <p:nvPr/>
        </p:nvSpPr>
        <p:spPr>
          <a:xfrm>
            <a:off x="0" y="-580"/>
            <a:ext cx="12191700" cy="1137778"/>
          </a:xfrm>
          <a:prstGeom prst="rect">
            <a:avLst/>
          </a:prstGeom>
          <a:noFill/>
          <a:ln>
            <a:noFill/>
          </a:ln>
        </p:spPr>
        <p:txBody>
          <a:bodyPr anchor="ctr">
            <a:noAutofit/>
          </a:bodyPr>
          <a:lstStyle/>
          <a:p>
            <a:pPr algn="ctr">
              <a:lnSpc>
                <a:spcPct val="90000"/>
              </a:lnSpc>
            </a:pPr>
            <a:r>
              <a:rPr lang="en-US" sz="4800" b="0" strike="noStrike" spc="-1" dirty="0">
                <a:solidFill>
                  <a:srgbClr val="2F4F70"/>
                </a:solidFill>
                <a:latin typeface="Calibri Light"/>
              </a:rPr>
              <a:t>Societal impacts of postharvest losses</a:t>
            </a:r>
            <a:endParaRPr lang="en-US" sz="4800" b="0" strike="noStrike" spc="-1" dirty="0">
              <a:solidFill>
                <a:srgbClr val="333333"/>
              </a:solidFill>
              <a:latin typeface="Calibri"/>
            </a:endParaRPr>
          </a:p>
        </p:txBody>
      </p:sp>
      <p:sp>
        <p:nvSpPr>
          <p:cNvPr id="17" name="Rectangle 16">
            <a:extLst>
              <a:ext uri="{FF2B5EF4-FFF2-40B4-BE49-F238E27FC236}">
                <a16:creationId xmlns:a16="http://schemas.microsoft.com/office/drawing/2014/main" id="{7F03DA4E-7C2B-3145-87D2-CC848DA968F8}"/>
              </a:ext>
            </a:extLst>
          </p:cNvPr>
          <p:cNvSpPr/>
          <p:nvPr/>
        </p:nvSpPr>
        <p:spPr>
          <a:xfrm>
            <a:off x="712930" y="3880138"/>
            <a:ext cx="3408673" cy="23377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Shape 2">
            <a:extLst>
              <a:ext uri="{FF2B5EF4-FFF2-40B4-BE49-F238E27FC236}">
                <a16:creationId xmlns:a16="http://schemas.microsoft.com/office/drawing/2014/main" id="{CF4F3833-05A5-C742-A95B-3D75CE850D8A}"/>
              </a:ext>
            </a:extLst>
          </p:cNvPr>
          <p:cNvSpPr txBox="1"/>
          <p:nvPr/>
        </p:nvSpPr>
        <p:spPr>
          <a:xfrm>
            <a:off x="963933" y="4105246"/>
            <a:ext cx="2905863" cy="1996300"/>
          </a:xfrm>
          <a:prstGeom prst="rect">
            <a:avLst/>
          </a:prstGeom>
          <a:noFill/>
          <a:ln>
            <a:noFill/>
          </a:ln>
        </p:spPr>
        <p:txBody>
          <a:bodyPr lIns="0" tIns="0" rIns="0" bIns="0">
            <a:noAutofit/>
          </a:bodyPr>
          <a:lstStyle/>
          <a:p>
            <a:pPr marL="360">
              <a:lnSpc>
                <a:spcPct val="90000"/>
              </a:lnSpc>
              <a:spcBef>
                <a:spcPts val="1001"/>
              </a:spcBef>
              <a:buClr>
                <a:schemeClr val="bg1"/>
              </a:buClr>
            </a:pPr>
            <a:r>
              <a:rPr lang="en-US" sz="2400" b="1" strike="noStrike" spc="-1" dirty="0">
                <a:solidFill>
                  <a:schemeClr val="tx2"/>
                </a:solidFill>
                <a:latin typeface="Calibri" panose="020F0502020204030204" pitchFamily="34" charset="0"/>
                <a:cs typeface="Calibri" panose="020F0502020204030204" pitchFamily="34" charset="0"/>
              </a:rPr>
              <a:t>Health and nutrition</a:t>
            </a:r>
            <a:br>
              <a:rPr lang="en-US" sz="3600" strike="noStrike" spc="-1" dirty="0">
                <a:solidFill>
                  <a:schemeClr val="bg1"/>
                </a:solidFill>
                <a:latin typeface="Calibri Light" panose="020F0302020204030204" pitchFamily="34" charset="0"/>
                <a:cs typeface="Calibri Light" panose="020F0302020204030204" pitchFamily="34" charset="0"/>
              </a:rPr>
            </a:br>
            <a:r>
              <a:rPr lang="en-US" sz="2200" strike="noStrike" spc="-1" dirty="0">
                <a:solidFill>
                  <a:schemeClr val="tx1">
                    <a:lumMod val="75000"/>
                  </a:schemeClr>
                </a:solidFill>
                <a:latin typeface="Calibri Light" panose="020F0302020204030204" pitchFamily="34" charset="0"/>
                <a:cs typeface="Calibri Light" panose="020F0302020204030204" pitchFamily="34" charset="0"/>
              </a:rPr>
              <a:t>Postharvest losses cause the loss of the nutritional requirements of millions of people and can render food toxic</a:t>
            </a:r>
          </a:p>
        </p:txBody>
      </p:sp>
      <p:sp>
        <p:nvSpPr>
          <p:cNvPr id="18" name="Rectangle 17">
            <a:extLst>
              <a:ext uri="{FF2B5EF4-FFF2-40B4-BE49-F238E27FC236}">
                <a16:creationId xmlns:a16="http://schemas.microsoft.com/office/drawing/2014/main" id="{E8D40AA4-9BF5-2D41-A6E4-CE10FA0884C9}"/>
              </a:ext>
            </a:extLst>
          </p:cNvPr>
          <p:cNvSpPr/>
          <p:nvPr/>
        </p:nvSpPr>
        <p:spPr>
          <a:xfrm>
            <a:off x="4391664" y="3880138"/>
            <a:ext cx="3408673" cy="23377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Shape 2">
            <a:extLst>
              <a:ext uri="{FF2B5EF4-FFF2-40B4-BE49-F238E27FC236}">
                <a16:creationId xmlns:a16="http://schemas.microsoft.com/office/drawing/2014/main" id="{95EA835E-12E0-1946-9820-17F2904C471C}"/>
              </a:ext>
            </a:extLst>
          </p:cNvPr>
          <p:cNvSpPr txBox="1"/>
          <p:nvPr/>
        </p:nvSpPr>
        <p:spPr>
          <a:xfrm>
            <a:off x="4642667" y="4105246"/>
            <a:ext cx="2905863" cy="1996300"/>
          </a:xfrm>
          <a:prstGeom prst="rect">
            <a:avLst/>
          </a:prstGeom>
          <a:noFill/>
          <a:ln>
            <a:noFill/>
          </a:ln>
        </p:spPr>
        <p:txBody>
          <a:bodyPr lIns="0" tIns="0" rIns="0" bIns="0">
            <a:noAutofit/>
          </a:bodyPr>
          <a:lstStyle/>
          <a:p>
            <a:pPr marL="360">
              <a:lnSpc>
                <a:spcPct val="90000"/>
              </a:lnSpc>
              <a:spcBef>
                <a:spcPts val="1001"/>
              </a:spcBef>
              <a:buClr>
                <a:schemeClr val="bg1"/>
              </a:buClr>
            </a:pPr>
            <a:r>
              <a:rPr lang="en-US" sz="2400" b="1" strike="noStrike" spc="-1" dirty="0">
                <a:solidFill>
                  <a:schemeClr val="tx2"/>
                </a:solidFill>
                <a:latin typeface="Calibri" panose="020F0502020204030204" pitchFamily="34" charset="0"/>
                <a:cs typeface="Calibri" panose="020F0502020204030204" pitchFamily="34" charset="0"/>
              </a:rPr>
              <a:t>Economic</a:t>
            </a:r>
            <a:br>
              <a:rPr lang="en-US" sz="3600" strike="noStrike" spc="-1" dirty="0">
                <a:solidFill>
                  <a:schemeClr val="bg1"/>
                </a:solidFill>
                <a:latin typeface="Calibri Light" panose="020F0302020204030204" pitchFamily="34" charset="0"/>
                <a:cs typeface="Calibri Light" panose="020F0302020204030204" pitchFamily="34" charset="0"/>
              </a:rPr>
            </a:br>
            <a:r>
              <a:rPr lang="en-US" sz="2200" strike="noStrike" spc="-1" dirty="0">
                <a:solidFill>
                  <a:schemeClr val="tx1">
                    <a:lumMod val="75000"/>
                  </a:schemeClr>
                </a:solidFill>
                <a:latin typeface="Calibri Light" panose="020F0302020204030204" pitchFamily="34" charset="0"/>
                <a:cs typeface="Calibri Light" panose="020F0302020204030204" pitchFamily="34" charset="0"/>
              </a:rPr>
              <a:t>Postharvest losses reduce the income of farmers and countries and waste the resources used in production</a:t>
            </a:r>
          </a:p>
        </p:txBody>
      </p:sp>
      <p:sp>
        <p:nvSpPr>
          <p:cNvPr id="20" name="Rectangle 19">
            <a:extLst>
              <a:ext uri="{FF2B5EF4-FFF2-40B4-BE49-F238E27FC236}">
                <a16:creationId xmlns:a16="http://schemas.microsoft.com/office/drawing/2014/main" id="{076764F4-9264-5D47-8A2C-46257445B3FC}"/>
              </a:ext>
            </a:extLst>
          </p:cNvPr>
          <p:cNvSpPr/>
          <p:nvPr/>
        </p:nvSpPr>
        <p:spPr>
          <a:xfrm>
            <a:off x="8057479" y="3882410"/>
            <a:ext cx="3408673" cy="23377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Shape 2">
            <a:extLst>
              <a:ext uri="{FF2B5EF4-FFF2-40B4-BE49-F238E27FC236}">
                <a16:creationId xmlns:a16="http://schemas.microsoft.com/office/drawing/2014/main" id="{9C72A74E-EC22-1744-B7A1-58607D8EB8AD}"/>
              </a:ext>
            </a:extLst>
          </p:cNvPr>
          <p:cNvSpPr txBox="1"/>
          <p:nvPr/>
        </p:nvSpPr>
        <p:spPr>
          <a:xfrm>
            <a:off x="8308482" y="4107518"/>
            <a:ext cx="2905863" cy="1996300"/>
          </a:xfrm>
          <a:prstGeom prst="rect">
            <a:avLst/>
          </a:prstGeom>
          <a:noFill/>
          <a:ln>
            <a:noFill/>
          </a:ln>
        </p:spPr>
        <p:txBody>
          <a:bodyPr lIns="0" tIns="0" rIns="0" bIns="0">
            <a:noAutofit/>
          </a:bodyPr>
          <a:lstStyle/>
          <a:p>
            <a:pPr marL="360">
              <a:lnSpc>
                <a:spcPct val="90000"/>
              </a:lnSpc>
              <a:spcBef>
                <a:spcPts val="1001"/>
              </a:spcBef>
              <a:buClr>
                <a:schemeClr val="bg1"/>
              </a:buClr>
            </a:pPr>
            <a:r>
              <a:rPr lang="en-US" sz="2400" b="1" strike="noStrike" spc="-1" dirty="0">
                <a:solidFill>
                  <a:schemeClr val="tx2"/>
                </a:solidFill>
                <a:latin typeface="Calibri" panose="020F0502020204030204" pitchFamily="34" charset="0"/>
                <a:cs typeface="Calibri" panose="020F0502020204030204" pitchFamily="34" charset="0"/>
              </a:rPr>
              <a:t>Environmental</a:t>
            </a:r>
            <a:br>
              <a:rPr lang="en-US" sz="3600" strike="noStrike" spc="-1" dirty="0">
                <a:solidFill>
                  <a:schemeClr val="bg1"/>
                </a:solidFill>
                <a:latin typeface="Calibri Light" panose="020F0302020204030204" pitchFamily="34" charset="0"/>
                <a:cs typeface="Calibri Light" panose="020F0302020204030204" pitchFamily="34" charset="0"/>
              </a:rPr>
            </a:br>
            <a:r>
              <a:rPr lang="en-US" sz="2200" strike="noStrike" spc="-1" dirty="0">
                <a:solidFill>
                  <a:schemeClr val="tx1">
                    <a:lumMod val="75000"/>
                  </a:schemeClr>
                </a:solidFill>
                <a:latin typeface="Calibri Light" panose="020F0302020204030204" pitchFamily="34" charset="0"/>
                <a:cs typeface="Calibri Light" panose="020F0302020204030204" pitchFamily="34" charset="0"/>
              </a:rPr>
              <a:t>If global food loss and waste were a country, it would be the third largest greenhouse gas emitter after the USA and China</a:t>
            </a:r>
          </a:p>
        </p:txBody>
      </p:sp>
      <p:sp>
        <p:nvSpPr>
          <p:cNvPr id="11" name="Footer Placeholder 2">
            <a:extLst>
              <a:ext uri="{FF2B5EF4-FFF2-40B4-BE49-F238E27FC236}">
                <a16:creationId xmlns:a16="http://schemas.microsoft.com/office/drawing/2014/main" id="{B792E48F-6BDA-EB49-8D4E-80DF79ED5DC2}"/>
              </a:ext>
            </a:extLst>
          </p:cNvPr>
          <p:cNvSpPr txBox="1">
            <a:spLocks/>
          </p:cNvSpPr>
          <p:nvPr/>
        </p:nvSpPr>
        <p:spPr>
          <a:xfrm>
            <a:off x="4038480" y="6356520"/>
            <a:ext cx="4114440" cy="36468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spc="-1" dirty="0">
                <a:solidFill>
                  <a:schemeClr val="bg1"/>
                </a:solidFill>
                <a:latin typeface="Calibri"/>
              </a:rPr>
              <a:t>www.aphlis.net</a:t>
            </a:r>
            <a:endParaRPr lang="en-GB" sz="1400" spc="-1" dirty="0">
              <a:solidFill>
                <a:schemeClr val="bg1"/>
              </a:solidFill>
              <a:latin typeface="Times New Roman"/>
            </a:endParaRPr>
          </a:p>
        </p:txBody>
      </p:sp>
    </p:spTree>
    <p:extLst>
      <p:ext uri="{BB962C8B-B14F-4D97-AF65-F5344CB8AC3E}">
        <p14:creationId xmlns:p14="http://schemas.microsoft.com/office/powerpoint/2010/main" val="5268531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39CBFDE-0EC6-3A4E-9DE3-618AFDDAD76A}"/>
              </a:ext>
            </a:extLst>
          </p:cNvPr>
          <p:cNvSpPr>
            <a:spLocks noGrp="1"/>
          </p:cNvSpPr>
          <p:nvPr>
            <p:ph type="ftr"/>
          </p:nvPr>
        </p:nvSpPr>
        <p:spPr/>
        <p:txBody>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
        <p:nvSpPr>
          <p:cNvPr id="3" name="Rectangle 2">
            <a:extLst>
              <a:ext uri="{FF2B5EF4-FFF2-40B4-BE49-F238E27FC236}">
                <a16:creationId xmlns:a16="http://schemas.microsoft.com/office/drawing/2014/main" id="{EFA089D5-9404-2F42-8294-D68B3E539761}"/>
              </a:ext>
            </a:extLst>
          </p:cNvPr>
          <p:cNvSpPr/>
          <p:nvPr/>
        </p:nvSpPr>
        <p:spPr>
          <a:xfrm>
            <a:off x="0" y="2031069"/>
            <a:ext cx="12192000" cy="1589783"/>
          </a:xfrm>
          <a:prstGeom prst="rect">
            <a:avLst/>
          </a:prstGeom>
          <a:solidFill>
            <a:srgbClr val="EB9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effectLst>
                  <a:outerShdw blurRad="50800" dist="152400" dir="5400000" sx="1000" sy="1000" algn="ctr" rotWithShape="0">
                    <a:srgbClr val="000000">
                      <a:alpha val="43137"/>
                    </a:srgbClr>
                  </a:outerShdw>
                </a:effectLst>
                <a:latin typeface="Calibri" panose="020F0502020204030204" pitchFamily="34" charset="0"/>
                <a:cs typeface="Calibri" panose="020F0502020204030204" pitchFamily="34" charset="0"/>
              </a:rPr>
              <a:t>USD </a:t>
            </a:r>
            <a:r>
              <a:rPr lang="en-US" sz="5400" b="1" u="sng" dirty="0">
                <a:effectLst>
                  <a:outerShdw blurRad="50800" dist="152400" dir="5400000" sx="1000" sy="1000" algn="ctr" rotWithShape="0">
                    <a:srgbClr val="000000">
                      <a:alpha val="43137"/>
                    </a:srgbClr>
                  </a:outerShdw>
                </a:effectLst>
                <a:latin typeface="Calibri" panose="020F0502020204030204" pitchFamily="34" charset="0"/>
                <a:cs typeface="Calibri" panose="020F0502020204030204" pitchFamily="34" charset="0"/>
              </a:rPr>
              <a:t>4 billion</a:t>
            </a:r>
          </a:p>
          <a:p>
            <a:pPr algn="ctr"/>
            <a:r>
              <a:rPr lang="en-US" sz="2000" spc="-1" dirty="0">
                <a:solidFill>
                  <a:schemeClr val="bg1"/>
                </a:solidFill>
                <a:effectLst>
                  <a:outerShdw blurRad="50800" dist="152400" dir="5400000" sx="1000" sy="1000" algn="ctr" rotWithShape="0">
                    <a:srgbClr val="000000">
                      <a:alpha val="43137"/>
                    </a:srgbClr>
                  </a:outerShdw>
                </a:effectLst>
                <a:latin typeface="Calibri Light" panose="020F0302020204030204" pitchFamily="34" charset="0"/>
                <a:cs typeface="Calibri Light" panose="020F0302020204030204" pitchFamily="34" charset="0"/>
              </a:rPr>
              <a:t>out of an annual production of USD 27 billion</a:t>
            </a:r>
            <a:endParaRPr lang="en-US" sz="2000" dirty="0">
              <a:solidFill>
                <a:schemeClr val="bg1"/>
              </a:solidFill>
              <a:effectLst>
                <a:outerShdw blurRad="50800" dist="152400" dir="5400000" sx="1000" sy="1000" algn="ctr" rotWithShape="0">
                  <a:srgbClr val="000000">
                    <a:alpha val="43137"/>
                  </a:srgbClr>
                </a:outerShdw>
              </a:effectLst>
              <a:latin typeface="Calibri Light" panose="020F0302020204030204" pitchFamily="34" charset="0"/>
              <a:cs typeface="Calibri Light" panose="020F0302020204030204" pitchFamily="34" charset="0"/>
            </a:endParaRPr>
          </a:p>
        </p:txBody>
      </p:sp>
      <p:sp>
        <p:nvSpPr>
          <p:cNvPr id="4" name="TextBox 3">
            <a:extLst>
              <a:ext uri="{FF2B5EF4-FFF2-40B4-BE49-F238E27FC236}">
                <a16:creationId xmlns:a16="http://schemas.microsoft.com/office/drawing/2014/main" id="{2F218890-AD56-624F-91F0-BF96C99449B0}"/>
              </a:ext>
            </a:extLst>
          </p:cNvPr>
          <p:cNvSpPr txBox="1"/>
          <p:nvPr/>
        </p:nvSpPr>
        <p:spPr>
          <a:xfrm>
            <a:off x="689956" y="5312628"/>
            <a:ext cx="5143716" cy="646331"/>
          </a:xfrm>
          <a:prstGeom prst="rect">
            <a:avLst/>
          </a:prstGeom>
          <a:noFill/>
        </p:spPr>
        <p:txBody>
          <a:bodyPr wrap="none" rtlCol="0">
            <a:spAutoFit/>
          </a:bodyPr>
          <a:lstStyle/>
          <a:p>
            <a:r>
              <a:rPr lang="en-GB" sz="3600" b="1" dirty="0">
                <a:latin typeface="Calibri" panose="020F0502020204030204" pitchFamily="34" charset="0"/>
                <a:cs typeface="Calibri" panose="020F0502020204030204" pitchFamily="34" charset="0"/>
              </a:rPr>
              <a:t>1% </a:t>
            </a:r>
            <a:r>
              <a:rPr lang="en-GB" sz="3600" dirty="0">
                <a:latin typeface="Calibri Light" panose="020F0302020204030204" pitchFamily="34" charset="0"/>
                <a:cs typeface="Calibri Light" panose="020F0302020204030204" pitchFamily="34" charset="0"/>
              </a:rPr>
              <a:t>reduction in cereal PHL</a:t>
            </a:r>
            <a:endParaRPr lang="en-US" sz="3600" dirty="0">
              <a:latin typeface="Calibri Light" panose="020F0302020204030204" pitchFamily="34" charset="0"/>
              <a:cs typeface="Calibri Light" panose="020F0302020204030204" pitchFamily="34" charset="0"/>
            </a:endParaRPr>
          </a:p>
        </p:txBody>
      </p:sp>
      <p:sp>
        <p:nvSpPr>
          <p:cNvPr id="5" name="TextBox 4">
            <a:extLst>
              <a:ext uri="{FF2B5EF4-FFF2-40B4-BE49-F238E27FC236}">
                <a16:creationId xmlns:a16="http://schemas.microsoft.com/office/drawing/2014/main" id="{96B87011-7942-BF4D-8308-92C38508CD74}"/>
              </a:ext>
            </a:extLst>
          </p:cNvPr>
          <p:cNvSpPr txBox="1"/>
          <p:nvPr/>
        </p:nvSpPr>
        <p:spPr>
          <a:xfrm>
            <a:off x="6510448" y="5312628"/>
            <a:ext cx="5611409" cy="954107"/>
          </a:xfrm>
          <a:prstGeom prst="rect">
            <a:avLst/>
          </a:prstGeom>
          <a:noFill/>
        </p:spPr>
        <p:txBody>
          <a:bodyPr wrap="square" rtlCol="0">
            <a:spAutoFit/>
          </a:bodyPr>
          <a:lstStyle/>
          <a:p>
            <a:r>
              <a:rPr lang="en-GB" sz="3600" b="1" dirty="0">
                <a:latin typeface="Calibri" panose="020F0502020204030204" pitchFamily="34" charset="0"/>
                <a:cs typeface="Calibri" panose="020F0502020204030204" pitchFamily="34" charset="0"/>
              </a:rPr>
              <a:t>USD 40 million</a:t>
            </a:r>
            <a:r>
              <a:rPr lang="en-GB" sz="3600" dirty="0">
                <a:latin typeface="Calibri Light" panose="020F0302020204030204" pitchFamily="34" charset="0"/>
                <a:cs typeface="Calibri Light" panose="020F0302020204030204" pitchFamily="34" charset="0"/>
              </a:rPr>
              <a:t> annual gains </a:t>
            </a:r>
            <a:r>
              <a:rPr lang="en-GB" sz="2000" dirty="0">
                <a:latin typeface="Calibri Light" panose="020F0302020204030204" pitchFamily="34" charset="0"/>
                <a:cs typeface="Calibri Light" panose="020F0302020204030204" pitchFamily="34" charset="0"/>
              </a:rPr>
              <a:t>for sub-Saharan Africa</a:t>
            </a:r>
            <a:endParaRPr lang="en-US" sz="2000" dirty="0">
              <a:latin typeface="Calibri Light" panose="020F0302020204030204" pitchFamily="34" charset="0"/>
              <a:cs typeface="Calibri Light" panose="020F0302020204030204" pitchFamily="34" charset="0"/>
            </a:endParaRPr>
          </a:p>
        </p:txBody>
      </p:sp>
      <p:sp>
        <p:nvSpPr>
          <p:cNvPr id="6" name="Right Arrow 5">
            <a:extLst>
              <a:ext uri="{FF2B5EF4-FFF2-40B4-BE49-F238E27FC236}">
                <a16:creationId xmlns:a16="http://schemas.microsoft.com/office/drawing/2014/main" id="{E7CA188A-B64A-044C-8210-CB3518EAC8D8}"/>
              </a:ext>
            </a:extLst>
          </p:cNvPr>
          <p:cNvSpPr/>
          <p:nvPr/>
        </p:nvSpPr>
        <p:spPr>
          <a:xfrm>
            <a:off x="5833672" y="5369072"/>
            <a:ext cx="524656" cy="533441"/>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9C5145A0-4EA4-5545-98C5-2BA38F3BBE98}"/>
              </a:ext>
            </a:extLst>
          </p:cNvPr>
          <p:cNvSpPr txBox="1"/>
          <p:nvPr/>
        </p:nvSpPr>
        <p:spPr>
          <a:xfrm>
            <a:off x="1565611" y="60638"/>
            <a:ext cx="9585434" cy="1938992"/>
          </a:xfrm>
          <a:prstGeom prst="rect">
            <a:avLst/>
          </a:prstGeom>
          <a:noFill/>
        </p:spPr>
        <p:txBody>
          <a:bodyPr wrap="square" rtlCol="0">
            <a:spAutoFit/>
          </a:bodyPr>
          <a:lstStyle/>
          <a:p>
            <a:pPr algn="ctr"/>
            <a:r>
              <a:rPr lang="en-US" sz="4800" spc="-1" dirty="0">
                <a:solidFill>
                  <a:srgbClr val="2F4F70"/>
                </a:solidFill>
                <a:latin typeface="Calibri Light"/>
              </a:rPr>
              <a:t>The cost of postharvest loss</a:t>
            </a:r>
            <a:endParaRPr lang="en-GB" sz="2400" dirty="0">
              <a:latin typeface="Calibri Light" panose="020F0302020204030204" pitchFamily="34" charset="0"/>
              <a:cs typeface="Calibri Light" panose="020F0302020204030204" pitchFamily="34" charset="0"/>
            </a:endParaRPr>
          </a:p>
          <a:p>
            <a:pPr algn="ctr"/>
            <a:r>
              <a:rPr lang="en-GB" sz="2400" dirty="0">
                <a:latin typeface="Calibri Light" panose="020F0302020204030204" pitchFamily="34" charset="0"/>
                <a:cs typeface="Calibri Light" panose="020F0302020204030204" pitchFamily="34" charset="0"/>
              </a:rPr>
              <a:t>Postharvest losses are estimated at around </a:t>
            </a:r>
            <a:r>
              <a:rPr lang="en-GB" sz="2400" b="1" dirty="0">
                <a:latin typeface="Calibri" panose="020F0502020204030204" pitchFamily="34" charset="0"/>
                <a:cs typeface="Calibri" panose="020F0502020204030204" pitchFamily="34" charset="0"/>
              </a:rPr>
              <a:t>15%</a:t>
            </a:r>
            <a:r>
              <a:rPr lang="en-GB" sz="2400" dirty="0">
                <a:latin typeface="Calibri Light" panose="020F0302020204030204" pitchFamily="34" charset="0"/>
                <a:cs typeface="Calibri Light" panose="020F0302020204030204" pitchFamily="34" charset="0"/>
              </a:rPr>
              <a:t> for cereal crops. The annual value of postharvest cereal grain loss in sub-Saharan Africa is estimated to be up to:</a:t>
            </a:r>
            <a:endParaRPr lang="en-US" sz="2400" dirty="0">
              <a:latin typeface="Calibri Light" panose="020F0302020204030204" pitchFamily="34" charset="0"/>
              <a:cs typeface="Calibri Light" panose="020F0302020204030204" pitchFamily="34" charset="0"/>
            </a:endParaRPr>
          </a:p>
        </p:txBody>
      </p:sp>
      <p:grpSp>
        <p:nvGrpSpPr>
          <p:cNvPr id="15" name="Group 14">
            <a:extLst>
              <a:ext uri="{FF2B5EF4-FFF2-40B4-BE49-F238E27FC236}">
                <a16:creationId xmlns:a16="http://schemas.microsoft.com/office/drawing/2014/main" id="{C880D5C1-0DD9-8740-9A61-5E41DCD13A59}"/>
              </a:ext>
            </a:extLst>
          </p:cNvPr>
          <p:cNvGrpSpPr/>
          <p:nvPr/>
        </p:nvGrpSpPr>
        <p:grpSpPr>
          <a:xfrm>
            <a:off x="6495261" y="3824582"/>
            <a:ext cx="5390147" cy="1382867"/>
            <a:chOff x="6224333" y="3943113"/>
            <a:chExt cx="5390147" cy="1382867"/>
          </a:xfrm>
        </p:grpSpPr>
        <p:sp>
          <p:nvSpPr>
            <p:cNvPr id="9" name="TextShape 2">
              <a:extLst>
                <a:ext uri="{FF2B5EF4-FFF2-40B4-BE49-F238E27FC236}">
                  <a16:creationId xmlns:a16="http://schemas.microsoft.com/office/drawing/2014/main" id="{485F29FE-C357-9041-8D84-FAD359B27EF7}"/>
                </a:ext>
              </a:extLst>
            </p:cNvPr>
            <p:cNvSpPr txBox="1"/>
            <p:nvPr/>
          </p:nvSpPr>
          <p:spPr>
            <a:xfrm>
              <a:off x="6224333" y="3975197"/>
              <a:ext cx="5390147" cy="1350783"/>
            </a:xfrm>
            <a:prstGeom prst="rect">
              <a:avLst/>
            </a:prstGeom>
            <a:noFill/>
            <a:ln>
              <a:noFill/>
            </a:ln>
          </p:spPr>
          <p:txBody>
            <a:bodyPr lIns="0" tIns="0" rIns="0" numCol="1">
              <a:noAutofit/>
            </a:bodyPr>
            <a:lstStyle/>
            <a:p>
              <a:pPr marL="457560" lvl="1">
                <a:lnSpc>
                  <a:spcPct val="90000"/>
                </a:lnSpc>
                <a:spcBef>
                  <a:spcPts val="1001"/>
                </a:spcBef>
                <a:buClr>
                  <a:srgbClr val="E58856"/>
                </a:buClr>
              </a:pPr>
              <a:r>
                <a:rPr lang="en-US" sz="2400" spc="-1" dirty="0">
                  <a:solidFill>
                    <a:srgbClr val="333333"/>
                  </a:solidFill>
                  <a:latin typeface="Calibri Light" panose="020F0302020204030204" pitchFamily="34" charset="0"/>
                  <a:cs typeface="Calibri Light" panose="020F0302020204030204" pitchFamily="34" charset="0"/>
                </a:rPr>
                <a:t>It is is enough to meet the annual caloric requirements of at least </a:t>
              </a:r>
              <a:r>
                <a:rPr lang="en-US" sz="2400" b="1" spc="-1" dirty="0">
                  <a:solidFill>
                    <a:srgbClr val="333333"/>
                  </a:solidFill>
                  <a:latin typeface="Calibri" panose="020F0502020204030204" pitchFamily="34" charset="0"/>
                  <a:cs typeface="Calibri" panose="020F0502020204030204" pitchFamily="34" charset="0"/>
                </a:rPr>
                <a:t>48 million people</a:t>
              </a:r>
              <a:r>
                <a:rPr lang="en-US" sz="2400" spc="-1" dirty="0">
                  <a:solidFill>
                    <a:srgbClr val="333333"/>
                  </a:solidFill>
                  <a:latin typeface="Calibri Light" panose="020F0302020204030204" pitchFamily="34" charset="0"/>
                  <a:cs typeface="Calibri Light" panose="020F0302020204030204" pitchFamily="34" charset="0"/>
                </a:rPr>
                <a:t> </a:t>
              </a:r>
            </a:p>
          </p:txBody>
        </p:sp>
        <p:sp>
          <p:nvSpPr>
            <p:cNvPr id="12" name="Rectangle 11">
              <a:extLst>
                <a:ext uri="{FF2B5EF4-FFF2-40B4-BE49-F238E27FC236}">
                  <a16:creationId xmlns:a16="http://schemas.microsoft.com/office/drawing/2014/main" id="{A3316DC4-B5DD-3A4D-8DA7-01615885F883}"/>
                </a:ext>
              </a:extLst>
            </p:cNvPr>
            <p:cNvSpPr/>
            <p:nvPr/>
          </p:nvSpPr>
          <p:spPr>
            <a:xfrm>
              <a:off x="6320584" y="3943113"/>
              <a:ext cx="413896" cy="369332"/>
            </a:xfrm>
            <a:prstGeom prst="rect">
              <a:avLst/>
            </a:prstGeom>
          </p:spPr>
          <p:txBody>
            <a:bodyPr wrap="none">
              <a:spAutoFit/>
            </a:bodyPr>
            <a:lstStyle/>
            <a:p>
              <a:r>
                <a:rPr lang="en-US" dirty="0">
                  <a:solidFill>
                    <a:schemeClr val="accent1"/>
                  </a:solidFill>
                </a:rPr>
                <a:t>►</a:t>
              </a:r>
              <a:endParaRPr lang="en-US" dirty="0"/>
            </a:p>
          </p:txBody>
        </p:sp>
      </p:grpSp>
      <p:grpSp>
        <p:nvGrpSpPr>
          <p:cNvPr id="16" name="Group 15">
            <a:extLst>
              <a:ext uri="{FF2B5EF4-FFF2-40B4-BE49-F238E27FC236}">
                <a16:creationId xmlns:a16="http://schemas.microsoft.com/office/drawing/2014/main" id="{3FF29B86-37EE-3E49-B82A-E5E3B6814A3B}"/>
              </a:ext>
            </a:extLst>
          </p:cNvPr>
          <p:cNvGrpSpPr/>
          <p:nvPr/>
        </p:nvGrpSpPr>
        <p:grpSpPr>
          <a:xfrm>
            <a:off x="298561" y="3832604"/>
            <a:ext cx="5390147" cy="1374845"/>
            <a:chOff x="417092" y="3951135"/>
            <a:chExt cx="5390147" cy="1374845"/>
          </a:xfrm>
        </p:grpSpPr>
        <p:sp>
          <p:nvSpPr>
            <p:cNvPr id="8" name="TextShape 2">
              <a:extLst>
                <a:ext uri="{FF2B5EF4-FFF2-40B4-BE49-F238E27FC236}">
                  <a16:creationId xmlns:a16="http://schemas.microsoft.com/office/drawing/2014/main" id="{C7AB7B56-B23E-2D4A-B8CF-3CE6E4409392}"/>
                </a:ext>
              </a:extLst>
            </p:cNvPr>
            <p:cNvSpPr txBox="1"/>
            <p:nvPr/>
          </p:nvSpPr>
          <p:spPr>
            <a:xfrm>
              <a:off x="417092" y="3975197"/>
              <a:ext cx="5390147" cy="1350783"/>
            </a:xfrm>
            <a:prstGeom prst="rect">
              <a:avLst/>
            </a:prstGeom>
            <a:noFill/>
            <a:ln>
              <a:noFill/>
            </a:ln>
          </p:spPr>
          <p:txBody>
            <a:bodyPr lIns="0" tIns="0" rIns="0" numCol="1">
              <a:noAutofit/>
            </a:bodyPr>
            <a:lstStyle/>
            <a:p>
              <a:pPr marL="457560" lvl="1">
                <a:lnSpc>
                  <a:spcPct val="90000"/>
                </a:lnSpc>
                <a:spcBef>
                  <a:spcPts val="1001"/>
                </a:spcBef>
                <a:buClr>
                  <a:srgbClr val="E58856"/>
                </a:buClr>
              </a:pPr>
              <a:r>
                <a:rPr lang="en-US" sz="2400" spc="-1" dirty="0">
                  <a:solidFill>
                    <a:srgbClr val="333333"/>
                  </a:solidFill>
                  <a:latin typeface="Calibri Light" panose="020F0302020204030204" pitchFamily="34" charset="0"/>
                  <a:cs typeface="Calibri Light" panose="020F0302020204030204" pitchFamily="34" charset="0"/>
                </a:rPr>
                <a:t>That is </a:t>
              </a:r>
              <a:r>
                <a:rPr lang="en-US" sz="2400" b="1" spc="-1" dirty="0">
                  <a:solidFill>
                    <a:srgbClr val="333333"/>
                  </a:solidFill>
                  <a:latin typeface="Calibri" panose="020F0502020204030204" pitchFamily="34" charset="0"/>
                  <a:cs typeface="Calibri" panose="020F0502020204030204" pitchFamily="34" charset="0"/>
                </a:rPr>
                <a:t>more than the total value of food aid </a:t>
              </a:r>
              <a:r>
                <a:rPr lang="en-US" sz="2400" spc="-1" dirty="0">
                  <a:solidFill>
                    <a:srgbClr val="333333"/>
                  </a:solidFill>
                  <a:latin typeface="Calibri Light" panose="020F0302020204030204" pitchFamily="34" charset="0"/>
                  <a:cs typeface="Calibri Light" panose="020F0302020204030204" pitchFamily="34" charset="0"/>
                </a:rPr>
                <a:t>that the region has received over the past </a:t>
              </a:r>
              <a:r>
                <a:rPr lang="en-US" sz="2400" b="1" spc="-1" dirty="0">
                  <a:solidFill>
                    <a:srgbClr val="333333"/>
                  </a:solidFill>
                  <a:latin typeface="Calibri" panose="020F0502020204030204" pitchFamily="34" charset="0"/>
                  <a:cs typeface="Calibri" panose="020F0502020204030204" pitchFamily="34" charset="0"/>
                </a:rPr>
                <a:t>decade</a:t>
              </a:r>
              <a:endParaRPr lang="en-US" sz="2400" spc="-1" dirty="0">
                <a:solidFill>
                  <a:srgbClr val="333333"/>
                </a:solidFill>
                <a:latin typeface="Calibri Light" panose="020F0302020204030204" pitchFamily="34" charset="0"/>
                <a:cs typeface="Calibri Light" panose="020F0302020204030204" pitchFamily="34" charset="0"/>
              </a:endParaRPr>
            </a:p>
          </p:txBody>
        </p:sp>
        <p:sp>
          <p:nvSpPr>
            <p:cNvPr id="13" name="Rectangle 12">
              <a:extLst>
                <a:ext uri="{FF2B5EF4-FFF2-40B4-BE49-F238E27FC236}">
                  <a16:creationId xmlns:a16="http://schemas.microsoft.com/office/drawing/2014/main" id="{07A7F3DF-ED30-E14F-A311-03B5DFDCC6C5}"/>
                </a:ext>
              </a:extLst>
            </p:cNvPr>
            <p:cNvSpPr/>
            <p:nvPr/>
          </p:nvSpPr>
          <p:spPr>
            <a:xfrm>
              <a:off x="521370" y="3951135"/>
              <a:ext cx="413896" cy="369332"/>
            </a:xfrm>
            <a:prstGeom prst="rect">
              <a:avLst/>
            </a:prstGeom>
          </p:spPr>
          <p:txBody>
            <a:bodyPr wrap="none">
              <a:spAutoFit/>
            </a:bodyPr>
            <a:lstStyle/>
            <a:p>
              <a:r>
                <a:rPr lang="en-US" dirty="0">
                  <a:solidFill>
                    <a:schemeClr val="accent1"/>
                  </a:solidFill>
                </a:rPr>
                <a:t>►</a:t>
              </a:r>
              <a:endParaRPr lang="en-US" dirty="0"/>
            </a:p>
          </p:txBody>
        </p:sp>
      </p:grpSp>
      <p:cxnSp>
        <p:nvCxnSpPr>
          <p:cNvPr id="17" name="Straight Connector 16">
            <a:extLst>
              <a:ext uri="{FF2B5EF4-FFF2-40B4-BE49-F238E27FC236}">
                <a16:creationId xmlns:a16="http://schemas.microsoft.com/office/drawing/2014/main" id="{319F70F3-C982-AE48-A48E-7D8E127E6DDD}"/>
              </a:ext>
            </a:extLst>
          </p:cNvPr>
          <p:cNvCxnSpPr>
            <a:cxnSpLocks/>
          </p:cNvCxnSpPr>
          <p:nvPr/>
        </p:nvCxnSpPr>
        <p:spPr>
          <a:xfrm flipH="1">
            <a:off x="438486" y="5122784"/>
            <a:ext cx="11315029" cy="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DD29CB9A-3DD9-6C4A-A318-8B4B5C1E9212}"/>
              </a:ext>
            </a:extLst>
          </p:cNvPr>
          <p:cNvSpPr/>
          <p:nvPr/>
        </p:nvSpPr>
        <p:spPr>
          <a:xfrm>
            <a:off x="8762154" y="1570946"/>
            <a:ext cx="184731" cy="1200329"/>
          </a:xfrm>
          <a:prstGeom prst="rect">
            <a:avLst/>
          </a:prstGeom>
          <a:effectLst>
            <a:outerShdw blurRad="50800" dist="50800" dir="5400000" sx="15000" sy="15000" algn="ctr" rotWithShape="0">
              <a:srgbClr val="000000">
                <a:alpha val="33000"/>
              </a:srgbClr>
            </a:outerShdw>
          </a:effectLst>
        </p:spPr>
        <p:txBody>
          <a:bodyPr wrap="none">
            <a:spAutoFit/>
          </a:bodyPr>
          <a:lstStyle/>
          <a:p>
            <a:endParaRPr lang="en-US" sz="7200" dirty="0">
              <a:effectLst>
                <a:outerShdw blurRad="50800" dist="203200" dir="5400000" sx="67000" sy="67000" algn="ctr" rotWithShape="0">
                  <a:srgbClr val="000000">
                    <a:alpha val="20000"/>
                  </a:srgbClr>
                </a:outerShdw>
              </a:effectLst>
            </a:endParaRPr>
          </a:p>
        </p:txBody>
      </p:sp>
    </p:spTree>
    <p:extLst>
      <p:ext uri="{BB962C8B-B14F-4D97-AF65-F5344CB8AC3E}">
        <p14:creationId xmlns:p14="http://schemas.microsoft.com/office/powerpoint/2010/main" val="27522736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77B5568-5623-F04A-8BE7-14C3DAC5A243}"/>
              </a:ext>
            </a:extLst>
          </p:cNvPr>
          <p:cNvSpPr/>
          <p:nvPr/>
        </p:nvSpPr>
        <p:spPr>
          <a:xfrm>
            <a:off x="9158284" y="1361898"/>
            <a:ext cx="2674245" cy="2910065"/>
          </a:xfrm>
          <a:prstGeom prst="rect">
            <a:avLst/>
          </a:prstGeom>
          <a:solidFill>
            <a:srgbClr val="B2E3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2" name="TextShape 1"/>
          <p:cNvSpPr txBox="1"/>
          <p:nvPr/>
        </p:nvSpPr>
        <p:spPr>
          <a:xfrm>
            <a:off x="620575" y="270018"/>
            <a:ext cx="10515240" cy="1091880"/>
          </a:xfrm>
          <a:prstGeom prst="rect">
            <a:avLst/>
          </a:prstGeom>
          <a:noFill/>
          <a:ln>
            <a:noFill/>
          </a:ln>
        </p:spPr>
        <p:txBody>
          <a:bodyPr anchor="ctr">
            <a:noAutofit/>
          </a:bodyPr>
          <a:lstStyle/>
          <a:p>
            <a:pPr>
              <a:lnSpc>
                <a:spcPct val="90000"/>
              </a:lnSpc>
            </a:pPr>
            <a:r>
              <a:rPr lang="en-US" sz="4400" b="0" strike="noStrike" spc="-1" dirty="0">
                <a:solidFill>
                  <a:srgbClr val="2F4F70"/>
                </a:solidFill>
                <a:latin typeface="Calibri Light"/>
              </a:rPr>
              <a:t>The cost of postharvest loss – Nigeria</a:t>
            </a:r>
            <a:endParaRPr lang="en-US" sz="4400" b="0" strike="noStrike" spc="-1" dirty="0">
              <a:solidFill>
                <a:srgbClr val="333333"/>
              </a:solidFill>
              <a:latin typeface="Calibri"/>
            </a:endParaRPr>
          </a:p>
        </p:txBody>
      </p:sp>
      <p:sp>
        <p:nvSpPr>
          <p:cNvPr id="163" name="TextShape 2"/>
          <p:cNvSpPr txBox="1"/>
          <p:nvPr/>
        </p:nvSpPr>
        <p:spPr>
          <a:xfrm>
            <a:off x="620575" y="1388487"/>
            <a:ext cx="8367231" cy="3069917"/>
          </a:xfrm>
          <a:prstGeom prst="rect">
            <a:avLst/>
          </a:prstGeom>
          <a:noFill/>
          <a:ln>
            <a:noFill/>
          </a:ln>
        </p:spPr>
        <p:txBody>
          <a:bodyPr>
            <a:noAutofit/>
          </a:bodyPr>
          <a:lstStyle/>
          <a:p>
            <a:pPr marL="228600" indent="-228240">
              <a:lnSpc>
                <a:spcPct val="90000"/>
              </a:lnSpc>
              <a:spcBef>
                <a:spcPts val="1001"/>
              </a:spcBef>
              <a:buClr>
                <a:srgbClr val="E58856"/>
              </a:buClr>
              <a:buFont typeface="Arial"/>
              <a:buChar char="•"/>
            </a:pPr>
            <a:r>
              <a:rPr lang="en-US" sz="2800" strike="noStrike" spc="-1" dirty="0">
                <a:solidFill>
                  <a:srgbClr val="333333"/>
                </a:solidFill>
                <a:latin typeface="Calibri Light" panose="020F0302020204030204" pitchFamily="34" charset="0"/>
                <a:cs typeface="Calibri Light" panose="020F0302020204030204" pitchFamily="34" charset="0"/>
              </a:rPr>
              <a:t>In 2020, Nigeria lost </a:t>
            </a:r>
            <a:r>
              <a:rPr lang="en-US" sz="2800" b="1" strike="noStrike" spc="-1" dirty="0">
                <a:solidFill>
                  <a:srgbClr val="333333"/>
                </a:solidFill>
                <a:latin typeface="Calibri" panose="020F0502020204030204" pitchFamily="34" charset="0"/>
                <a:cs typeface="Calibri" panose="020F0502020204030204" pitchFamily="34" charset="0"/>
              </a:rPr>
              <a:t>17.5%</a:t>
            </a:r>
            <a:r>
              <a:rPr lang="en-US" sz="2800" strike="noStrike" spc="-1" dirty="0">
                <a:solidFill>
                  <a:srgbClr val="333333"/>
                </a:solidFill>
                <a:latin typeface="Calibri Light" panose="020F0302020204030204" pitchFamily="34" charset="0"/>
                <a:cs typeface="Calibri Light" panose="020F0302020204030204" pitchFamily="34" charset="0"/>
              </a:rPr>
              <a:t> of its maize crop, </a:t>
            </a:r>
            <a:r>
              <a:rPr lang="en-US" sz="2800" b="1" strike="noStrike" spc="-1" dirty="0">
                <a:solidFill>
                  <a:srgbClr val="333333"/>
                </a:solidFill>
                <a:latin typeface="Calibri" panose="020F0502020204030204" pitchFamily="34" charset="0"/>
                <a:cs typeface="Calibri" panose="020F0502020204030204" pitchFamily="34" charset="0"/>
              </a:rPr>
              <a:t>a loss of </a:t>
            </a:r>
          </a:p>
          <a:p>
            <a:pPr marL="360">
              <a:lnSpc>
                <a:spcPct val="90000"/>
              </a:lnSpc>
              <a:spcBef>
                <a:spcPts val="1001"/>
              </a:spcBef>
              <a:buClr>
                <a:srgbClr val="E58856"/>
              </a:buClr>
            </a:pPr>
            <a:r>
              <a:rPr lang="en-US" sz="2800" b="1" strike="noStrike" spc="-1" dirty="0">
                <a:solidFill>
                  <a:srgbClr val="333333"/>
                </a:solidFill>
                <a:latin typeface="Calibri" panose="020F0502020204030204" pitchFamily="34" charset="0"/>
                <a:cs typeface="Calibri" panose="020F0502020204030204" pitchFamily="34" charset="0"/>
              </a:rPr>
              <a:t>2,174,861 tonnes of maize</a:t>
            </a:r>
            <a:r>
              <a:rPr lang="en-US" sz="2800" strike="noStrike" spc="-1" dirty="0">
                <a:solidFill>
                  <a:srgbClr val="333333"/>
                </a:solidFill>
                <a:latin typeface="Calibri Light" panose="020F0302020204030204" pitchFamily="34" charset="0"/>
                <a:cs typeface="Calibri Light" panose="020F0302020204030204" pitchFamily="34" charset="0"/>
              </a:rPr>
              <a:t>. Most was lost during harvesting and household-level storage </a:t>
            </a:r>
          </a:p>
          <a:p>
            <a:pPr marL="228600" indent="-228240">
              <a:lnSpc>
                <a:spcPct val="90000"/>
              </a:lnSpc>
              <a:spcBef>
                <a:spcPts val="1001"/>
              </a:spcBef>
              <a:buClr>
                <a:srgbClr val="E58856"/>
              </a:buClr>
              <a:buFont typeface="Arial"/>
              <a:buChar char="•"/>
            </a:pPr>
            <a:r>
              <a:rPr lang="en-US" sz="2800" strike="noStrike" spc="-1" dirty="0">
                <a:solidFill>
                  <a:srgbClr val="333333"/>
                </a:solidFill>
                <a:latin typeface="Calibri Light" panose="020F0302020204030204" pitchFamily="34" charset="0"/>
                <a:cs typeface="Calibri Light" panose="020F0302020204030204" pitchFamily="34" charset="0"/>
              </a:rPr>
              <a:t>The value of the lost grain was </a:t>
            </a:r>
            <a:r>
              <a:rPr lang="en-US" sz="2800" b="1" strike="noStrike" spc="-1" dirty="0">
                <a:solidFill>
                  <a:srgbClr val="333333"/>
                </a:solidFill>
                <a:latin typeface="Calibri" panose="020F0502020204030204" pitchFamily="34" charset="0"/>
                <a:cs typeface="Calibri" panose="020F0502020204030204" pitchFamily="34" charset="0"/>
              </a:rPr>
              <a:t>USD 919 million</a:t>
            </a:r>
            <a:r>
              <a:rPr lang="en-US" sz="2800" strike="noStrike" spc="-1" dirty="0">
                <a:solidFill>
                  <a:srgbClr val="333333"/>
                </a:solidFill>
                <a:latin typeface="Calibri Light" panose="020F0302020204030204" pitchFamily="34" charset="0"/>
                <a:cs typeface="Calibri Light" panose="020F0302020204030204" pitchFamily="34" charset="0"/>
              </a:rPr>
              <a:t> </a:t>
            </a:r>
          </a:p>
          <a:p>
            <a:pPr marL="228600" indent="-228240">
              <a:lnSpc>
                <a:spcPct val="90000"/>
              </a:lnSpc>
              <a:spcBef>
                <a:spcPts val="1001"/>
              </a:spcBef>
              <a:buClr>
                <a:srgbClr val="E58856"/>
              </a:buClr>
              <a:buFont typeface="Arial"/>
              <a:buChar char="•"/>
            </a:pPr>
            <a:r>
              <a:rPr lang="en-US" sz="2800" strike="noStrike" spc="-1" dirty="0">
                <a:solidFill>
                  <a:srgbClr val="333333"/>
                </a:solidFill>
                <a:latin typeface="Calibri Light" panose="020F0302020204030204" pitchFamily="34" charset="0"/>
                <a:cs typeface="Calibri Light" panose="020F0302020204030204" pitchFamily="34" charset="0"/>
              </a:rPr>
              <a:t>This led to the loss of the annual iron requirements for </a:t>
            </a:r>
            <a:r>
              <a:rPr lang="en-US" sz="2800" b="1" strike="noStrike" spc="-1" dirty="0">
                <a:solidFill>
                  <a:srgbClr val="333333"/>
                </a:solidFill>
                <a:latin typeface="Calibri" panose="020F0502020204030204" pitchFamily="34" charset="0"/>
                <a:cs typeface="Calibri" panose="020F0502020204030204" pitchFamily="34" charset="0"/>
              </a:rPr>
              <a:t>13 million women of child-bearing age</a:t>
            </a:r>
            <a:r>
              <a:rPr lang="en-US" sz="2800" strike="noStrike" spc="-1" dirty="0">
                <a:solidFill>
                  <a:srgbClr val="333333"/>
                </a:solidFill>
                <a:latin typeface="Calibri Light" panose="020F0302020204030204" pitchFamily="34" charset="0"/>
                <a:cs typeface="Calibri Light" panose="020F0302020204030204" pitchFamily="34" charset="0"/>
              </a:rPr>
              <a:t> and the protein requirements for </a:t>
            </a:r>
            <a:r>
              <a:rPr lang="en-US" sz="2800" b="1" strike="noStrike" spc="-1" dirty="0">
                <a:solidFill>
                  <a:srgbClr val="333333"/>
                </a:solidFill>
                <a:latin typeface="Calibri" panose="020F0502020204030204" pitchFamily="34" charset="0"/>
                <a:cs typeface="Calibri" panose="020F0502020204030204" pitchFamily="34" charset="0"/>
              </a:rPr>
              <a:t>49 million children under five</a:t>
            </a:r>
            <a:r>
              <a:rPr lang="en-US" sz="2800" strike="noStrike" spc="-1" dirty="0">
                <a:solidFill>
                  <a:srgbClr val="333333"/>
                </a:solidFill>
                <a:latin typeface="Calibri Light" panose="020F0302020204030204" pitchFamily="34" charset="0"/>
                <a:cs typeface="Calibri Light" panose="020F0302020204030204" pitchFamily="34" charset="0"/>
              </a:rPr>
              <a:t> </a:t>
            </a:r>
          </a:p>
        </p:txBody>
      </p:sp>
      <p:pic>
        <p:nvPicPr>
          <p:cNvPr id="3" name="Picture 2">
            <a:extLst>
              <a:ext uri="{FF2B5EF4-FFF2-40B4-BE49-F238E27FC236}">
                <a16:creationId xmlns:a16="http://schemas.microsoft.com/office/drawing/2014/main" id="{63475968-B677-1645-A3DE-47D8292719C4}"/>
              </a:ext>
            </a:extLst>
          </p:cNvPr>
          <p:cNvPicPr>
            <a:picLocks noChangeAspect="1"/>
          </p:cNvPicPr>
          <p:nvPr/>
        </p:nvPicPr>
        <p:blipFill>
          <a:blip r:embed="rId3"/>
          <a:stretch>
            <a:fillRect/>
          </a:stretch>
        </p:blipFill>
        <p:spPr>
          <a:xfrm>
            <a:off x="607490" y="4657723"/>
            <a:ext cx="11506733" cy="1624869"/>
          </a:xfrm>
          <a:prstGeom prst="rect">
            <a:avLst/>
          </a:prstGeom>
        </p:spPr>
      </p:pic>
      <p:pic>
        <p:nvPicPr>
          <p:cNvPr id="4" name="Picture 3">
            <a:extLst>
              <a:ext uri="{FF2B5EF4-FFF2-40B4-BE49-F238E27FC236}">
                <a16:creationId xmlns:a16="http://schemas.microsoft.com/office/drawing/2014/main" id="{EE1DF716-4517-5D45-BF16-9B002CB5924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01148" y="1511813"/>
            <a:ext cx="2561187" cy="2583287"/>
          </a:xfrm>
          <a:prstGeom prst="rect">
            <a:avLst/>
          </a:prstGeom>
        </p:spPr>
      </p:pic>
      <p:sp>
        <p:nvSpPr>
          <p:cNvPr id="6" name="TextBox 5">
            <a:extLst>
              <a:ext uri="{FF2B5EF4-FFF2-40B4-BE49-F238E27FC236}">
                <a16:creationId xmlns:a16="http://schemas.microsoft.com/office/drawing/2014/main" id="{3C329FFD-1347-6545-B866-EC705A8B7AFC}"/>
              </a:ext>
            </a:extLst>
          </p:cNvPr>
          <p:cNvSpPr txBox="1"/>
          <p:nvPr/>
        </p:nvSpPr>
        <p:spPr>
          <a:xfrm>
            <a:off x="595984" y="6262674"/>
            <a:ext cx="8331576" cy="338554"/>
          </a:xfrm>
          <a:prstGeom prst="rect">
            <a:avLst/>
          </a:prstGeom>
          <a:noFill/>
        </p:spPr>
        <p:txBody>
          <a:bodyPr wrap="none" rtlCol="0">
            <a:spAutoFit/>
          </a:bodyPr>
          <a:lstStyle/>
          <a:p>
            <a:r>
              <a:rPr lang="en-GB" sz="1600" dirty="0">
                <a:effectLst/>
                <a:latin typeface="Calibri Light" panose="020F0302020204030204" pitchFamily="34" charset="0"/>
                <a:cs typeface="Calibri Light" panose="020F0302020204030204" pitchFamily="34" charset="0"/>
              </a:rPr>
              <a:t>Production quantity and estimated postharvest losses of maize in Nigeria in 2020, source </a:t>
            </a:r>
            <a:r>
              <a:rPr lang="en-GB" sz="1600" dirty="0">
                <a:solidFill>
                  <a:schemeClr val="tx2"/>
                </a:solidFill>
                <a:effectLst/>
                <a:latin typeface="Calibri Light" panose="020F0302020204030204" pitchFamily="34" charset="0"/>
                <a:cs typeface="Calibri Light" panose="020F0302020204030204" pitchFamily="34" charset="0"/>
                <a:hlinkClick r:id="rId5"/>
              </a:rPr>
              <a:t>aphlis.net</a:t>
            </a:r>
            <a:endParaRPr lang="en-GB" sz="1600" dirty="0">
              <a:solidFill>
                <a:schemeClr val="tx2"/>
              </a:solidFill>
              <a:effectLst/>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4223948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5B51D1C-A738-B845-92DB-8A20CB9FF48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12192001" cy="3830150"/>
          </a:xfrm>
          <a:prstGeom prst="rect">
            <a:avLst/>
          </a:prstGeom>
        </p:spPr>
      </p:pic>
      <p:sp>
        <p:nvSpPr>
          <p:cNvPr id="2" name="Footer Placeholder 1">
            <a:extLst>
              <a:ext uri="{FF2B5EF4-FFF2-40B4-BE49-F238E27FC236}">
                <a16:creationId xmlns:a16="http://schemas.microsoft.com/office/drawing/2014/main" id="{BF853A17-E693-214F-9094-5745C06AD97E}"/>
              </a:ext>
            </a:extLst>
          </p:cNvPr>
          <p:cNvSpPr>
            <a:spLocks noGrp="1"/>
          </p:cNvSpPr>
          <p:nvPr>
            <p:ph type="ftr"/>
          </p:nvPr>
        </p:nvSpPr>
        <p:spPr/>
        <p:txBody>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
        <p:nvSpPr>
          <p:cNvPr id="9" name="Rectangle 8">
            <a:extLst>
              <a:ext uri="{FF2B5EF4-FFF2-40B4-BE49-F238E27FC236}">
                <a16:creationId xmlns:a16="http://schemas.microsoft.com/office/drawing/2014/main" id="{726DC47E-66F6-3A49-B0A7-8F6053716D60}"/>
              </a:ext>
            </a:extLst>
          </p:cNvPr>
          <p:cNvSpPr/>
          <p:nvPr/>
        </p:nvSpPr>
        <p:spPr>
          <a:xfrm>
            <a:off x="-1" y="-12129"/>
            <a:ext cx="12192001" cy="3830150"/>
          </a:xfrm>
          <a:prstGeom prst="rect">
            <a:avLst/>
          </a:prstGeom>
          <a:gradFill>
            <a:gsLst>
              <a:gs pos="0">
                <a:schemeClr val="tx2">
                  <a:alpha val="0"/>
                </a:schemeClr>
              </a:gs>
              <a:gs pos="100000">
                <a:schemeClr val="tx2">
                  <a:lumMod val="50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Shape 1">
            <a:extLst>
              <a:ext uri="{FF2B5EF4-FFF2-40B4-BE49-F238E27FC236}">
                <a16:creationId xmlns:a16="http://schemas.microsoft.com/office/drawing/2014/main" id="{2DB13DC4-626B-464B-B761-E1D8AC9D16D4}"/>
              </a:ext>
            </a:extLst>
          </p:cNvPr>
          <p:cNvSpPr txBox="1"/>
          <p:nvPr/>
        </p:nvSpPr>
        <p:spPr>
          <a:xfrm>
            <a:off x="298897" y="109734"/>
            <a:ext cx="7244903" cy="1091880"/>
          </a:xfrm>
          <a:prstGeom prst="rect">
            <a:avLst/>
          </a:prstGeom>
          <a:noFill/>
          <a:ln>
            <a:noFill/>
          </a:ln>
        </p:spPr>
        <p:txBody>
          <a:bodyPr anchor="ctr">
            <a:noAutofit/>
          </a:bodyPr>
          <a:lstStyle/>
          <a:p>
            <a:pPr>
              <a:lnSpc>
                <a:spcPct val="90000"/>
              </a:lnSpc>
            </a:pPr>
            <a:r>
              <a:rPr lang="en-US" sz="4400" b="0" strike="noStrike" spc="-1" dirty="0">
                <a:solidFill>
                  <a:schemeClr val="accent2"/>
                </a:solidFill>
                <a:latin typeface="Calibri Light"/>
              </a:rPr>
              <a:t>The continuing food price crisis</a:t>
            </a:r>
          </a:p>
        </p:txBody>
      </p:sp>
      <p:sp>
        <p:nvSpPr>
          <p:cNvPr id="6" name="TextShape 2">
            <a:extLst>
              <a:ext uri="{FF2B5EF4-FFF2-40B4-BE49-F238E27FC236}">
                <a16:creationId xmlns:a16="http://schemas.microsoft.com/office/drawing/2014/main" id="{8A2D16BA-2425-6547-909B-AAEE887BDE89}"/>
              </a:ext>
            </a:extLst>
          </p:cNvPr>
          <p:cNvSpPr txBox="1"/>
          <p:nvPr/>
        </p:nvSpPr>
        <p:spPr>
          <a:xfrm>
            <a:off x="761352" y="1254418"/>
            <a:ext cx="8569058" cy="2400399"/>
          </a:xfrm>
          <a:prstGeom prst="rect">
            <a:avLst/>
          </a:prstGeom>
          <a:noFill/>
          <a:ln>
            <a:noFill/>
          </a:ln>
        </p:spPr>
        <p:txBody>
          <a:bodyPr>
            <a:noAutofit/>
          </a:bodyPr>
          <a:lstStyle/>
          <a:p>
            <a:pPr marL="360">
              <a:lnSpc>
                <a:spcPct val="90000"/>
              </a:lnSpc>
              <a:spcBef>
                <a:spcPts val="1001"/>
              </a:spcBef>
              <a:buClr>
                <a:srgbClr val="E58856"/>
              </a:buClr>
            </a:pPr>
            <a:r>
              <a:rPr lang="en-US" sz="2800" strike="noStrike" spc="-1" dirty="0">
                <a:solidFill>
                  <a:schemeClr val="bg1"/>
                </a:solidFill>
                <a:latin typeface="Calibri Light" panose="020F0302020204030204" pitchFamily="34" charset="0"/>
                <a:cs typeface="Calibri Light" panose="020F0302020204030204" pitchFamily="34" charset="0"/>
              </a:rPr>
              <a:t>The international price of major cereals surged from 2006-2008, causing global unrest and </a:t>
            </a:r>
            <a:r>
              <a:rPr lang="en-US" sz="2800" b="1" strike="noStrike" spc="-1" dirty="0">
                <a:solidFill>
                  <a:schemeClr val="bg1"/>
                </a:solidFill>
                <a:latin typeface="Calibri" panose="020F0502020204030204" pitchFamily="34" charset="0"/>
                <a:cs typeface="Calibri" panose="020F0502020204030204" pitchFamily="34" charset="0"/>
              </a:rPr>
              <a:t>pushing 50 million people into poverty</a:t>
            </a:r>
            <a:r>
              <a:rPr lang="en-US" sz="2800" strike="noStrike" spc="-1" dirty="0">
                <a:solidFill>
                  <a:schemeClr val="bg1"/>
                </a:solidFill>
                <a:latin typeface="Calibri Light" panose="020F0302020204030204" pitchFamily="34" charset="0"/>
                <a:cs typeface="Calibri Light" panose="020F0302020204030204" pitchFamily="34" charset="0"/>
              </a:rPr>
              <a:t> </a:t>
            </a:r>
          </a:p>
        </p:txBody>
      </p:sp>
      <p:sp>
        <p:nvSpPr>
          <p:cNvPr id="7" name="TextShape 2">
            <a:extLst>
              <a:ext uri="{FF2B5EF4-FFF2-40B4-BE49-F238E27FC236}">
                <a16:creationId xmlns:a16="http://schemas.microsoft.com/office/drawing/2014/main" id="{C3A131BF-FE87-6F46-85FB-03BA8E79BFCA}"/>
              </a:ext>
            </a:extLst>
          </p:cNvPr>
          <p:cNvSpPr txBox="1"/>
          <p:nvPr/>
        </p:nvSpPr>
        <p:spPr>
          <a:xfrm>
            <a:off x="298897" y="3962400"/>
            <a:ext cx="11359703" cy="711515"/>
          </a:xfrm>
          <a:prstGeom prst="rect">
            <a:avLst/>
          </a:prstGeom>
          <a:noFill/>
          <a:ln>
            <a:noFill/>
          </a:ln>
        </p:spPr>
        <p:txBody>
          <a:bodyPr>
            <a:noAutofit/>
          </a:bodyPr>
          <a:lstStyle/>
          <a:p>
            <a:pPr marL="360">
              <a:lnSpc>
                <a:spcPct val="90000"/>
              </a:lnSpc>
              <a:spcBef>
                <a:spcPts val="1001"/>
              </a:spcBef>
              <a:buClr>
                <a:srgbClr val="E58856"/>
              </a:buClr>
            </a:pPr>
            <a:r>
              <a:rPr lang="en-US" sz="2400" strike="noStrike" spc="-1" dirty="0">
                <a:solidFill>
                  <a:srgbClr val="333333"/>
                </a:solidFill>
                <a:latin typeface="Calibri Light" panose="020F0302020204030204" pitchFamily="34" charset="0"/>
                <a:cs typeface="Calibri Light" panose="020F0302020204030204" pitchFamily="34" charset="0"/>
              </a:rPr>
              <a:t>The crisis abated after 2008, however prices have remained high and unstable due to:</a:t>
            </a:r>
          </a:p>
        </p:txBody>
      </p:sp>
      <p:sp>
        <p:nvSpPr>
          <p:cNvPr id="8" name="TextShape 2">
            <a:extLst>
              <a:ext uri="{FF2B5EF4-FFF2-40B4-BE49-F238E27FC236}">
                <a16:creationId xmlns:a16="http://schemas.microsoft.com/office/drawing/2014/main" id="{88DD1264-17CD-814F-8483-E5B7A41DD651}"/>
              </a:ext>
            </a:extLst>
          </p:cNvPr>
          <p:cNvSpPr txBox="1"/>
          <p:nvPr/>
        </p:nvSpPr>
        <p:spPr>
          <a:xfrm>
            <a:off x="396607" y="4577566"/>
            <a:ext cx="11261993" cy="2032554"/>
          </a:xfrm>
          <a:prstGeom prst="rect">
            <a:avLst/>
          </a:prstGeom>
          <a:noFill/>
          <a:ln>
            <a:noFill/>
          </a:ln>
        </p:spPr>
        <p:txBody>
          <a:bodyPr numCol="2">
            <a:noAutofit/>
          </a:bodyPr>
          <a:lstStyle/>
          <a:p>
            <a:pPr marL="343260" indent="-342900">
              <a:lnSpc>
                <a:spcPct val="90000"/>
              </a:lnSpc>
              <a:spcBef>
                <a:spcPts val="1001"/>
              </a:spcBef>
              <a:buClr>
                <a:srgbClr val="E58856"/>
              </a:buClr>
              <a:buFont typeface="Arial" panose="020B0604020202020204" pitchFamily="34" charset="0"/>
              <a:buChar char="•"/>
            </a:pPr>
            <a:r>
              <a:rPr lang="en-US" sz="2400" strike="noStrike" spc="-1" dirty="0">
                <a:solidFill>
                  <a:srgbClr val="333333"/>
                </a:solidFill>
                <a:latin typeface="Calibri" panose="020F0502020204030204" pitchFamily="34" charset="0"/>
                <a:cs typeface="Calibri" panose="020F0502020204030204" pitchFamily="34" charset="0"/>
              </a:rPr>
              <a:t>intermittent food shortages</a:t>
            </a:r>
          </a:p>
          <a:p>
            <a:pPr marL="343260" indent="-342900">
              <a:lnSpc>
                <a:spcPct val="90000"/>
              </a:lnSpc>
              <a:spcBef>
                <a:spcPts val="1001"/>
              </a:spcBef>
              <a:buClr>
                <a:srgbClr val="E58856"/>
              </a:buClr>
              <a:buFont typeface="Arial" panose="020B0604020202020204" pitchFamily="34" charset="0"/>
              <a:buChar char="•"/>
            </a:pPr>
            <a:r>
              <a:rPr lang="en-US" sz="2400" strike="noStrike" spc="-1" dirty="0">
                <a:solidFill>
                  <a:srgbClr val="333333"/>
                </a:solidFill>
                <a:latin typeface="Calibri" panose="020F0502020204030204" pitchFamily="34" charset="0"/>
                <a:cs typeface="Calibri" panose="020F0502020204030204" pitchFamily="34" charset="0"/>
              </a:rPr>
              <a:t>low productivity</a:t>
            </a:r>
          </a:p>
          <a:p>
            <a:pPr marL="343260" indent="-342900">
              <a:lnSpc>
                <a:spcPct val="90000"/>
              </a:lnSpc>
              <a:spcBef>
                <a:spcPts val="1001"/>
              </a:spcBef>
              <a:buClr>
                <a:srgbClr val="E58856"/>
              </a:buClr>
              <a:buFont typeface="Arial" panose="020B0604020202020204" pitchFamily="34" charset="0"/>
              <a:buChar char="•"/>
            </a:pPr>
            <a:r>
              <a:rPr lang="en-US" sz="2400" strike="noStrike" spc="-1" dirty="0">
                <a:solidFill>
                  <a:srgbClr val="333333"/>
                </a:solidFill>
                <a:latin typeface="Calibri" panose="020F0502020204030204" pitchFamily="34" charset="0"/>
                <a:cs typeface="Calibri" panose="020F0502020204030204" pitchFamily="34" charset="0"/>
              </a:rPr>
              <a:t>climate change</a:t>
            </a:r>
          </a:p>
          <a:p>
            <a:pPr marL="343260" indent="-342900">
              <a:lnSpc>
                <a:spcPct val="90000"/>
              </a:lnSpc>
              <a:spcBef>
                <a:spcPts val="1001"/>
              </a:spcBef>
              <a:buClr>
                <a:srgbClr val="E58856"/>
              </a:buClr>
              <a:buFont typeface="Arial" panose="020B0604020202020204" pitchFamily="34" charset="0"/>
              <a:buChar char="•"/>
            </a:pPr>
            <a:r>
              <a:rPr lang="en-US" sz="2400" strike="noStrike" spc="-1" dirty="0">
                <a:solidFill>
                  <a:srgbClr val="333333"/>
                </a:solidFill>
                <a:latin typeface="Calibri" panose="020F0502020204030204" pitchFamily="34" charset="0"/>
                <a:cs typeface="Calibri" panose="020F0502020204030204" pitchFamily="34" charset="0"/>
              </a:rPr>
              <a:t>dependence on food aid</a:t>
            </a:r>
          </a:p>
          <a:p>
            <a:pPr marL="343260" indent="-342900">
              <a:lnSpc>
                <a:spcPct val="90000"/>
              </a:lnSpc>
              <a:spcBef>
                <a:spcPts val="1001"/>
              </a:spcBef>
              <a:buClr>
                <a:srgbClr val="E58856"/>
              </a:buClr>
              <a:buFont typeface="Arial" panose="020B0604020202020204" pitchFamily="34" charset="0"/>
              <a:buChar char="•"/>
            </a:pPr>
            <a:r>
              <a:rPr lang="en-US" sz="2400" strike="noStrike" spc="-1" dirty="0">
                <a:solidFill>
                  <a:srgbClr val="333333"/>
                </a:solidFill>
                <a:latin typeface="Calibri" panose="020F0502020204030204" pitchFamily="34" charset="0"/>
                <a:cs typeface="Calibri" panose="020F0502020204030204" pitchFamily="34" charset="0"/>
              </a:rPr>
              <a:t>the COVID-19 pandemic</a:t>
            </a:r>
          </a:p>
          <a:p>
            <a:pPr marL="343260" indent="-342900">
              <a:lnSpc>
                <a:spcPct val="90000"/>
              </a:lnSpc>
              <a:spcBef>
                <a:spcPts val="1001"/>
              </a:spcBef>
              <a:buClr>
                <a:srgbClr val="E58856"/>
              </a:buClr>
              <a:buFont typeface="Arial" panose="020B0604020202020204" pitchFamily="34" charset="0"/>
              <a:buChar char="•"/>
            </a:pPr>
            <a:r>
              <a:rPr lang="en-US" sz="2400" spc="-1" dirty="0">
                <a:solidFill>
                  <a:srgbClr val="333333"/>
                </a:solidFill>
                <a:latin typeface="Calibri" panose="020F0502020204030204" pitchFamily="34" charset="0"/>
                <a:cs typeface="Calibri" panose="020F0502020204030204" pitchFamily="34" charset="0"/>
              </a:rPr>
              <a:t>the war in Ukraine</a:t>
            </a:r>
            <a:endParaRPr lang="en-US" sz="2400" strike="noStrike" spc="-1" dirty="0">
              <a:solidFill>
                <a:srgbClr val="333333"/>
              </a:solidFill>
              <a:latin typeface="Calibri" panose="020F0502020204030204" pitchFamily="34" charset="0"/>
              <a:cs typeface="Calibri" panose="020F0502020204030204" pitchFamily="34" charset="0"/>
            </a:endParaRPr>
          </a:p>
          <a:p>
            <a:pPr marL="343260" indent="-342900">
              <a:lnSpc>
                <a:spcPct val="90000"/>
              </a:lnSpc>
              <a:spcBef>
                <a:spcPts val="1001"/>
              </a:spcBef>
              <a:buClr>
                <a:srgbClr val="E58856"/>
              </a:buClr>
              <a:buFont typeface="Arial" panose="020B0604020202020204" pitchFamily="34" charset="0"/>
              <a:buChar char="•"/>
            </a:pPr>
            <a:r>
              <a:rPr lang="en-US" sz="2400" strike="noStrike" spc="-1" dirty="0">
                <a:solidFill>
                  <a:srgbClr val="333333"/>
                </a:solidFill>
                <a:latin typeface="Calibri" panose="020F0502020204030204" pitchFamily="34" charset="0"/>
                <a:cs typeface="Calibri" panose="020F0502020204030204" pitchFamily="34" charset="0"/>
              </a:rPr>
              <a:t>postharvest losses </a:t>
            </a:r>
          </a:p>
          <a:p>
            <a:pPr marL="343260" indent="-342900">
              <a:lnSpc>
                <a:spcPct val="90000"/>
              </a:lnSpc>
              <a:spcBef>
                <a:spcPts val="1001"/>
              </a:spcBef>
              <a:buClr>
                <a:srgbClr val="E58856"/>
              </a:buClr>
              <a:buFont typeface="Arial" panose="020B0604020202020204" pitchFamily="34" charset="0"/>
              <a:buChar char="•"/>
            </a:pPr>
            <a:endParaRPr lang="en-US" sz="2400" strike="noStrike" spc="-1" dirty="0">
              <a:solidFill>
                <a:srgbClr val="333333"/>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022174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6">
            <a:extLst>
              <a:ext uri="{FF2B5EF4-FFF2-40B4-BE49-F238E27FC236}">
                <a16:creationId xmlns:a16="http://schemas.microsoft.com/office/drawing/2014/main" id="{CDF37843-14F5-E74C-BD32-72E5166FDFA6}"/>
              </a:ext>
            </a:extLst>
          </p:cNvPr>
          <p:cNvPicPr>
            <a:picLocks noChangeAspect="1"/>
          </p:cNvPicPr>
          <p:nvPr/>
        </p:nvPicPr>
        <p:blipFill rotWithShape="1">
          <a:blip r:embed="rId3" cstate="screen">
            <a:duotone>
              <a:prstClr val="black"/>
              <a:srgbClr val="D9C3A5">
                <a:tint val="50000"/>
                <a:satMod val="180000"/>
              </a:srgbClr>
            </a:duotone>
            <a:extLst>
              <a:ext uri="{28A0092B-C50C-407E-A947-70E740481C1C}">
                <a14:useLocalDpi xmlns:a14="http://schemas.microsoft.com/office/drawing/2010/main"/>
              </a:ext>
            </a:extLst>
          </a:blip>
          <a:srcRect t="1002" r="301" b="1002"/>
          <a:stretch/>
        </p:blipFill>
        <p:spPr>
          <a:xfrm>
            <a:off x="-1" y="0"/>
            <a:ext cx="5088834" cy="6858000"/>
          </a:xfrm>
          <a:prstGeom prst="rect">
            <a:avLst/>
          </a:prstGeom>
        </p:spPr>
      </p:pic>
      <p:sp>
        <p:nvSpPr>
          <p:cNvPr id="166" name="TextShape 1"/>
          <p:cNvSpPr txBox="1"/>
          <p:nvPr/>
        </p:nvSpPr>
        <p:spPr>
          <a:xfrm>
            <a:off x="5200650" y="598680"/>
            <a:ext cx="6152669" cy="1091880"/>
          </a:xfrm>
          <a:prstGeom prst="rect">
            <a:avLst/>
          </a:prstGeom>
          <a:noFill/>
          <a:ln>
            <a:noFill/>
          </a:ln>
        </p:spPr>
        <p:txBody>
          <a:bodyPr anchor="ctr">
            <a:noAutofit/>
          </a:bodyPr>
          <a:lstStyle/>
          <a:p>
            <a:pPr>
              <a:lnSpc>
                <a:spcPct val="90000"/>
              </a:lnSpc>
            </a:pPr>
            <a:r>
              <a:rPr lang="en-US" sz="4400" b="0" strike="noStrike" spc="-1" dirty="0">
                <a:solidFill>
                  <a:srgbClr val="2F4F70"/>
                </a:solidFill>
                <a:latin typeface="Calibri Light"/>
              </a:rPr>
              <a:t>The future of food</a:t>
            </a:r>
            <a:endParaRPr lang="en-US" sz="4400" b="0" strike="noStrike" spc="-1" dirty="0">
              <a:solidFill>
                <a:srgbClr val="333333"/>
              </a:solidFill>
              <a:latin typeface="Calibri"/>
            </a:endParaRPr>
          </a:p>
        </p:txBody>
      </p:sp>
      <p:sp>
        <p:nvSpPr>
          <p:cNvPr id="167" name="TextShape 2"/>
          <p:cNvSpPr txBox="1"/>
          <p:nvPr/>
        </p:nvSpPr>
        <p:spPr>
          <a:xfrm>
            <a:off x="5088833" y="1600276"/>
            <a:ext cx="6264486" cy="4619444"/>
          </a:xfrm>
          <a:prstGeom prst="rect">
            <a:avLst/>
          </a:prstGeom>
          <a:noFill/>
          <a:ln>
            <a:noFill/>
          </a:ln>
        </p:spPr>
        <p:txBody>
          <a:bodyPr>
            <a:noAutofit/>
          </a:bodyPr>
          <a:lstStyle/>
          <a:p>
            <a:pPr marL="228600" indent="-228240">
              <a:lnSpc>
                <a:spcPct val="90000"/>
              </a:lnSpc>
              <a:spcBef>
                <a:spcPts val="1001"/>
              </a:spcBef>
              <a:buClr>
                <a:srgbClr val="E58856"/>
              </a:buClr>
              <a:buFont typeface="Arial"/>
              <a:buChar char="•"/>
            </a:pPr>
            <a:r>
              <a:rPr lang="en-US" sz="2600" strike="noStrike" spc="-1" dirty="0">
                <a:solidFill>
                  <a:srgbClr val="333333"/>
                </a:solidFill>
                <a:latin typeface="Calibri Light" panose="020F0302020204030204" pitchFamily="34" charset="0"/>
                <a:cs typeface="Calibri Light" panose="020F0302020204030204" pitchFamily="34" charset="0"/>
              </a:rPr>
              <a:t>The world’s population could surpass 9.7 billion by 2050 and peak at nearly </a:t>
            </a:r>
            <a:r>
              <a:rPr lang="en-US" sz="2600" b="1" strike="noStrike" spc="-1" dirty="0">
                <a:solidFill>
                  <a:srgbClr val="333333"/>
                </a:solidFill>
                <a:latin typeface="Calibri" panose="020F0502020204030204" pitchFamily="34" charset="0"/>
                <a:cs typeface="Calibri" panose="020F0502020204030204" pitchFamily="34" charset="0"/>
              </a:rPr>
              <a:t>11 billion by 2100</a:t>
            </a:r>
            <a:r>
              <a:rPr lang="en-US" sz="2600" strike="noStrike" spc="-1" dirty="0">
                <a:solidFill>
                  <a:srgbClr val="333333"/>
                </a:solidFill>
                <a:latin typeface="Calibri Light" panose="020F0302020204030204" pitchFamily="34" charset="0"/>
                <a:cs typeface="Calibri Light" panose="020F0302020204030204" pitchFamily="34" charset="0"/>
              </a:rPr>
              <a:t>        </a:t>
            </a:r>
          </a:p>
          <a:p>
            <a:pPr marL="228600" indent="-228240">
              <a:lnSpc>
                <a:spcPct val="90000"/>
              </a:lnSpc>
              <a:spcBef>
                <a:spcPts val="1001"/>
              </a:spcBef>
              <a:buClr>
                <a:srgbClr val="E58856"/>
              </a:buClr>
              <a:buFont typeface="Arial"/>
              <a:buChar char="•"/>
            </a:pPr>
            <a:r>
              <a:rPr lang="en-US" sz="2600" strike="noStrike" spc="-1" dirty="0">
                <a:solidFill>
                  <a:srgbClr val="333333"/>
                </a:solidFill>
                <a:latin typeface="Calibri Light" panose="020F0302020204030204" pitchFamily="34" charset="0"/>
                <a:cs typeface="Calibri Light" panose="020F0302020204030204" pitchFamily="34" charset="0"/>
              </a:rPr>
              <a:t>Most population growth will occur in </a:t>
            </a:r>
            <a:r>
              <a:rPr lang="en-US" sz="2600" b="1" strike="noStrike" spc="-1" dirty="0">
                <a:solidFill>
                  <a:srgbClr val="333333"/>
                </a:solidFill>
                <a:latin typeface="Calibri" panose="020F0502020204030204" pitchFamily="34" charset="0"/>
                <a:cs typeface="Calibri" panose="020F0502020204030204" pitchFamily="34" charset="0"/>
              </a:rPr>
              <a:t>low-income countries</a:t>
            </a:r>
            <a:endParaRPr lang="en-US" sz="2600" strike="noStrike" spc="-1" dirty="0">
              <a:solidFill>
                <a:srgbClr val="333333"/>
              </a:solidFill>
              <a:latin typeface="Calibri Light" panose="020F0302020204030204" pitchFamily="34" charset="0"/>
              <a:cs typeface="Calibri Light" panose="020F0302020204030204" pitchFamily="34" charset="0"/>
            </a:endParaRPr>
          </a:p>
          <a:p>
            <a:pPr marL="228600" indent="-228240">
              <a:lnSpc>
                <a:spcPct val="90000"/>
              </a:lnSpc>
              <a:spcBef>
                <a:spcPts val="1001"/>
              </a:spcBef>
              <a:buClr>
                <a:srgbClr val="E58856"/>
              </a:buClr>
              <a:buFont typeface="Arial"/>
              <a:buChar char="•"/>
            </a:pPr>
            <a:r>
              <a:rPr lang="en-US" sz="2600" b="1" strike="noStrike" spc="-1" dirty="0">
                <a:solidFill>
                  <a:srgbClr val="333333"/>
                </a:solidFill>
                <a:latin typeface="Calibri" panose="020F0502020204030204" pitchFamily="34" charset="0"/>
                <a:cs typeface="Calibri" panose="020F0502020204030204" pitchFamily="34" charset="0"/>
              </a:rPr>
              <a:t>70% of Africa’s population will be urban</a:t>
            </a:r>
            <a:endParaRPr lang="en-US" sz="2600" strike="noStrike" spc="-1" dirty="0">
              <a:solidFill>
                <a:srgbClr val="333333"/>
              </a:solidFill>
              <a:latin typeface="Calibri Light" panose="020F0302020204030204" pitchFamily="34" charset="0"/>
              <a:cs typeface="Calibri Light" panose="020F0302020204030204" pitchFamily="34" charset="0"/>
            </a:endParaRPr>
          </a:p>
          <a:p>
            <a:pPr marL="228600" indent="-228240">
              <a:lnSpc>
                <a:spcPct val="90000"/>
              </a:lnSpc>
              <a:spcBef>
                <a:spcPts val="1001"/>
              </a:spcBef>
              <a:buClr>
                <a:srgbClr val="E58856"/>
              </a:buClr>
              <a:buFont typeface="Arial"/>
              <a:buChar char="•"/>
            </a:pPr>
            <a:r>
              <a:rPr lang="en-US" sz="2600" b="1" strike="noStrike" spc="-1" dirty="0">
                <a:solidFill>
                  <a:srgbClr val="333333"/>
                </a:solidFill>
                <a:latin typeface="Calibri" panose="020F0502020204030204" pitchFamily="34" charset="0"/>
                <a:cs typeface="Calibri" panose="020F0502020204030204" pitchFamily="34" charset="0"/>
              </a:rPr>
              <a:t>Food production will have to increase by 60%</a:t>
            </a:r>
            <a:endParaRPr lang="en-US" sz="2600" strike="noStrike" spc="-1" dirty="0">
              <a:solidFill>
                <a:srgbClr val="333333"/>
              </a:solidFill>
              <a:latin typeface="Calibri Light" panose="020F0302020204030204" pitchFamily="34" charset="0"/>
              <a:cs typeface="Calibri Light" panose="020F0302020204030204" pitchFamily="34" charset="0"/>
            </a:endParaRPr>
          </a:p>
          <a:p>
            <a:pPr marL="228600" indent="-228240">
              <a:lnSpc>
                <a:spcPct val="90000"/>
              </a:lnSpc>
              <a:spcBef>
                <a:spcPts val="1001"/>
              </a:spcBef>
              <a:buClr>
                <a:srgbClr val="E58856"/>
              </a:buClr>
              <a:buFont typeface="Arial"/>
              <a:buChar char="•"/>
            </a:pPr>
            <a:r>
              <a:rPr lang="en-US" sz="2600" b="1" strike="noStrike" spc="-1" dirty="0">
                <a:solidFill>
                  <a:srgbClr val="333333"/>
                </a:solidFill>
                <a:latin typeface="Calibri" panose="020F0502020204030204" pitchFamily="34" charset="0"/>
                <a:cs typeface="Calibri" panose="020F0502020204030204" pitchFamily="34" charset="0"/>
              </a:rPr>
              <a:t>80%</a:t>
            </a:r>
            <a:r>
              <a:rPr lang="en-US" sz="2600" strike="noStrike" spc="-1" dirty="0">
                <a:solidFill>
                  <a:srgbClr val="333333"/>
                </a:solidFill>
                <a:latin typeface="Calibri Light" panose="020F0302020204030204" pitchFamily="34" charset="0"/>
                <a:cs typeface="Calibri Light" panose="020F0302020204030204" pitchFamily="34" charset="0"/>
              </a:rPr>
              <a:t> of production increases will have to come from </a:t>
            </a:r>
            <a:r>
              <a:rPr lang="en-US" sz="2600" b="1" strike="noStrike" spc="-1" dirty="0">
                <a:solidFill>
                  <a:srgbClr val="333333"/>
                </a:solidFill>
                <a:latin typeface="Calibri" panose="020F0502020204030204" pitchFamily="34" charset="0"/>
                <a:cs typeface="Calibri" panose="020F0502020204030204" pitchFamily="34" charset="0"/>
              </a:rPr>
              <a:t>intensification</a:t>
            </a:r>
            <a:endParaRPr lang="en-US" sz="2600" strike="noStrike" spc="-1" dirty="0">
              <a:solidFill>
                <a:srgbClr val="333333"/>
              </a:solidFill>
              <a:latin typeface="Calibri Light" panose="020F0302020204030204" pitchFamily="34" charset="0"/>
              <a:cs typeface="Calibri Light" panose="020F0302020204030204" pitchFamily="34" charset="0"/>
            </a:endParaRPr>
          </a:p>
          <a:p>
            <a:pPr>
              <a:lnSpc>
                <a:spcPct val="90000"/>
              </a:lnSpc>
              <a:spcBef>
                <a:spcPts val="1001"/>
              </a:spcBef>
            </a:pPr>
            <a:endParaRPr lang="en-US" sz="2600" strike="noStrike" spc="-1" dirty="0">
              <a:solidFill>
                <a:srgbClr val="333333"/>
              </a:solidFill>
              <a:latin typeface="Calibri Light" panose="020F0302020204030204" pitchFamily="34" charset="0"/>
              <a:cs typeface="Calibri Light" panose="020F0302020204030204" pitchFamily="34" charset="0"/>
            </a:endParaRPr>
          </a:p>
          <a:p>
            <a:pPr>
              <a:lnSpc>
                <a:spcPct val="90000"/>
              </a:lnSpc>
              <a:spcBef>
                <a:spcPts val="1001"/>
              </a:spcBef>
            </a:pPr>
            <a:endParaRPr lang="en-US" sz="2600" strike="noStrike" spc="-1" dirty="0">
              <a:solidFill>
                <a:srgbClr val="333333"/>
              </a:solidFill>
              <a:latin typeface="Calibri Light" panose="020F0302020204030204" pitchFamily="34" charset="0"/>
              <a:cs typeface="Calibri Light" panose="020F0302020204030204" pitchFamily="34" charset="0"/>
            </a:endParaRPr>
          </a:p>
        </p:txBody>
      </p:sp>
      <p:grpSp>
        <p:nvGrpSpPr>
          <p:cNvPr id="6" name="Group 5">
            <a:extLst>
              <a:ext uri="{FF2B5EF4-FFF2-40B4-BE49-F238E27FC236}">
                <a16:creationId xmlns:a16="http://schemas.microsoft.com/office/drawing/2014/main" id="{EBA1DF02-DC9A-514F-A05C-CA81E0BB70DB}"/>
              </a:ext>
            </a:extLst>
          </p:cNvPr>
          <p:cNvGrpSpPr/>
          <p:nvPr/>
        </p:nvGrpSpPr>
        <p:grpSpPr>
          <a:xfrm>
            <a:off x="-771538" y="171450"/>
            <a:ext cx="3071813" cy="6683446"/>
            <a:chOff x="410817" y="1938630"/>
            <a:chExt cx="1769047" cy="3934147"/>
          </a:xfrm>
        </p:grpSpPr>
        <p:sp>
          <p:nvSpPr>
            <p:cNvPr id="4" name="Rectangle 3">
              <a:extLst>
                <a:ext uri="{FF2B5EF4-FFF2-40B4-BE49-F238E27FC236}">
                  <a16:creationId xmlns:a16="http://schemas.microsoft.com/office/drawing/2014/main" id="{3D7ADF6D-FDB2-4E45-990B-03547D68958B}"/>
                </a:ext>
              </a:extLst>
            </p:cNvPr>
            <p:cNvSpPr/>
            <p:nvPr/>
          </p:nvSpPr>
          <p:spPr>
            <a:xfrm>
              <a:off x="853168" y="3414630"/>
              <a:ext cx="885849" cy="2458147"/>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400" dirty="0">
                  <a:latin typeface="Calibri" panose="020F0502020204030204" pitchFamily="34" charset="0"/>
                  <a:cs typeface="Calibri" panose="020F0502020204030204" pitchFamily="34" charset="0"/>
                </a:rPr>
                <a:t>Food production</a:t>
              </a:r>
            </a:p>
          </p:txBody>
        </p:sp>
        <p:sp>
          <p:nvSpPr>
            <p:cNvPr id="5" name="Up Arrow 4">
              <a:extLst>
                <a:ext uri="{FF2B5EF4-FFF2-40B4-BE49-F238E27FC236}">
                  <a16:creationId xmlns:a16="http://schemas.microsoft.com/office/drawing/2014/main" id="{29A39CAC-7AB8-364E-95A7-60E74864B413}"/>
                </a:ext>
              </a:extLst>
            </p:cNvPr>
            <p:cNvSpPr/>
            <p:nvPr/>
          </p:nvSpPr>
          <p:spPr>
            <a:xfrm>
              <a:off x="410817" y="1938630"/>
              <a:ext cx="1769047" cy="1475999"/>
            </a:xfrm>
            <a:prstGeom prst="upArrow">
              <a:avLst/>
            </a:prstGeom>
            <a:solidFill>
              <a:schemeClr val="accent2">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400" dirty="0"/>
                <a:t>Increase needed</a:t>
              </a:r>
            </a:p>
          </p:txBody>
        </p:sp>
      </p:grpSp>
      <p:sp>
        <p:nvSpPr>
          <p:cNvPr id="9" name="Footer Placeholder 1">
            <a:extLst>
              <a:ext uri="{FF2B5EF4-FFF2-40B4-BE49-F238E27FC236}">
                <a16:creationId xmlns:a16="http://schemas.microsoft.com/office/drawing/2014/main" id="{B2384D8E-F704-D84D-BA51-B838D0F50660}"/>
              </a:ext>
            </a:extLst>
          </p:cNvPr>
          <p:cNvSpPr txBox="1">
            <a:spLocks/>
          </p:cNvSpPr>
          <p:nvPr/>
        </p:nvSpPr>
        <p:spPr>
          <a:xfrm>
            <a:off x="5388122" y="6356520"/>
            <a:ext cx="4114440" cy="364680"/>
          </a:xfrm>
          <a:prstGeom prst="rect">
            <a:avLst/>
          </a:prstGeom>
        </p:spPr>
        <p:txBody>
          <a:bodyPr lIns="0" tIns="0" rIns="0" bIns="0" anchor="ctr">
            <a:noAutofit/>
          </a:bodyPr>
          <a:lstStyle>
            <a:lvl1pPr algn="l" defTabSz="914400" rtl="0" eaLnBrk="1" latinLnBrk="0" hangingPunct="1">
              <a:lnSpc>
                <a:spcPct val="90000"/>
              </a:lnSpc>
              <a:spcBef>
                <a:spcPct val="0"/>
              </a:spcBef>
              <a:buNone/>
              <a:defRPr sz="4400" kern="1200">
                <a:solidFill>
                  <a:schemeClr val="tx2"/>
                </a:solidFill>
                <a:latin typeface="Calibri" panose="020F0502020204030204" pitchFamily="34" charset="0"/>
                <a:ea typeface="+mj-ea"/>
                <a:cs typeface="Calibri" panose="020F0502020204030204" pitchFamily="34" charset="0"/>
              </a:defRPr>
            </a:lvl1pPr>
          </a:lstStyle>
          <a:p>
            <a:pPr>
              <a:lnSpc>
                <a:spcPct val="100000"/>
              </a:lnSpc>
            </a:pPr>
            <a:r>
              <a:rPr lang="en-GB" sz="1400" spc="-1" dirty="0">
                <a:solidFill>
                  <a:srgbClr val="E58856"/>
                </a:solidFill>
                <a:latin typeface="Calibri"/>
              </a:rPr>
              <a:t>www.aphlis.net</a:t>
            </a:r>
            <a:endParaRPr lang="en-GB" sz="1400" spc="-1" dirty="0">
              <a:latin typeface="Times New Roman"/>
            </a:endParaRPr>
          </a:p>
        </p:txBody>
      </p:sp>
    </p:spTree>
    <p:extLst>
      <p:ext uri="{BB962C8B-B14F-4D97-AF65-F5344CB8AC3E}">
        <p14:creationId xmlns:p14="http://schemas.microsoft.com/office/powerpoint/2010/main" val="17733470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2F4F70"/>
      </a:dk2>
      <a:lt2>
        <a:srgbClr val="EEEEEE"/>
      </a:lt2>
      <a:accent1>
        <a:srgbClr val="5199BA"/>
      </a:accent1>
      <a:accent2>
        <a:srgbClr val="E58856"/>
      </a:accent2>
      <a:accent3>
        <a:srgbClr val="3A7961"/>
      </a:accent3>
      <a:accent4>
        <a:srgbClr val="E3DC7C"/>
      </a:accent4>
      <a:accent5>
        <a:srgbClr val="94CCE7"/>
      </a:accent5>
      <a:accent6>
        <a:srgbClr val="70AD47"/>
      </a:accent6>
      <a:hlink>
        <a:srgbClr val="E58856"/>
      </a:hlink>
      <a:folHlink>
        <a:srgbClr val="BD7047"/>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Custom 1">
      <a:dk1>
        <a:srgbClr val="333333"/>
      </a:dk1>
      <a:lt1>
        <a:srgbClr val="FFFFFF"/>
      </a:lt1>
      <a:dk2>
        <a:srgbClr val="2F4F70"/>
      </a:dk2>
      <a:lt2>
        <a:srgbClr val="EEEEEE"/>
      </a:lt2>
      <a:accent1>
        <a:srgbClr val="5199BA"/>
      </a:accent1>
      <a:accent2>
        <a:srgbClr val="E58856"/>
      </a:accent2>
      <a:accent3>
        <a:srgbClr val="3A7961"/>
      </a:accent3>
      <a:accent4>
        <a:srgbClr val="E3DC7C"/>
      </a:accent4>
      <a:accent5>
        <a:srgbClr val="94CCE7"/>
      </a:accent5>
      <a:accent6>
        <a:srgbClr val="70AD47"/>
      </a:accent6>
      <a:hlink>
        <a:srgbClr val="E58856"/>
      </a:hlink>
      <a:folHlink>
        <a:srgbClr val="BD7047"/>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2F4F70"/>
      </a:dk2>
      <a:lt2>
        <a:srgbClr val="EEEEEE"/>
      </a:lt2>
      <a:accent1>
        <a:srgbClr val="5199BA"/>
      </a:accent1>
      <a:accent2>
        <a:srgbClr val="E58856"/>
      </a:accent2>
      <a:accent3>
        <a:srgbClr val="3A7961"/>
      </a:accent3>
      <a:accent4>
        <a:srgbClr val="E3DC7C"/>
      </a:accent4>
      <a:accent5>
        <a:srgbClr val="94CCE7"/>
      </a:accent5>
      <a:accent6>
        <a:srgbClr val="70AD47"/>
      </a:accent6>
      <a:hlink>
        <a:srgbClr val="E58856"/>
      </a:hlink>
      <a:folHlink>
        <a:srgbClr val="BD7047"/>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2F4F70"/>
      </a:dk2>
      <a:lt2>
        <a:srgbClr val="EEEEEE"/>
      </a:lt2>
      <a:accent1>
        <a:srgbClr val="5199BA"/>
      </a:accent1>
      <a:accent2>
        <a:srgbClr val="E58856"/>
      </a:accent2>
      <a:accent3>
        <a:srgbClr val="3A7961"/>
      </a:accent3>
      <a:accent4>
        <a:srgbClr val="E3DC7C"/>
      </a:accent4>
      <a:accent5>
        <a:srgbClr val="94CCE7"/>
      </a:accent5>
      <a:accent6>
        <a:srgbClr val="70AD47"/>
      </a:accent6>
      <a:hlink>
        <a:srgbClr val="E58856"/>
      </a:hlink>
      <a:folHlink>
        <a:srgbClr val="BD7047"/>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17233</TotalTime>
  <Words>5609</Words>
  <Application>Microsoft Macintosh PowerPoint</Application>
  <PresentationFormat>Widescreen</PresentationFormat>
  <Paragraphs>471</Paragraphs>
  <Slides>30</Slides>
  <Notes>30</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30</vt:i4>
      </vt:variant>
    </vt:vector>
  </HeadingPairs>
  <TitlesOfParts>
    <vt:vector size="40" baseType="lpstr">
      <vt:lpstr>Calibri</vt:lpstr>
      <vt:lpstr>Arial</vt:lpstr>
      <vt:lpstr>Wingdings</vt:lpstr>
      <vt:lpstr>Calibri Light</vt:lpstr>
      <vt:lpstr>Open Sans</vt:lpstr>
      <vt:lpstr>Symbol</vt:lpstr>
      <vt:lpstr>Times New Roman</vt:lpstr>
      <vt:lpstr>Office Theme</vt:lpstr>
      <vt:lpstr>Office Theme</vt:lpstr>
      <vt:lpstr>Office Theme</vt:lpstr>
      <vt:lpstr>PowerPoint Presentation</vt:lpstr>
      <vt:lpstr>PowerPoint Presentation</vt:lpstr>
      <vt:lpstr>Postharvest losses in Africa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Understanding the role of women is critical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APHLIS</dc:title>
  <dc:subject/>
  <dc:creator>Ruth Raymond</dc:creator>
  <dc:description/>
  <cp:lastModifiedBy>Lisette Slegers</cp:lastModifiedBy>
  <cp:revision>92</cp:revision>
  <dcterms:created xsi:type="dcterms:W3CDTF">2022-05-04T12:37:20Z</dcterms:created>
  <dcterms:modified xsi:type="dcterms:W3CDTF">2023-06-19T13:28:20Z</dcterms:modified>
  <dc:language>en-GB</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16.0016</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1</vt:i4>
  </property>
  <property fmtid="{D5CDD505-2E9C-101B-9397-08002B2CF9AE}" pid="8" name="PresentationFormat">
    <vt:lpwstr>Widescreen</vt:lpwstr>
  </property>
  <property fmtid="{D5CDD505-2E9C-101B-9397-08002B2CF9AE}" pid="9" name="ScaleCrop">
    <vt:bool>false</vt:bool>
  </property>
  <property fmtid="{D5CDD505-2E9C-101B-9397-08002B2CF9AE}" pid="10" name="ShareDoc">
    <vt:bool>false</vt:bool>
  </property>
  <property fmtid="{D5CDD505-2E9C-101B-9397-08002B2CF9AE}" pid="11" name="Slides">
    <vt:i4>32</vt:i4>
  </property>
</Properties>
</file>