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4" r:id="rId3"/>
  </p:sldMasterIdLst>
  <p:notesMasterIdLst>
    <p:notesMasterId r:id="rId21"/>
  </p:notesMasterIdLst>
  <p:sldIdLst>
    <p:sldId id="288" r:id="rId4"/>
    <p:sldId id="481" r:id="rId5"/>
    <p:sldId id="462" r:id="rId6"/>
    <p:sldId id="466" r:id="rId7"/>
    <p:sldId id="510" r:id="rId8"/>
    <p:sldId id="478" r:id="rId9"/>
    <p:sldId id="450" r:id="rId10"/>
    <p:sldId id="473" r:id="rId11"/>
    <p:sldId id="456" r:id="rId12"/>
    <p:sldId id="458" r:id="rId13"/>
    <p:sldId id="455" r:id="rId14"/>
    <p:sldId id="459" r:id="rId15"/>
    <p:sldId id="460" r:id="rId16"/>
    <p:sldId id="461" r:id="rId17"/>
    <p:sldId id="472" r:id="rId18"/>
    <p:sldId id="471" r:id="rId19"/>
    <p:sldId id="511"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Open Sans" panose="020B060603050402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92ABBE-1456-BB0C-76B5-AFB12ADD80B3}" name="Ruth Raymond" initials="RDR" userId="Ruth Raymond"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04437"/>
    <a:srgbClr val="696564"/>
    <a:srgbClr val="97C3D6"/>
    <a:srgbClr val="FFA155"/>
    <a:srgbClr val="EB954D"/>
    <a:srgbClr val="8F9BBA"/>
    <a:srgbClr val="484E5D"/>
    <a:srgbClr val="415D35"/>
    <a:srgbClr val="925E1D"/>
    <a:srgbClr val="1A23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2"/>
    <p:restoredTop sz="94608"/>
  </p:normalViewPr>
  <p:slideViewPr>
    <p:cSldViewPr snapToGrid="0" snapToObjects="1">
      <p:cViewPr varScale="1">
        <p:scale>
          <a:sx n="95" d="100"/>
          <a:sy n="95" d="100"/>
        </p:scale>
        <p:origin x="544"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p:scale>
          <a:sx n="200" d="100"/>
          <a:sy n="200" d="100"/>
        </p:scale>
        <p:origin x="1440" y="-28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1"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n-US" sz="1800" b="0" strike="noStrike" spc="-1">
                <a:solidFill>
                  <a:srgbClr val="333333"/>
                </a:solidFill>
                <a:latin typeface="Calibri"/>
              </a:rPr>
              <a:t>Click to move the slide</a:t>
            </a:r>
          </a:p>
        </p:txBody>
      </p:sp>
      <p:sp>
        <p:nvSpPr>
          <p:cNvPr id="122"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Click to edit the notes format</a:t>
            </a:r>
          </a:p>
        </p:txBody>
      </p:sp>
      <p:sp>
        <p:nvSpPr>
          <p:cNvPr id="123" name="PlaceHolder 3"/>
          <p:cNvSpPr>
            <a:spLocks noGrp="1"/>
          </p:cNvSpPr>
          <p:nvPr>
            <p:ph type="hdr"/>
          </p:nvPr>
        </p:nvSpPr>
        <p:spPr>
          <a:xfrm>
            <a:off x="0" y="0"/>
            <a:ext cx="3280680" cy="534240"/>
          </a:xfrm>
          <a:prstGeom prst="rect">
            <a:avLst/>
          </a:prstGeom>
        </p:spPr>
        <p:txBody>
          <a:bodyPr lIns="0" tIns="0" rIns="0" bIns="0">
            <a:noAutofit/>
          </a:bodyPr>
          <a:lstStyle/>
          <a:p>
            <a:r>
              <a:rPr lang="en-GB" sz="1400" b="0" strike="noStrike" spc="-1">
                <a:latin typeface="Times New Roman"/>
              </a:rPr>
              <a:t>&lt;header&gt;</a:t>
            </a:r>
          </a:p>
        </p:txBody>
      </p:sp>
      <p:sp>
        <p:nvSpPr>
          <p:cNvPr id="124"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GB" sz="1400" b="0" strike="noStrike" spc="-1">
                <a:latin typeface="Times New Roman"/>
              </a:rPr>
              <a:t>&lt;date/time&gt;</a:t>
            </a:r>
          </a:p>
        </p:txBody>
      </p:sp>
      <p:sp>
        <p:nvSpPr>
          <p:cNvPr id="125"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GB" sz="1400" b="0" strike="noStrike" spc="-1">
                <a:latin typeface="Times New Roman"/>
              </a:rPr>
              <a:t>&lt;footer&gt;</a:t>
            </a:r>
          </a:p>
        </p:txBody>
      </p:sp>
      <p:sp>
        <p:nvSpPr>
          <p:cNvPr id="126"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992A9552-139D-4AC5-80E0-237F158BDF0A}" type="slidenum">
              <a:rPr lang="en-GB" sz="1400" b="0" strike="noStrike" spc="-1">
                <a:latin typeface="Times New Roman"/>
              </a:rPr>
              <a:t>‹#›</a:t>
            </a:fld>
            <a:endParaRPr lang="en-GB"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phlis.ne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a:t>
            </a:fld>
            <a:endParaRPr lang="en-GB" sz="1400" b="0" strike="noStrike" spc="-1">
              <a:latin typeface="Times New Roman"/>
            </a:endParaRPr>
          </a:p>
        </p:txBody>
      </p:sp>
    </p:spTree>
    <p:extLst>
      <p:ext uri="{BB962C8B-B14F-4D97-AF65-F5344CB8AC3E}">
        <p14:creationId xmlns:p14="http://schemas.microsoft.com/office/powerpoint/2010/main" val="198697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support the development of national postharvest losses strategies;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help countries meet their postharvest loss reduction commitments;</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provide decision-makers with the data they need to determine where and how to focus loss reduction efforts;</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improve the efficiency of value chains and support food security planning;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provide the basis for monitoring and evaluating loss reduction programmes.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10</a:t>
            </a:fld>
            <a:endParaRPr lang="en-GB" sz="1400" b="0" strike="noStrike" spc="-1">
              <a:latin typeface="Times New Roman"/>
            </a:endParaRPr>
          </a:p>
        </p:txBody>
      </p:sp>
    </p:spTree>
    <p:extLst>
      <p:ext uri="{BB962C8B-B14F-4D97-AF65-F5344CB8AC3E}">
        <p14:creationId xmlns:p14="http://schemas.microsoft.com/office/powerpoint/2010/main" val="1938971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APHLIS calculates postharvest loss estimates per crop and province on an annual basis, </a:t>
            </a:r>
            <a:r>
              <a:rPr lang="en-US" sz="1250" b="1" dirty="0">
                <a:effectLst/>
                <a:latin typeface="Calibri" panose="020F0502020204030204" pitchFamily="34" charset="0"/>
                <a:ea typeface="Calibri" panose="020F0502020204030204" pitchFamily="34" charset="0"/>
                <a:cs typeface="Calibri" panose="020F0502020204030204" pitchFamily="34" charset="0"/>
              </a:rPr>
              <a:t>supporting</a:t>
            </a:r>
            <a:r>
              <a:rPr lang="en-US" sz="1250" dirty="0">
                <a:effectLst/>
                <a:latin typeface="Calibri" panose="020F0502020204030204" pitchFamily="34" charset="0"/>
                <a:ea typeface="Calibri" panose="020F0502020204030204" pitchFamily="34" charset="0"/>
                <a:cs typeface="Calibri" panose="020F0502020204030204" pitchFamily="34" charset="0"/>
              </a:rPr>
              <a:t> countries in developing postharvest loss reduction strategies and </a:t>
            </a:r>
            <a:r>
              <a:rPr lang="en-US" sz="1250" b="1" dirty="0">
                <a:effectLst/>
                <a:latin typeface="Calibri" panose="020F0502020204030204" pitchFamily="34" charset="0"/>
                <a:ea typeface="Calibri" panose="020F0502020204030204" pitchFamily="34" charset="0"/>
                <a:cs typeface="Calibri" panose="020F0502020204030204" pitchFamily="34" charset="0"/>
              </a:rPr>
              <a:t>helping</a:t>
            </a:r>
            <a:r>
              <a:rPr lang="en-US" sz="1250" dirty="0">
                <a:effectLst/>
                <a:latin typeface="Calibri" panose="020F0502020204030204" pitchFamily="34" charset="0"/>
                <a:ea typeface="Calibri" panose="020F0502020204030204" pitchFamily="34" charset="0"/>
                <a:cs typeface="Calibri" panose="020F0502020204030204" pitchFamily="34" charset="0"/>
              </a:rPr>
              <a:t> them to track changes in their loss levels over time as required in Malabo reporting. APHLIS </a:t>
            </a:r>
            <a:r>
              <a:rPr lang="en-US" sz="1250" b="1" dirty="0">
                <a:effectLst/>
                <a:latin typeface="Calibri" panose="020F0502020204030204" pitchFamily="34" charset="0"/>
                <a:ea typeface="Calibri" panose="020F0502020204030204" pitchFamily="34" charset="0"/>
                <a:cs typeface="Calibri" panose="020F0502020204030204" pitchFamily="34" charset="0"/>
              </a:rPr>
              <a:t>supplies </a:t>
            </a:r>
            <a:r>
              <a:rPr lang="en-US" sz="1250" dirty="0">
                <a:effectLst/>
                <a:latin typeface="Calibri" panose="020F0502020204030204" pitchFamily="34" charset="0"/>
                <a:ea typeface="Calibri" panose="020F0502020204030204" pitchFamily="34" charset="0"/>
                <a:cs typeface="Calibri" panose="020F0502020204030204" pitchFamily="34" charset="0"/>
              </a:rPr>
              <a:t>policymakers with the data they need to determine where to focus loss reduction strategies and to </a:t>
            </a:r>
            <a:r>
              <a:rPr lang="en-US" sz="1250" b="1" dirty="0">
                <a:effectLst/>
                <a:latin typeface="Calibri" panose="020F0502020204030204" pitchFamily="34" charset="0"/>
                <a:ea typeface="Calibri" panose="020F0502020204030204" pitchFamily="34" charset="0"/>
                <a:cs typeface="Calibri" panose="020F0502020204030204" pitchFamily="34" charset="0"/>
              </a:rPr>
              <a:t>improve</a:t>
            </a:r>
            <a:r>
              <a:rPr lang="en-US" sz="1250" dirty="0">
                <a:effectLst/>
                <a:latin typeface="Calibri" panose="020F0502020204030204" pitchFamily="34" charset="0"/>
                <a:ea typeface="Calibri" panose="020F0502020204030204" pitchFamily="34" charset="0"/>
                <a:cs typeface="Calibri" panose="020F0502020204030204" pitchFamily="34" charset="0"/>
              </a:rPr>
              <a:t> value chain efficiency and food security. Using a downloadable APHLIS calculator, </a:t>
            </a:r>
            <a:r>
              <a:rPr lang="en-US" sz="12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countries can include further data to fine-tune their loss estimates or to develop or compare loss reduction scenarios. This can assist </a:t>
            </a:r>
            <a:r>
              <a:rPr lang="en-US" sz="1250" dirty="0">
                <a:effectLst/>
                <a:latin typeface="Calibri" panose="020F0502020204030204" pitchFamily="34" charset="0"/>
                <a:ea typeface="Calibri" panose="020F0502020204030204" pitchFamily="34" charset="0"/>
                <a:cs typeface="Calibri" panose="020F0502020204030204" pitchFamily="34" charset="0"/>
              </a:rPr>
              <a:t>policymakers in </a:t>
            </a:r>
            <a:r>
              <a:rPr lang="en-US" sz="1250" b="1" dirty="0">
                <a:effectLst/>
                <a:latin typeface="Calibri" panose="020F0502020204030204" pitchFamily="34" charset="0"/>
                <a:ea typeface="Calibri" panose="020F0502020204030204" pitchFamily="34" charset="0"/>
                <a:cs typeface="Calibri" panose="020F0502020204030204" pitchFamily="34" charset="0"/>
              </a:rPr>
              <a:t>planning, monitoring and evaluating</a:t>
            </a:r>
            <a:r>
              <a:rPr lang="en-US" sz="1250" dirty="0">
                <a:effectLst/>
                <a:latin typeface="Calibri" panose="020F0502020204030204" pitchFamily="34" charset="0"/>
                <a:ea typeface="Calibri" panose="020F0502020204030204" pitchFamily="34" charset="0"/>
                <a:cs typeface="Calibri" panose="020F0502020204030204" pitchFamily="34" charset="0"/>
              </a:rPr>
              <a:t> the effectiveness of their initiatives to reduce postharvest losses. </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spcBef>
                <a:spcPts val="0"/>
              </a:spcBef>
              <a:spcAft>
                <a:spcPts val="0"/>
              </a:spcAft>
            </a:pPr>
            <a:r>
              <a:rPr lang="en-US" sz="1250" dirty="0">
                <a:effectLst/>
                <a:latin typeface="Calibri" panose="020F0502020204030204" pitchFamily="34" charset="0"/>
                <a:ea typeface="Calibri" panose="020F0502020204030204" pitchFamily="34" charset="0"/>
                <a:cs typeface="Calibri" panose="020F0502020204030204" pitchFamily="34" charset="0"/>
              </a:rPr>
              <a:t> </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APHLIS bases its loss estimates on two sources of information:</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loss data derived from scientific literature, broken down by crop, type of farm and climate; and</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local factors, e.g. conditions and practices that can affect losses (production, pests, weather, storage conditions and duration, marketing, loss reduction practices, etc.).</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Together, this information enables APHLIS to estimate postharvest losses at the provincial, national and regional levels.</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250" dirty="0">
                <a:effectLst/>
                <a:latin typeface="Calibri" panose="020F0502020204030204" pitchFamily="34" charset="0"/>
                <a:ea typeface="Calibri" panose="020F0502020204030204" pitchFamily="34" charset="0"/>
                <a:cs typeface="Calibri" panose="020F0502020204030204" pitchFamily="34" charset="0"/>
              </a:rPr>
              <a:t> </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50" dirty="0">
                <a:effectLst/>
                <a:latin typeface="Calibri" panose="020F0502020204030204" pitchFamily="34" charset="0"/>
                <a:ea typeface="Calibri" panose="020F0502020204030204" pitchFamily="34" charset="0"/>
                <a:cs typeface="Calibri" panose="020F0502020204030204" pitchFamily="34" charset="0"/>
              </a:rPr>
              <a:t>All APHLIS estimates are scientifically rigorous, transparent and freely available on its website: </a:t>
            </a:r>
            <a:r>
              <a:rPr lang="en-US" sz="125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www.aphlis.net</a:t>
            </a:r>
            <a:endParaRPr lang="en-US" sz="12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11</a:t>
            </a:fld>
            <a:endParaRPr lang="en-GB" sz="1400" b="0" strike="noStrike" spc="-1">
              <a:latin typeface="Times New Roman"/>
            </a:endParaRPr>
          </a:p>
        </p:txBody>
      </p:sp>
    </p:spTree>
    <p:extLst>
      <p:ext uri="{BB962C8B-B14F-4D97-AF65-F5344CB8AC3E}">
        <p14:creationId xmlns:p14="http://schemas.microsoft.com/office/powerpoint/2010/main" val="913963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loss estimates are: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based on rigorously-measured scientific data</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transparent;</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based on context with inputs from local experts;</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adjustable year by year;</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upgraded as additional high-quality information becomes available;</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freely available online.</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15000"/>
              </a:lnSpc>
              <a:spcBef>
                <a:spcPts val="0"/>
              </a:spcBef>
              <a:spcAft>
                <a:spcPts val="0"/>
              </a:spcAft>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5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generates information that would be prohibitively expensive to obtain through direct observation and measurement. The APHLIS model uses data provided by network members and derived from scientific literature, replacing extensive and costly loss assessment activities in the field.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12</a:t>
            </a:fld>
            <a:endParaRPr lang="en-GB" sz="1400" b="0" strike="noStrike" spc="-1">
              <a:latin typeface="Times New Roman"/>
            </a:endParaRPr>
          </a:p>
        </p:txBody>
      </p:sp>
    </p:spTree>
    <p:extLst>
      <p:ext uri="{BB962C8B-B14F-4D97-AF65-F5344CB8AC3E}">
        <p14:creationId xmlns:p14="http://schemas.microsoft.com/office/powerpoint/2010/main" val="613732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An APHLIS tool estimates the financial value of postharvest losses by multiplying the number of tonnes of a commodity lost each year during postharvest processes in a country (based on APHLIS data) by the price of that commodity.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Additional data show the financial value of postharvest losses as a percentage of national and agricultural GDP.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 Malawi, for example, maize losses in 2019 cost the country almost 176 million USD, around 9 percent of agricultural GDP.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13</a:t>
            </a:fld>
            <a:endParaRPr lang="en-GB" sz="1400" b="0" strike="noStrike" spc="-1">
              <a:latin typeface="Times New Roman"/>
            </a:endParaRPr>
          </a:p>
        </p:txBody>
      </p:sp>
    </p:spTree>
    <p:extLst>
      <p:ext uri="{BB962C8B-B14F-4D97-AF65-F5344CB8AC3E}">
        <p14:creationId xmlns:p14="http://schemas.microsoft.com/office/powerpoint/2010/main" val="4106971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Another APHLIS tool allows users to calculate the nutritional impacts of postharvest losses.</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Selecting a particular country and crop, users can learn how much of a given nutrient has been lost per year (starting in 2010) and how many people’s dietary needs were not met as a result.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The tool measures the loss of macronutrients (carbohydrates, proteins, fats), micronutrients (iron, zinc, calcium, vitamins A and C) and dietary energy (kcals).</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The calculations consider the dietary requirements of different groups, e.g. women of childbearing age, young children).</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Here, for example, maize losses in Malawi in 2021 meant that more than 7.5 million children from 1 to 3 years of age did not meet their energy requirements from local maize.</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550" dirty="0">
                <a:effectLst/>
                <a:latin typeface="Calibri" panose="020F0502020204030204" pitchFamily="34" charset="0"/>
                <a:ea typeface="Calibri" panose="020F0502020204030204" pitchFamily="34" charset="0"/>
                <a:cs typeface="Calibri" panose="020F0502020204030204" pitchFamily="34" charset="0"/>
              </a:rPr>
              <a:t>Nutritional loss information is available at national and subnational levels.</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14</a:t>
            </a:fld>
            <a:endParaRPr lang="en-GB" sz="1400" b="0" strike="noStrike" spc="-1">
              <a:latin typeface="Times New Roman"/>
            </a:endParaRPr>
          </a:p>
        </p:txBody>
      </p:sp>
    </p:spTree>
    <p:extLst>
      <p:ext uri="{BB962C8B-B14F-4D97-AF65-F5344CB8AC3E}">
        <p14:creationId xmlns:p14="http://schemas.microsoft.com/office/powerpoint/2010/main" val="1159072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APHLIS network currently includes postharvest loss experts from 40 African countries and is constantly working to expand its coverage.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15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Network members: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provide context-based information to increase the accuracy of estimates (e.g. damp weather at harvest, percentage of crop retained on farm for storage, length of storage period, number of harvests);</a:t>
            </a:r>
            <a:endParaRPr lang="en-US" sz="1600" dirty="0">
              <a:solidFill>
                <a:srgbClr val="000000"/>
              </a:solidFill>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provide seasonal crop production data;</a:t>
            </a:r>
            <a:endParaRPr lang="en-US" sz="1600" dirty="0">
              <a:solidFill>
                <a:srgbClr val="000000"/>
              </a:solidFill>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submit country narratives to provide detail on their PH systems;</a:t>
            </a:r>
            <a:endParaRPr lang="en-US" sz="1600" dirty="0">
              <a:solidFill>
                <a:srgbClr val="000000"/>
              </a:solidFill>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support national efforts around Malabo implementation;</a:t>
            </a:r>
            <a:endParaRPr lang="en-US" sz="1600" dirty="0">
              <a:solidFill>
                <a:srgbClr val="000000"/>
              </a:solidFill>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 as APHLIS ‘ambassadors.’</a:t>
            </a:r>
            <a:endParaRPr lang="en-US" sz="1600" dirty="0">
              <a:solidFill>
                <a:srgbClr val="000000"/>
              </a:solidFill>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15</a:t>
            </a:fld>
            <a:endParaRPr lang="en-GB" sz="1400" b="0" strike="noStrike" spc="-1">
              <a:latin typeface="Times New Roman"/>
            </a:endParaRPr>
          </a:p>
        </p:txBody>
      </p:sp>
    </p:spTree>
    <p:extLst>
      <p:ext uri="{BB962C8B-B14F-4D97-AF65-F5344CB8AC3E}">
        <p14:creationId xmlns:p14="http://schemas.microsoft.com/office/powerpoint/2010/main" val="2984908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Continued efforts to ensure an accessible and user-friendly information system;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inclusion of additional crops and countries;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Analysis of trends to support agricultural policy formulation and loss reduction activities;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Global recognition of APHLIS as the key source of reliable PHL estimate information for supporting and influencing decisions by governments and the private sector;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Support for an active community of practice that fosters a flow of information between PHL stakeholders.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16</a:t>
            </a:fld>
            <a:endParaRPr lang="en-GB" sz="1400" b="0" strike="noStrike" spc="-1">
              <a:latin typeface="Times New Roman"/>
            </a:endParaRPr>
          </a:p>
        </p:txBody>
      </p:sp>
    </p:spTree>
    <p:extLst>
      <p:ext uri="{BB962C8B-B14F-4D97-AF65-F5344CB8AC3E}">
        <p14:creationId xmlns:p14="http://schemas.microsoft.com/office/powerpoint/2010/main" val="3212907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508E6316-FD07-4063-844E-D99F7CDC037D}" type="slidenum">
              <a:rPr lang="en-GB" smtClean="0"/>
              <a:t>17</a:t>
            </a:fld>
            <a:endParaRPr lang="en-GB"/>
          </a:p>
        </p:txBody>
      </p:sp>
    </p:spTree>
    <p:extLst>
      <p:ext uri="{BB962C8B-B14F-4D97-AF65-F5344CB8AC3E}">
        <p14:creationId xmlns:p14="http://schemas.microsoft.com/office/powerpoint/2010/main" val="200464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postharvest system encompasses the stages from harvest until consumption.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Losses can occur at any of these stages. When and where they occur usually varies by crop.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Postharvest losses can result from numerous factors, including: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mechanical damage during handling;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insufficient drying;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inadequate protection during storage;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damage by birds, insects, fungi and rodents;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contamination by foreign matter or filth;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limited access of farmers to credit;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poor infrastructure;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lack of incentives to limit loss;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unforeseen developments (e.g. climate variability; new pests or diseases).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Most losses of cereal crops occur during: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storage, whether on-farm or at the market;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harvesting and field drying;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transport from field to farm.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a:t>
            </a:fld>
            <a:endParaRPr lang="en-GB" sz="1400" b="0" strike="noStrike" spc="-1">
              <a:latin typeface="Times New Roman"/>
            </a:endParaRPr>
          </a:p>
        </p:txBody>
      </p:sp>
    </p:spTree>
    <p:extLst>
      <p:ext uri="{BB962C8B-B14F-4D97-AF65-F5344CB8AC3E}">
        <p14:creationId xmlns:p14="http://schemas.microsoft.com/office/powerpoint/2010/main" val="3875986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0" marR="0" indent="22860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Postharvest loss: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decreases the amount of available food, causing food insecurity, raising prices and reducing consumer access;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reduces food quality through the loss of caloric and nutritional value, contamination, loss of edibility or loss of consumer acceptance;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wastes the resources used to produce the lost food (e.g. seed, fertilizer, water and human labour);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reduces income for producers, traders and consumers.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3</a:t>
            </a:fld>
            <a:endParaRPr lang="en-GB" sz="1400" b="0" strike="noStrike" spc="-1">
              <a:latin typeface="Times New Roman"/>
            </a:endParaRPr>
          </a:p>
        </p:txBody>
      </p:sp>
    </p:spTree>
    <p:extLst>
      <p:ext uri="{BB962C8B-B14F-4D97-AF65-F5344CB8AC3E}">
        <p14:creationId xmlns:p14="http://schemas.microsoft.com/office/powerpoint/2010/main" val="3329331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2860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Postharvest losses are estimated at around 15 percent for cereals. The annual value of postharvest grain loss in sub-Saharan Africa is USD 4 billion of an annual production worth USD 27 billion, which:</a:t>
            </a:r>
            <a:endParaRPr lang="en-US" sz="18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exceeds the total value of food aid that the region has received over the past decade; </a:t>
            </a:r>
            <a:endParaRPr lang="en-US" sz="18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is enough to meet the annual caloric requirements of at least 48 million people. </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A 1 percent reduction in postharvest losses of cereals could lead to economic gains for SSA of USD 40 million per year.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4</a:t>
            </a:fld>
            <a:endParaRPr lang="en-GB" sz="1400" b="0" strike="noStrike" spc="-1">
              <a:latin typeface="Times New Roman"/>
            </a:endParaRPr>
          </a:p>
        </p:txBody>
      </p:sp>
    </p:spTree>
    <p:extLst>
      <p:ext uri="{BB962C8B-B14F-4D97-AF65-F5344CB8AC3E}">
        <p14:creationId xmlns:p14="http://schemas.microsoft.com/office/powerpoint/2010/main" val="2757552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1955800"/>
            <a:ext cx="7124700" cy="4008438"/>
          </a:xfrm>
        </p:spPr>
      </p:sp>
      <p:sp>
        <p:nvSpPr>
          <p:cNvPr id="3" name="Notes Placeholder 2"/>
          <p:cNvSpPr>
            <a:spLocks noGrp="1"/>
          </p:cNvSpPr>
          <p:nvPr>
            <p:ph type="body" idx="1"/>
          </p:nvPr>
        </p:nvSpPr>
        <p:spPr>
          <a:xfrm>
            <a:off x="514700" y="3243370"/>
            <a:ext cx="6047640" cy="4065480"/>
          </a:xfrm>
        </p:spPr>
        <p:txBody>
          <a:bodyPr/>
          <a:lstStyle/>
          <a:p>
            <a:pPr marL="342900" marR="0" lvl="0" indent="-342900">
              <a:spcBef>
                <a:spcPts val="0"/>
              </a:spcBef>
              <a:spcAft>
                <a:spcPts val="500"/>
              </a:spcAft>
              <a:buFont typeface="Symbol" pitchFamily="2" charset="2"/>
              <a:buChar char=""/>
            </a:pPr>
            <a:r>
              <a:rPr lang="en-US" dirty="0">
                <a:solidFill>
                  <a:srgbClr val="212529"/>
                </a:solidFill>
                <a:effectLst/>
                <a:latin typeface="Open Sans" pitchFamily="2" charset="0"/>
                <a:ea typeface="Times New Roman" panose="02020603050405020304" pitchFamily="18" charset="0"/>
              </a:rPr>
              <a:t>In sub-Saharan Africa, women play a significant role in agriculture, particularly in postharvest activities such as drying, storing, cleaning, and processing food. </a:t>
            </a:r>
            <a:endParaRPr lang="en-US"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Symbol" pitchFamily="2" charset="2"/>
              <a:buChar char=""/>
            </a:pPr>
            <a:r>
              <a:rPr lang="en-US" dirty="0">
                <a:solidFill>
                  <a:srgbClr val="212529"/>
                </a:solidFill>
                <a:effectLst/>
                <a:latin typeface="Open Sans" pitchFamily="2" charset="0"/>
                <a:ea typeface="Times New Roman" panose="02020603050405020304" pitchFamily="18" charset="0"/>
              </a:rPr>
              <a:t>Women make decisions on how much food to store and how much to sell, based on family consumption requirements, storage facilities, market price and need for immediate cash.</a:t>
            </a:r>
          </a:p>
          <a:p>
            <a:pPr marL="342900" marR="0" lvl="0" indent="-342900">
              <a:spcBef>
                <a:spcPts val="0"/>
              </a:spcBef>
              <a:spcAft>
                <a:spcPts val="500"/>
              </a:spcAft>
              <a:buFont typeface="Symbol" pitchFamily="2" charset="2"/>
              <a:buChar char=""/>
            </a:pPr>
            <a:r>
              <a:rPr lang="en-US" dirty="0">
                <a:solidFill>
                  <a:srgbClr val="212529"/>
                </a:solidFill>
                <a:effectLst/>
                <a:latin typeface="Open Sans" pitchFamily="2" charset="0"/>
                <a:ea typeface="Times New Roman" panose="02020603050405020304" pitchFamily="18" charset="0"/>
              </a:rPr>
              <a:t>Women’s prominence in agriculture can only increase in future, given the trend of increasing female-headed households across the region. </a:t>
            </a:r>
            <a:endParaRPr lang="en-US"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Symbol" pitchFamily="2" charset="2"/>
              <a:buChar char=""/>
            </a:pPr>
            <a:r>
              <a:rPr lang="en-US" dirty="0">
                <a:solidFill>
                  <a:srgbClr val="212529"/>
                </a:solidFill>
                <a:effectLst/>
                <a:latin typeface="Open Sans" pitchFamily="2" charset="0"/>
                <a:ea typeface="Times New Roman" panose="02020603050405020304" pitchFamily="18" charset="0"/>
              </a:rPr>
              <a:t>Yet their roles are often ignored in efforts to improve the performance of postharvest systems.</a:t>
            </a:r>
            <a:endParaRPr lang="en-US"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Symbol" pitchFamily="2" charset="2"/>
              <a:buChar char=""/>
            </a:pPr>
            <a:r>
              <a:rPr lang="en-US" dirty="0">
                <a:solidFill>
                  <a:srgbClr val="212529"/>
                </a:solidFill>
                <a:effectLst/>
                <a:latin typeface="Open Sans" pitchFamily="2" charset="0"/>
                <a:ea typeface="Times New Roman" panose="02020603050405020304" pitchFamily="18" charset="0"/>
              </a:rPr>
              <a:t>Key PHL-related policies make no mention of the part women might play in achieving PHL goals.</a:t>
            </a:r>
            <a:endParaRPr lang="en-US"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Symbol" pitchFamily="2" charset="2"/>
              <a:buChar char=""/>
            </a:pPr>
            <a:r>
              <a:rPr lang="en-US" dirty="0">
                <a:solidFill>
                  <a:srgbClr val="212529"/>
                </a:solidFill>
                <a:effectLst/>
                <a:latin typeface="Open Sans" pitchFamily="2" charset="0"/>
                <a:ea typeface="Times New Roman" panose="02020603050405020304" pitchFamily="18" charset="0"/>
              </a:rPr>
              <a:t>At the field level, efforts to reduce postharvest losses have tended to focus on technological solutions that women may not have the opportunity or resources to utilize. Women tend to face greater difficulties than men in accessing productive resources and markets. They may lack access to credit and the information they need to carry out their tasks effectively. Extension services are critical for diffusing new technologies and good practices, but they often do not recognize that reaching female farmers requires a clear understanding of their specific needs and roles, their time constraints and the cultural acceptability of interacting with male extension agents.</a:t>
            </a:r>
            <a:endParaRPr lang="en-US"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200" b="0" strike="noStrike" spc="-1" smtClean="0">
                <a:latin typeface="Times New Roman"/>
              </a:rPr>
              <a:t>5</a:t>
            </a:fld>
            <a:endParaRPr lang="en-GB" sz="1200" b="0" strike="noStrike" spc="-1">
              <a:latin typeface="Times New Roman"/>
            </a:endParaRPr>
          </a:p>
        </p:txBody>
      </p:sp>
    </p:spTree>
    <p:extLst>
      <p:ext uri="{BB962C8B-B14F-4D97-AF65-F5344CB8AC3E}">
        <p14:creationId xmlns:p14="http://schemas.microsoft.com/office/powerpoint/2010/main" val="3409253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2014 Malabo Declaration, African Union Member States committed to ending hunger by 2025. To achieve this, they resolved to cut current levels of postharvest loss in half.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b="0" dirty="0">
                <a:solidFill>
                  <a:srgbClr val="000000"/>
                </a:solidFill>
                <a:effectLst/>
                <a:latin typeface="Calibri" panose="020F0502020204030204" pitchFamily="34" charset="0"/>
                <a:ea typeface="Times New Roman" panose="02020603050405020304" pitchFamily="18" charset="0"/>
              </a:rPr>
              <a:t>Sustainable Development Goal 12.3 (Ensure sustainable production and consumption patterns) is to “by 2030, halve per capita global food waste at the retail and consumer levels, and reduce food losses along production and supply chains, including postharvest losses.”</a:t>
            </a:r>
            <a:endParaRPr lang="en-US" sz="1800" b="1" dirty="0">
              <a:effectLst/>
              <a:latin typeface="Times New Roman" panose="02020603050405020304" pitchFamily="18" charset="0"/>
              <a:ea typeface="Times New Roman" panose="02020603050405020304" pitchFamily="18" charset="0"/>
            </a:endParaRPr>
          </a:p>
          <a:p>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Given APHLIS’ focus on Africa, supporting the efforts of countries to meet their commitments under the Malabo Declaration is a key objective.</a:t>
            </a:r>
            <a:r>
              <a:rPr lang="en-US" dirty="0">
                <a:effectLst/>
              </a:rPr>
              <a:t> </a:t>
            </a:r>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6</a:t>
            </a:fld>
            <a:endParaRPr lang="en-GB" sz="1400" b="0" strike="noStrike" spc="-1">
              <a:latin typeface="Times New Roman"/>
            </a:endParaRPr>
          </a:p>
        </p:txBody>
      </p:sp>
    </p:spTree>
    <p:extLst>
      <p:ext uri="{BB962C8B-B14F-4D97-AF65-F5344CB8AC3E}">
        <p14:creationId xmlns:p14="http://schemas.microsoft.com/office/powerpoint/2010/main" val="953879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Reliable data on where, when, how and to what extent postharvest losses occur can inform investments in loss reduction programmes and agricultural and nutrition programmes in general. Such data allow donors and other stakeholders to: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support the formulation of agricultural policy;</a:t>
            </a:r>
          </a:p>
          <a:p>
            <a:pPr marL="800100" lvl="1" indent="-342900">
              <a:buFont typeface="Wingdings"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identify opportunities to strengthen value chains;</a:t>
            </a:r>
          </a:p>
          <a:p>
            <a:pPr marL="800100" lvl="1" indent="-342900">
              <a:buFont typeface="Wingdings"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direct their interventions to the most affected geographic areas or those where impact or efficiency will be maximized;</a:t>
            </a:r>
          </a:p>
          <a:p>
            <a:pPr marL="800100" lvl="1" indent="-342900">
              <a:buFont typeface="Wingdings"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more reliably estimate food supply in particular zones (food supply = production – PHLs); </a:t>
            </a:r>
          </a:p>
          <a:p>
            <a:pPr marL="800100" lvl="1" indent="-342900">
              <a:buFont typeface="Wingdings" pitchFamily="2"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monitor and evaluate loss reduction initiatives.</a:t>
            </a:r>
          </a:p>
          <a:p>
            <a:pPr marL="45720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However, in many developing countries, </a:t>
            </a:r>
            <a:r>
              <a:rPr lang="en-US"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reliable data on postharvest losses are scarce</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7</a:t>
            </a:fld>
            <a:endParaRPr lang="en-GB" sz="1400" b="0" strike="noStrike" spc="-1">
              <a:latin typeface="Times New Roman"/>
            </a:endParaRPr>
          </a:p>
        </p:txBody>
      </p:sp>
    </p:spTree>
    <p:extLst>
      <p:ext uri="{BB962C8B-B14F-4D97-AF65-F5344CB8AC3E}">
        <p14:creationId xmlns:p14="http://schemas.microsoft.com/office/powerpoint/2010/main" val="1930860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Commonly available data are often based on conjecture;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logic and information sources are not always traceable, and it is therefore difficult or impossible to judge their accuracy and trustworthiness;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Very few studies follow PHLs along the full value chain (issues of time, space, actors, cost).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Focus has been predominantly on storage losses and on cereals, particularly maize.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Timing: The loss assessment team might not be on site when the farmer decides it is time to harvest.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Data sources may not be very reliable because: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rarely take climate conditions into account.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may not give adequate attention to the roles played by women and young people in postharvest activities, thus missing out on valuable information.</a:t>
            </a: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often assume that percentage grain damage is the same as percentage loss.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use limited and, in some cases, inadequate sampling methodologies and therefore sometimes rely on extreme cases.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do not indicate time scale or consumption/sales patterns in relation to storage losses.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often rely on people’s perceptions, which can be biased voluntarily or involuntarily.</a:t>
            </a:r>
          </a:p>
          <a:p>
            <a:pPr marL="457200" marR="0" lvl="1" indent="0" algn="just">
              <a:lnSpc>
                <a:spcPct val="115000"/>
              </a:lnSpc>
              <a:spcBef>
                <a:spcPts val="0"/>
              </a:spcBef>
              <a:spcAft>
                <a:spcPts val="0"/>
              </a:spcAft>
              <a:buFont typeface="Wingdings" pitchFamily="2"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a result, it is difficult to assess the impact that postharvest losses have on smallholder productivity and welfare.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8</a:t>
            </a:fld>
            <a:endParaRPr lang="en-GB" sz="1400" b="0" strike="noStrike" spc="-1">
              <a:latin typeface="Times New Roman"/>
            </a:endParaRPr>
          </a:p>
        </p:txBody>
      </p:sp>
    </p:spTree>
    <p:extLst>
      <p:ext uri="{BB962C8B-B14F-4D97-AF65-F5344CB8AC3E}">
        <p14:creationId xmlns:p14="http://schemas.microsoft.com/office/powerpoint/2010/main" val="1443721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The African Postharvest Losses Information System (APHLIS) is the foremost international effort to collect, analyze and disseminate data on postharvest losses in sub-Saharan Africa.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Backed by expertise in agricultural research, value chain development, postharvest management, commodity quality analysis, and policy development, APHLIS generates information on the postharvest losses of cereal grains, legumes, roots and tubers.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was established in 2009 by the European Commission’s Joint Research Centre. A second phase, known as APHLIS+, got underway in 2016. APHLIS+ is expanding the range of crops covered and includes estimates of the financial and nutritional dimensions of postharvest loss. APHLIS+ is also improving the</a:t>
            </a:r>
            <a:r>
              <a:rPr lang="en-US" sz="1600" dirty="0">
                <a:effectLst/>
                <a:latin typeface="Calibri" panose="020F0502020204030204" pitchFamily="34" charset="0"/>
                <a:ea typeface="Calibri" panose="020F0502020204030204" pitchFamily="34" charset="0"/>
                <a:cs typeface="Calibri" panose="020F0502020204030204" pitchFamily="34" charset="0"/>
              </a:rPr>
              <a:t> online, interactive tools for accessing loss data and expanding the African PHL expert network.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9</a:t>
            </a:fld>
            <a:endParaRPr lang="en-GB" sz="1400" b="0" strike="noStrike" spc="-1">
              <a:latin typeface="Times New Roman"/>
            </a:endParaRPr>
          </a:p>
        </p:txBody>
      </p:sp>
    </p:spTree>
    <p:extLst>
      <p:ext uri="{BB962C8B-B14F-4D97-AF65-F5344CB8AC3E}">
        <p14:creationId xmlns:p14="http://schemas.microsoft.com/office/powerpoint/2010/main" val="4222566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270377AB-E579-2C46-B3E1-951D33E16F00}"/>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2"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3"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4"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7A11AE98-74B4-3940-9B4D-D4742E64BE5E}"/>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6"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7"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E604C557-2523-3044-A532-9700127C1E6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9"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1"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2"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29400BE1-45C7-504D-8013-C64515A31DF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4"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5"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6"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7"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8"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9"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9DFCBFA5-DA22-FC4D-AFA9-D28B5BE1A96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5A19ACC1-CEA9-5944-B856-E362E41DA718}"/>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5"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a:latin typeface="Arial"/>
            </a:endParaRPr>
          </a:p>
        </p:txBody>
      </p:sp>
      <p:sp>
        <p:nvSpPr>
          <p:cNvPr id="4" name="PlaceHolder 2">
            <a:extLst>
              <a:ext uri="{FF2B5EF4-FFF2-40B4-BE49-F238E27FC236}">
                <a16:creationId xmlns:a16="http://schemas.microsoft.com/office/drawing/2014/main" id="{DA6D19F5-D2B7-CE4B-8258-2D5ADEB6C23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7"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480A2140-3F4C-AB49-A73F-9CD5D255289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0"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0BD67484-1D28-1A46-B3C6-9B6A3E114C48}"/>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2F9107F0-B398-D742-BD80-DF8726D3F6C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838080" y="598680"/>
            <a:ext cx="10515240" cy="5062680"/>
          </a:xfrm>
          <a:prstGeom prst="rect">
            <a:avLst/>
          </a:prstGeom>
        </p:spPr>
        <p:txBody>
          <a:bodyPr lIns="0" tIns="0" rIns="0" bIns="0" anchor="ctr">
            <a:noAutofit/>
          </a:bodyPr>
          <a:lstStyle/>
          <a:p>
            <a:pPr algn="ctr"/>
            <a:endParaRPr lang="en-GB" sz="3200" b="0" strike="noStrike" spc="-1">
              <a:latin typeface="Arial"/>
            </a:endParaRPr>
          </a:p>
        </p:txBody>
      </p:sp>
      <p:sp>
        <p:nvSpPr>
          <p:cNvPr id="3" name="PlaceHolder 2">
            <a:extLst>
              <a:ext uri="{FF2B5EF4-FFF2-40B4-BE49-F238E27FC236}">
                <a16:creationId xmlns:a16="http://schemas.microsoft.com/office/drawing/2014/main" id="{35AADAED-EA9D-304B-BE09-7C6CD7DD847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HLIS-picture-left">
    <p:spTree>
      <p:nvGrpSpPr>
        <p:cNvPr id="1" name=""/>
        <p:cNvGrpSpPr/>
        <p:nvPr/>
      </p:nvGrpSpPr>
      <p:grpSpPr>
        <a:xfrm>
          <a:off x="0" y="0"/>
          <a:ext cx="0" cy="0"/>
          <a:chOff x="0" y="0"/>
          <a:chExt cx="0" cy="0"/>
        </a:xfrm>
      </p:grpSpPr>
      <p:sp>
        <p:nvSpPr>
          <p:cNvPr id="4" name="PlaceHolder 1"/>
          <p:cNvSpPr>
            <a:spLocks noGrp="1"/>
          </p:cNvSpPr>
          <p:nvPr>
            <p:ph type="title"/>
          </p:nvPr>
        </p:nvSpPr>
        <p:spPr>
          <a:xfrm>
            <a:off x="5287616" y="598680"/>
            <a:ext cx="6065703" cy="1091880"/>
          </a:xfrm>
          <a:prstGeom prst="rect">
            <a:avLst/>
          </a:prstGeom>
        </p:spPr>
        <p:txBody>
          <a:bodyPr lIns="0" tIns="0" rIns="0" bIns="0" anchor="ctr">
            <a:noAutofit/>
          </a:bodyPr>
          <a:lstStyle>
            <a:lvl1pPr>
              <a:defRPr sz="4400">
                <a:solidFill>
                  <a:schemeClr val="tx2"/>
                </a:solidFill>
                <a:latin typeface="Calibri" panose="020F0502020204030204" pitchFamily="34" charset="0"/>
                <a:cs typeface="Calibri" panose="020F0502020204030204" pitchFamily="34" charset="0"/>
              </a:defRPr>
            </a:lvl1pPr>
          </a:lstStyle>
          <a:p>
            <a:endParaRPr lang="en-US" sz="1800" b="0" strike="noStrike" spc="-1" dirty="0">
              <a:solidFill>
                <a:srgbClr val="333333"/>
              </a:solidFill>
              <a:latin typeface="Calibri"/>
            </a:endParaRPr>
          </a:p>
        </p:txBody>
      </p:sp>
      <p:sp>
        <p:nvSpPr>
          <p:cNvPr id="6" name="PlaceHolder 2">
            <a:extLst>
              <a:ext uri="{FF2B5EF4-FFF2-40B4-BE49-F238E27FC236}">
                <a16:creationId xmlns:a16="http://schemas.microsoft.com/office/drawing/2014/main" id="{323045FF-AA78-D14F-B0E6-5F8D9515A5DC}"/>
              </a:ext>
            </a:extLst>
          </p:cNvPr>
          <p:cNvSpPr>
            <a:spLocks noGrp="1"/>
          </p:cNvSpPr>
          <p:nvPr>
            <p:ph type="ftr" idx="10"/>
          </p:nvPr>
        </p:nvSpPr>
        <p:spPr>
          <a:xfrm>
            <a:off x="5287615" y="6311520"/>
            <a:ext cx="6065703"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7" name="Picture Placeholder 2">
            <a:extLst>
              <a:ext uri="{FF2B5EF4-FFF2-40B4-BE49-F238E27FC236}">
                <a16:creationId xmlns:a16="http://schemas.microsoft.com/office/drawing/2014/main" id="{8A90C8CC-430E-5940-A173-3BAF3EF77379}"/>
              </a:ext>
            </a:extLst>
          </p:cNvPr>
          <p:cNvSpPr>
            <a:spLocks noGrp="1"/>
          </p:cNvSpPr>
          <p:nvPr>
            <p:ph type="pic" idx="1"/>
          </p:nvPr>
        </p:nvSpPr>
        <p:spPr>
          <a:xfrm>
            <a:off x="0" y="0"/>
            <a:ext cx="508883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8" name="PlaceHolder 2">
            <a:extLst>
              <a:ext uri="{FF2B5EF4-FFF2-40B4-BE49-F238E27FC236}">
                <a16:creationId xmlns:a16="http://schemas.microsoft.com/office/drawing/2014/main" id="{9A109F04-50CC-C04C-8104-161F09277C47}"/>
              </a:ext>
            </a:extLst>
          </p:cNvPr>
          <p:cNvSpPr>
            <a:spLocks noGrp="1"/>
          </p:cNvSpPr>
          <p:nvPr>
            <p:ph type="body" idx="11"/>
          </p:nvPr>
        </p:nvSpPr>
        <p:spPr>
          <a:xfrm>
            <a:off x="5287614" y="1825560"/>
            <a:ext cx="6065705" cy="4350960"/>
          </a:xfrm>
          <a:prstGeom prst="rect">
            <a:avLst/>
          </a:prstGeom>
        </p:spPr>
        <p:txBody>
          <a:bodyPr lIns="0" tIns="0" rIns="0" bIns="0">
            <a:normAutofit/>
          </a:bodyPr>
          <a:lstStyle/>
          <a:p>
            <a:endParaRPr lang="en-US" sz="2800" b="0" strike="noStrike" spc="-1">
              <a:solidFill>
                <a:srgbClr val="333333"/>
              </a:solidFill>
              <a:latin typeface="Calibri"/>
            </a:endParaRPr>
          </a:p>
        </p:txBody>
      </p:sp>
    </p:spTree>
    <p:extLst>
      <p:ext uri="{BB962C8B-B14F-4D97-AF65-F5344CB8AC3E}">
        <p14:creationId xmlns:p14="http://schemas.microsoft.com/office/powerpoint/2010/main" val="2024856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4"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5"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6"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1BC4B5FA-671E-B54D-8763-38F19FDCE1A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8"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9"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0"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0D25F85C-6182-D64A-9516-EE05FAB40B4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2"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3"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4"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1BE40265-7D8D-D149-8986-B3203E451EA8}"/>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6"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7"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E6E03E8C-4D5F-DE4E-9C85-9DB92E773753}"/>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9"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1"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2"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F060CA31-1A85-6541-9D79-E13BC971F61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74"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5"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6"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7"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8"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9"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202A8407-5D54-9A47-8639-2BDD0F29E233}"/>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37C71BF4-A6DA-3745-986B-CC35D786D491}"/>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86"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a:latin typeface="Arial"/>
            </a:endParaRPr>
          </a:p>
        </p:txBody>
      </p:sp>
      <p:sp>
        <p:nvSpPr>
          <p:cNvPr id="4" name="PlaceHolder 2">
            <a:extLst>
              <a:ext uri="{FF2B5EF4-FFF2-40B4-BE49-F238E27FC236}">
                <a16:creationId xmlns:a16="http://schemas.microsoft.com/office/drawing/2014/main" id="{CE7D8244-0925-2C47-86FE-F4389F78277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88"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1EE1CCD4-212F-504C-BC32-928FB5C8FE9E}"/>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0"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1"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442B28A0-2AC6-1541-84A9-FE360311229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dirty="0">
              <a:latin typeface="Arial"/>
            </a:endParaRPr>
          </a:p>
        </p:txBody>
      </p:sp>
      <p:sp>
        <p:nvSpPr>
          <p:cNvPr id="6" name="PlaceHolder 2">
            <a:extLst>
              <a:ext uri="{FF2B5EF4-FFF2-40B4-BE49-F238E27FC236}">
                <a16:creationId xmlns:a16="http://schemas.microsoft.com/office/drawing/2014/main" id="{323045FF-AA78-D14F-B0E6-5F8D9515A5D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43CA1A96-8C5C-B840-8923-8AAF3159C8E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dirty="0">
              <a:solidFill>
                <a:srgbClr val="333333"/>
              </a:solidFill>
              <a:latin typeface="Calibri"/>
            </a:endParaRPr>
          </a:p>
        </p:txBody>
      </p:sp>
      <p:sp>
        <p:nvSpPr>
          <p:cNvPr id="95"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dirty="0">
              <a:solidFill>
                <a:srgbClr val="333333"/>
              </a:solidFill>
              <a:latin typeface="Calibri"/>
            </a:endParaRPr>
          </a:p>
        </p:txBody>
      </p:sp>
      <p:sp>
        <p:nvSpPr>
          <p:cNvPr id="96"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7"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dirty="0">
              <a:solidFill>
                <a:srgbClr val="333333"/>
              </a:solidFill>
              <a:latin typeface="Calibri"/>
            </a:endParaRPr>
          </a:p>
        </p:txBody>
      </p:sp>
      <p:sp>
        <p:nvSpPr>
          <p:cNvPr id="6" name="PlaceHolder 2">
            <a:extLst>
              <a:ext uri="{FF2B5EF4-FFF2-40B4-BE49-F238E27FC236}">
                <a16:creationId xmlns:a16="http://schemas.microsoft.com/office/drawing/2014/main" id="{A92F7073-F2CF-5D44-9979-D0F401861DD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1"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5EF9EB93-E563-5046-81B2-4CE4AB11ED91}"/>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03"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4"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5"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53885068-03D7-C84B-ABDA-85CF9E84D82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07"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8"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C6993DEB-F5E5-274E-B132-4FF1433FCD2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10"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1"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2"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3"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C11002F4-D305-E442-BB00-492608CC3E8B}"/>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15"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6"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7"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8"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9"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20"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276F541B-917B-7343-BEC9-40A36EE52D2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7"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1BBC3061-2837-1B4F-B2D9-3F0FD797A4C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9713145B-18D6-AF4D-9FA6-037185DE12A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A99B016F-5931-894B-8001-09AAD1A33994}"/>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838080" y="598680"/>
            <a:ext cx="10515240" cy="5062680"/>
          </a:xfrm>
          <a:prstGeom prst="rect">
            <a:avLst/>
          </a:prstGeom>
        </p:spPr>
        <p:txBody>
          <a:bodyPr lIns="0" tIns="0" rIns="0" bIns="0" anchor="ctr">
            <a:noAutofit/>
          </a:bodyPr>
          <a:lstStyle/>
          <a:p>
            <a:pPr algn="ctr"/>
            <a:endParaRPr lang="en-GB" sz="3200" b="0" strike="noStrike" spc="-1">
              <a:latin typeface="Arial"/>
            </a:endParaRPr>
          </a:p>
        </p:txBody>
      </p:sp>
      <p:sp>
        <p:nvSpPr>
          <p:cNvPr id="3" name="PlaceHolder 2">
            <a:extLst>
              <a:ext uri="{FF2B5EF4-FFF2-40B4-BE49-F238E27FC236}">
                <a16:creationId xmlns:a16="http://schemas.microsoft.com/office/drawing/2014/main" id="{8F44A740-0A70-DC4D-858A-E0D31A0C575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4"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5"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6"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49C6E985-5287-D14C-A4AD-7ED5ED47F36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8"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9"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0"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49AE67A3-A6F1-9546-9C6A-CC210D5C85A4}"/>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w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551793"/>
            <a:ext cx="10972440" cy="1047327"/>
          </a:xfrm>
          <a:prstGeom prst="rect">
            <a:avLst/>
          </a:prstGeom>
        </p:spPr>
        <p:txBody>
          <a:bodyPr anchor="b">
            <a:noAutofit/>
          </a:bodyPr>
          <a:lstStyle/>
          <a:p>
            <a:pPr algn="ctr">
              <a:lnSpc>
                <a:spcPct val="90000"/>
              </a:lnSpc>
            </a:pPr>
            <a:r>
              <a:rPr lang="en-US" sz="6000" b="0" strike="noStrike" spc="-1" dirty="0">
                <a:solidFill>
                  <a:srgbClr val="2F4F70"/>
                </a:solidFill>
                <a:latin typeface="Calibri Light"/>
              </a:rPr>
              <a:t>Click to edit Master title style</a:t>
            </a:r>
            <a:endParaRPr lang="en-US" sz="6000" b="0" strike="noStrike" spc="-1" dirty="0">
              <a:solidFill>
                <a:srgbClr val="333333"/>
              </a:solidFill>
              <a:latin typeface="Calibri"/>
            </a:endParaRPr>
          </a:p>
        </p:txBody>
      </p:sp>
      <p:sp>
        <p:nvSpPr>
          <p:cNvPr id="2" name="PlaceHolder 2"/>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3"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dirty="0">
                <a:solidFill>
                  <a:srgbClr val="333333"/>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dirty="0">
                <a:solidFill>
                  <a:srgbClr val="333333"/>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dirty="0">
                <a:solidFill>
                  <a:srgbClr val="333333"/>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dirty="0">
                <a:solidFill>
                  <a:srgbClr val="333333"/>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dirty="0">
                <a:solidFill>
                  <a:srgbClr val="333333"/>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dirty="0">
                <a:solidFill>
                  <a:srgbClr val="333333"/>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dirty="0">
                <a:solidFill>
                  <a:srgbClr val="333333"/>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87"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Picture 8"/>
          <p:cNvPicPr/>
          <p:nvPr/>
        </p:nvPicPr>
        <p:blipFill>
          <a:blip r:embed="rId1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41" name="PlaceHolder 1"/>
          <p:cNvSpPr>
            <a:spLocks noGrp="1"/>
          </p:cNvSpPr>
          <p:nvPr>
            <p:ph type="title"/>
          </p:nvPr>
        </p:nvSpPr>
        <p:spPr>
          <a:xfrm>
            <a:off x="838080" y="598680"/>
            <a:ext cx="10515240" cy="1091880"/>
          </a:xfrm>
          <a:prstGeom prst="rect">
            <a:avLst/>
          </a:prstGeom>
        </p:spPr>
        <p:txBody>
          <a:bodyPr anchor="ctr">
            <a:noAutofit/>
          </a:bodyPr>
          <a:lstStyle/>
          <a:p>
            <a:pPr>
              <a:lnSpc>
                <a:spcPct val="90000"/>
              </a:lnSpc>
            </a:pPr>
            <a:r>
              <a:rPr lang="en-US" sz="4400" b="0" strike="noStrike" spc="-1">
                <a:solidFill>
                  <a:srgbClr val="2F4F70"/>
                </a:solidFill>
                <a:latin typeface="Calibri Light"/>
              </a:rPr>
              <a:t>Click to edit Master title style</a:t>
            </a:r>
            <a:endParaRPr lang="en-US" sz="4400" b="0" strike="noStrike" spc="-1">
              <a:solidFill>
                <a:srgbClr val="333333"/>
              </a:solidFill>
              <a:latin typeface="Calibri"/>
            </a:endParaRPr>
          </a:p>
        </p:txBody>
      </p:sp>
      <p:sp>
        <p:nvSpPr>
          <p:cNvPr id="42" name="PlaceHolder 2"/>
          <p:cNvSpPr>
            <a:spLocks noGrp="1"/>
          </p:cNvSpPr>
          <p:nvPr>
            <p:ph type="body"/>
          </p:nvPr>
        </p:nvSpPr>
        <p:spPr>
          <a:xfrm>
            <a:off x="838080" y="1825560"/>
            <a:ext cx="10515240" cy="4350960"/>
          </a:xfrm>
          <a:prstGeom prst="rect">
            <a:avLst/>
          </a:prstGeom>
        </p:spPr>
        <p:txBody>
          <a:bodyPr>
            <a:noAutofit/>
          </a:bodyPr>
          <a:lstStyle/>
          <a:p>
            <a:pPr marL="228600" indent="-228240">
              <a:lnSpc>
                <a:spcPct val="90000"/>
              </a:lnSpc>
              <a:spcBef>
                <a:spcPts val="1001"/>
              </a:spcBef>
              <a:buClr>
                <a:srgbClr val="E58856"/>
              </a:buClr>
              <a:buFont typeface="Arial"/>
              <a:buChar char="•"/>
            </a:pPr>
            <a:r>
              <a:rPr lang="en-US" sz="2800" b="0" strike="noStrike" spc="-1">
                <a:solidFill>
                  <a:srgbClr val="333333"/>
                </a:solidFill>
                <a:latin typeface="Calibri"/>
              </a:rPr>
              <a:t>Click to edit Master text styles</a:t>
            </a:r>
          </a:p>
          <a:p>
            <a:pPr marL="685800" lvl="1" indent="-228240">
              <a:lnSpc>
                <a:spcPct val="90000"/>
              </a:lnSpc>
              <a:spcBef>
                <a:spcPts val="499"/>
              </a:spcBef>
              <a:buClr>
                <a:srgbClr val="E58856"/>
              </a:buClr>
              <a:buFont typeface="Arial"/>
              <a:buChar char="•"/>
            </a:pPr>
            <a:r>
              <a:rPr lang="en-US" sz="2400" b="0" strike="noStrike" spc="-1">
                <a:solidFill>
                  <a:srgbClr val="333333"/>
                </a:solidFill>
                <a:latin typeface="Calibri"/>
              </a:rPr>
              <a:t>Second level</a:t>
            </a:r>
          </a:p>
          <a:p>
            <a:pPr marL="1143000" lvl="2" indent="-228240">
              <a:lnSpc>
                <a:spcPct val="90000"/>
              </a:lnSpc>
              <a:spcBef>
                <a:spcPts val="499"/>
              </a:spcBef>
              <a:buClr>
                <a:srgbClr val="E58856"/>
              </a:buClr>
              <a:buFont typeface="Arial"/>
              <a:buChar char="•"/>
            </a:pPr>
            <a:r>
              <a:rPr lang="en-US" sz="2000" b="0" strike="noStrike" spc="-1">
                <a:solidFill>
                  <a:srgbClr val="333333"/>
                </a:solidFill>
                <a:latin typeface="Calibri"/>
              </a:rPr>
              <a:t>Third level</a:t>
            </a:r>
          </a:p>
          <a:p>
            <a:pPr marL="1600200" lvl="3" indent="-228240">
              <a:lnSpc>
                <a:spcPct val="90000"/>
              </a:lnSpc>
              <a:spcBef>
                <a:spcPts val="499"/>
              </a:spcBef>
              <a:buClr>
                <a:srgbClr val="E58856"/>
              </a:buClr>
              <a:buFont typeface="Arial"/>
              <a:buChar char="•"/>
            </a:pPr>
            <a:r>
              <a:rPr lang="en-US" sz="1800" b="0" strike="noStrike" spc="-1">
                <a:solidFill>
                  <a:srgbClr val="333333"/>
                </a:solidFill>
                <a:latin typeface="Calibri"/>
              </a:rPr>
              <a:t>Fourth level</a:t>
            </a:r>
          </a:p>
          <a:p>
            <a:pPr marL="2057400" lvl="4" indent="-228240">
              <a:lnSpc>
                <a:spcPct val="90000"/>
              </a:lnSpc>
              <a:spcBef>
                <a:spcPts val="499"/>
              </a:spcBef>
              <a:buClr>
                <a:srgbClr val="E58856"/>
              </a:buClr>
              <a:buFont typeface="Arial"/>
              <a:buChar char="•"/>
            </a:pPr>
            <a:r>
              <a:rPr lang="en-US" sz="1800" b="0" strike="noStrike" spc="-1">
                <a:solidFill>
                  <a:srgbClr val="333333"/>
                </a:solidFill>
                <a:latin typeface="Calibri"/>
              </a:rPr>
              <a:t>Fifth level</a:t>
            </a:r>
          </a:p>
        </p:txBody>
      </p:sp>
      <p:sp>
        <p:nvSpPr>
          <p:cNvPr id="43" name="PlaceHolder 3"/>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200" b="0" strike="noStrike" spc="-1">
                <a:solidFill>
                  <a:srgbClr val="E58856"/>
                </a:solidFill>
                <a:latin typeface="Calibri"/>
              </a:rPr>
              <a:t>www.aphlis.net</a:t>
            </a:r>
            <a:endParaRPr lang="en-GB"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0" name="Picture 8"/>
          <p:cNvPicPr/>
          <p:nvPr/>
        </p:nvPicPr>
        <p:blipFill>
          <a:blip r:embed="rId13"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81" name="PlaceHolder 1"/>
          <p:cNvSpPr>
            <a:spLocks noGrp="1"/>
          </p:cNvSpPr>
          <p:nvPr>
            <p:ph type="title"/>
          </p:nvPr>
        </p:nvSpPr>
        <p:spPr>
          <a:xfrm>
            <a:off x="6963480" y="457200"/>
            <a:ext cx="3931920" cy="1599840"/>
          </a:xfrm>
          <a:prstGeom prst="rect">
            <a:avLst/>
          </a:prstGeom>
        </p:spPr>
        <p:txBody>
          <a:bodyPr anchor="b">
            <a:noAutofit/>
          </a:bodyPr>
          <a:lstStyle/>
          <a:p>
            <a:pPr>
              <a:lnSpc>
                <a:spcPct val="90000"/>
              </a:lnSpc>
            </a:pPr>
            <a:r>
              <a:rPr lang="en-US" sz="3200" b="0" strike="noStrike" spc="-1">
                <a:solidFill>
                  <a:srgbClr val="2F4F70"/>
                </a:solidFill>
                <a:latin typeface="Calibri Light"/>
              </a:rPr>
              <a:t>Click to edit Master title style</a:t>
            </a:r>
            <a:endParaRPr lang="en-US" sz="3200" b="0" strike="noStrike" spc="-1">
              <a:solidFill>
                <a:srgbClr val="333333"/>
              </a:solidFill>
              <a:latin typeface="Calibri"/>
            </a:endParaRPr>
          </a:p>
        </p:txBody>
      </p:sp>
      <p:sp>
        <p:nvSpPr>
          <p:cNvPr id="82" name="PlaceHolder 2"/>
          <p:cNvSpPr>
            <a:spLocks noGrp="1"/>
          </p:cNvSpPr>
          <p:nvPr>
            <p:ph type="body"/>
          </p:nvPr>
        </p:nvSpPr>
        <p:spPr>
          <a:xfrm>
            <a:off x="0" y="0"/>
            <a:ext cx="6505920" cy="6857640"/>
          </a:xfrm>
          <a:prstGeom prst="rect">
            <a:avLst/>
          </a:prstGeom>
        </p:spPr>
        <p:txBody>
          <a:bodyPr lIns="90000" tIns="45000" rIns="90000" bIns="45000">
            <a:noAutofit/>
          </a:bodyPr>
          <a:lstStyle/>
          <a:p>
            <a:pPr marL="432000" indent="-324000" algn="ctr">
              <a:spcBef>
                <a:spcPts val="1417"/>
              </a:spcBef>
              <a:buClr>
                <a:srgbClr val="000000"/>
              </a:buClr>
              <a:buSzPct val="45000"/>
              <a:buFont typeface="Wingdings" charset="2"/>
              <a:buChar char=""/>
            </a:pPr>
            <a:r>
              <a:rPr lang="en-US" sz="3200" b="0" strike="noStrike" spc="-1">
                <a:solidFill>
                  <a:srgbClr val="333333"/>
                </a:solidFill>
                <a:latin typeface="Calibri"/>
              </a:rPr>
              <a:t>Click to edit the outline text format</a:t>
            </a:r>
          </a:p>
          <a:p>
            <a:pPr marL="864000" lvl="1" indent="-324000" algn="ctr">
              <a:spcBef>
                <a:spcPts val="1134"/>
              </a:spcBef>
              <a:buClr>
                <a:srgbClr val="000000"/>
              </a:buClr>
              <a:buSzPct val="75000"/>
              <a:buFont typeface="Symbol" charset="2"/>
              <a:buChar char=""/>
            </a:pPr>
            <a:r>
              <a:rPr lang="en-US" sz="3200" b="0" strike="noStrike" spc="-1">
                <a:solidFill>
                  <a:srgbClr val="333333"/>
                </a:solidFill>
                <a:latin typeface="Calibri"/>
              </a:rPr>
              <a:t>Second Outline Level</a:t>
            </a:r>
          </a:p>
          <a:p>
            <a:pPr marL="1296000" lvl="2" indent="-288000" algn="ctr">
              <a:spcBef>
                <a:spcPts val="850"/>
              </a:spcBef>
              <a:buClr>
                <a:srgbClr val="000000"/>
              </a:buClr>
              <a:buSzPct val="45000"/>
              <a:buFont typeface="Wingdings" charset="2"/>
              <a:buChar char=""/>
            </a:pPr>
            <a:r>
              <a:rPr lang="en-US" sz="3200" b="0" strike="noStrike" spc="-1">
                <a:solidFill>
                  <a:srgbClr val="333333"/>
                </a:solidFill>
                <a:latin typeface="Calibri"/>
              </a:rPr>
              <a:t>Third Outline Level</a:t>
            </a:r>
          </a:p>
          <a:p>
            <a:pPr marL="1728000" lvl="3" indent="-216000" algn="ctr">
              <a:spcBef>
                <a:spcPts val="567"/>
              </a:spcBef>
              <a:buClr>
                <a:srgbClr val="000000"/>
              </a:buClr>
              <a:buSzPct val="75000"/>
              <a:buFont typeface="Symbol" charset="2"/>
              <a:buChar char=""/>
            </a:pPr>
            <a:r>
              <a:rPr lang="en-US" sz="3200" b="0" strike="noStrike" spc="-1">
                <a:solidFill>
                  <a:srgbClr val="333333"/>
                </a:solidFill>
                <a:latin typeface="Calibri"/>
              </a:rPr>
              <a:t>Fourth Outline Level</a:t>
            </a:r>
          </a:p>
          <a:p>
            <a:pPr marL="2160000" lvl="4" indent="-216000" algn="ctr">
              <a:spcBef>
                <a:spcPts val="283"/>
              </a:spcBef>
              <a:buClr>
                <a:srgbClr val="000000"/>
              </a:buClr>
              <a:buSzPct val="45000"/>
              <a:buFont typeface="Wingdings" charset="2"/>
              <a:buChar char=""/>
            </a:pPr>
            <a:r>
              <a:rPr lang="en-US" sz="3200" b="0" strike="noStrike" spc="-1">
                <a:solidFill>
                  <a:srgbClr val="333333"/>
                </a:solidFill>
                <a:latin typeface="Calibri"/>
              </a:rPr>
              <a:t>Fifth Outline Level</a:t>
            </a:r>
          </a:p>
          <a:p>
            <a:pPr marL="2592000" lvl="5" indent="-216000" algn="ctr">
              <a:spcBef>
                <a:spcPts val="283"/>
              </a:spcBef>
              <a:buClr>
                <a:srgbClr val="000000"/>
              </a:buClr>
              <a:buSzPct val="45000"/>
              <a:buFont typeface="Wingdings" charset="2"/>
              <a:buChar char=""/>
            </a:pPr>
            <a:r>
              <a:rPr lang="en-US" sz="3200" b="0" strike="noStrike" spc="-1">
                <a:solidFill>
                  <a:srgbClr val="333333"/>
                </a:solidFill>
                <a:latin typeface="Calibri"/>
              </a:rPr>
              <a:t>Sixth Outline Level</a:t>
            </a:r>
          </a:p>
          <a:p>
            <a:pPr marL="3024000" lvl="6" indent="-216000" algn="ctr">
              <a:spcBef>
                <a:spcPts val="283"/>
              </a:spcBef>
              <a:buClr>
                <a:srgbClr val="000000"/>
              </a:buClr>
              <a:buSzPct val="45000"/>
              <a:buFont typeface="Wingdings" charset="2"/>
              <a:buChar char=""/>
            </a:pPr>
            <a:r>
              <a:rPr lang="en-US" sz="3200" b="0" strike="noStrike" spc="-1">
                <a:solidFill>
                  <a:srgbClr val="333333"/>
                </a:solidFill>
                <a:latin typeface="Calibri"/>
              </a:rPr>
              <a:t>Seventh Outline Level</a:t>
            </a:r>
          </a:p>
        </p:txBody>
      </p:sp>
      <p:sp>
        <p:nvSpPr>
          <p:cNvPr id="83" name="PlaceHolder 3"/>
          <p:cNvSpPr>
            <a:spLocks noGrp="1"/>
          </p:cNvSpPr>
          <p:nvPr>
            <p:ph type="body"/>
          </p:nvPr>
        </p:nvSpPr>
        <p:spPr>
          <a:xfrm>
            <a:off x="6963480" y="2057400"/>
            <a:ext cx="3931920" cy="3811320"/>
          </a:xfrm>
          <a:prstGeom prst="rect">
            <a:avLst/>
          </a:prstGeom>
        </p:spPr>
        <p:txBody>
          <a:bodyPr>
            <a:normAutofit/>
          </a:bodyPr>
          <a:lstStyle/>
          <a:p>
            <a:pPr>
              <a:lnSpc>
                <a:spcPct val="90000"/>
              </a:lnSpc>
              <a:spcBef>
                <a:spcPts val="1001"/>
              </a:spcBef>
            </a:pPr>
            <a:r>
              <a:rPr lang="en-US" sz="2400" b="0" strike="noStrike" spc="-1">
                <a:solidFill>
                  <a:srgbClr val="333333"/>
                </a:solidFill>
                <a:latin typeface="Calibri"/>
              </a:rPr>
              <a:t>Click to edit Master text styles</a:t>
            </a:r>
          </a:p>
        </p:txBody>
      </p:sp>
      <p:sp>
        <p:nvSpPr>
          <p:cNvPr id="84" name="PlaceHolder 4"/>
          <p:cNvSpPr>
            <a:spLocks noGrp="1"/>
          </p:cNvSpPr>
          <p:nvPr>
            <p:ph type="ftr"/>
          </p:nvPr>
        </p:nvSpPr>
        <p:spPr>
          <a:xfrm>
            <a:off x="6963480" y="6323400"/>
            <a:ext cx="3931920" cy="397800"/>
          </a:xfrm>
          <a:prstGeom prst="rect">
            <a:avLst/>
          </a:prstGeom>
        </p:spPr>
        <p:txBody>
          <a:bodyPr anchor="ctr">
            <a:noAutofit/>
          </a:bodyPr>
          <a:lstStyle/>
          <a:p>
            <a:pPr algn="ctr">
              <a:lnSpc>
                <a:spcPct val="100000"/>
              </a:lnSpc>
            </a:pPr>
            <a:r>
              <a:rPr lang="en-GB" sz="1200" b="0" strike="noStrike" spc="-1">
                <a:solidFill>
                  <a:srgbClr val="E58856"/>
                </a:solidFill>
                <a:latin typeface="Calibri"/>
              </a:rPr>
              <a:t>www.aphlis.net</a:t>
            </a:r>
            <a:endParaRPr lang="en-GB"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1" r:id="rId6"/>
    <p:sldLayoutId id="2147483682" r:id="rId7"/>
    <p:sldLayoutId id="2147483683" r:id="rId8"/>
    <p:sldLayoutId id="2147483684" r:id="rId9"/>
    <p:sldLayoutId id="2147483685" r:id="rId10"/>
    <p:sldLayoutId id="214748368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12.xml.rels><?xml version="1.0" encoding="UTF-8" standalone="yes"?>
<Relationships xmlns="http://schemas.openxmlformats.org/package/2006/relationships"><Relationship Id="rId3" Type="http://schemas.openxmlformats.org/officeDocument/2006/relationships/hyperlink" Target="http://www.aphlis.net/" TargetMode="External"/><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17.xml.rels><?xml version="1.0" encoding="UTF-8" standalone="yes"?>
<Relationships xmlns="http://schemas.openxmlformats.org/package/2006/relationships"><Relationship Id="rId8" Type="http://schemas.openxmlformats.org/officeDocument/2006/relationships/hyperlink" Target="mailto:mvumibm@agric.uz.ac.zw" TargetMode="External"/><Relationship Id="rId3" Type="http://schemas.openxmlformats.org/officeDocument/2006/relationships/image" Target="../media/image27.png"/><Relationship Id="rId7" Type="http://schemas.openxmlformats.org/officeDocument/2006/relationships/hyperlink" Target="mailto:mvumibm@hotmail.com"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hyperlink" Target="mailto:g.e.onumah@greenwich.ac.uk" TargetMode="External"/><Relationship Id="rId5" Type="http://schemas.openxmlformats.org/officeDocument/2006/relationships/hyperlink" Target="mailto:cephas.taruvinga@aphlis.net" TargetMode="External"/><Relationship Id="rId4" Type="http://schemas.openxmlformats.org/officeDocument/2006/relationships/hyperlink" Target="mailto:info@aphlis.net" TargetMode="External"/><Relationship Id="rId9" Type="http://schemas.openxmlformats.org/officeDocument/2006/relationships/hyperlink" Target="mailto:t.e.stathers@greenwich.ac.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4.em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9.emf"/><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7" name="TextShape 1"/>
          <p:cNvSpPr txBox="1"/>
          <p:nvPr/>
        </p:nvSpPr>
        <p:spPr>
          <a:xfrm>
            <a:off x="1523880" y="1122480"/>
            <a:ext cx="9143640" cy="2387160"/>
          </a:xfrm>
          <a:prstGeom prst="rect">
            <a:avLst/>
          </a:prstGeom>
          <a:noFill/>
          <a:ln>
            <a:noFill/>
          </a:ln>
        </p:spPr>
        <p:txBody>
          <a:bodyPr anchor="b">
            <a:noAutofit/>
          </a:bodyPr>
          <a:lstStyle/>
          <a:p>
            <a:pPr algn="ctr">
              <a:lnSpc>
                <a:spcPct val="90000"/>
              </a:lnSpc>
            </a:pPr>
            <a:r>
              <a:rPr lang="en-US" sz="6000" b="0" strike="noStrike" spc="-1" dirty="0">
                <a:solidFill>
                  <a:srgbClr val="2F4F70"/>
                </a:solidFill>
                <a:latin typeface="Calibri Light"/>
              </a:rPr>
              <a:t>Introduction to APHLIS</a:t>
            </a:r>
            <a:endParaRPr lang="en-US" sz="6000" b="0" strike="noStrike" spc="-1" dirty="0">
              <a:solidFill>
                <a:srgbClr val="333333"/>
              </a:solidFill>
              <a:latin typeface="Calibri"/>
            </a:endParaRPr>
          </a:p>
        </p:txBody>
      </p:sp>
      <p:sp>
        <p:nvSpPr>
          <p:cNvPr id="128" name="TextShape 2"/>
          <p:cNvSpPr txBox="1"/>
          <p:nvPr/>
        </p:nvSpPr>
        <p:spPr>
          <a:xfrm>
            <a:off x="1523880" y="3602160"/>
            <a:ext cx="9143640" cy="1655280"/>
          </a:xfrm>
          <a:prstGeom prst="rect">
            <a:avLst/>
          </a:prstGeom>
          <a:noFill/>
          <a:ln>
            <a:noFill/>
          </a:ln>
        </p:spPr>
        <p:txBody>
          <a:bodyPr>
            <a:noAutofit/>
          </a:bodyPr>
          <a:lstStyle/>
          <a:p>
            <a:pPr algn="ctr">
              <a:lnSpc>
                <a:spcPct val="90000"/>
              </a:lnSpc>
              <a:spcBef>
                <a:spcPts val="1001"/>
              </a:spcBef>
            </a:pPr>
            <a:r>
              <a:rPr lang="en-GB" sz="2400" b="0" strike="noStrike" spc="-1">
                <a:solidFill>
                  <a:schemeClr val="bg1"/>
                </a:solidFill>
                <a:latin typeface="Calibri"/>
              </a:rPr>
              <a:t>The African Postharvest Losses Information System</a:t>
            </a:r>
            <a:endParaRPr lang="en-GB" sz="2400" b="0" strike="noStrike" spc="-1">
              <a:solidFill>
                <a:schemeClr val="bg1"/>
              </a:solidFill>
              <a:latin typeface="Arial"/>
            </a:endParaRPr>
          </a:p>
        </p:txBody>
      </p:sp>
      <p:sp>
        <p:nvSpPr>
          <p:cNvPr id="3" name="Footer Placeholder 2">
            <a:extLst>
              <a:ext uri="{FF2B5EF4-FFF2-40B4-BE49-F238E27FC236}">
                <a16:creationId xmlns:a16="http://schemas.microsoft.com/office/drawing/2014/main" id="{AA15DFA3-0BE3-ED4D-A422-CDC5EAE4E4AE}"/>
              </a:ext>
            </a:extLst>
          </p:cNvPr>
          <p:cNvSpPr>
            <a:spLocks noGrp="1"/>
          </p:cNvSpPr>
          <p:nvPr>
            <p:ph type="ftr" idx="10"/>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2" name="TextBox 1">
            <a:extLst>
              <a:ext uri="{FF2B5EF4-FFF2-40B4-BE49-F238E27FC236}">
                <a16:creationId xmlns:a16="http://schemas.microsoft.com/office/drawing/2014/main" id="{CC48572F-6AFC-EB8F-8CA5-9FAEB2472C5D}"/>
              </a:ext>
            </a:extLst>
          </p:cNvPr>
          <p:cNvSpPr txBox="1"/>
          <p:nvPr/>
        </p:nvSpPr>
        <p:spPr>
          <a:xfrm>
            <a:off x="10756015" y="6379759"/>
            <a:ext cx="1531344" cy="369332"/>
          </a:xfrm>
          <a:prstGeom prst="rect">
            <a:avLst/>
          </a:prstGeom>
          <a:noFill/>
        </p:spPr>
        <p:txBody>
          <a:bodyPr wrap="square" rtlCol="0">
            <a:spAutoFit/>
          </a:bodyPr>
          <a:lstStyle/>
          <a:p>
            <a:r>
              <a:rPr lang="en-US" dirty="0">
                <a:solidFill>
                  <a:schemeClr val="accent1">
                    <a:lumMod val="50000"/>
                  </a:schemeClr>
                </a:solidFill>
                <a:latin typeface="Calibri" panose="020F0502020204030204" pitchFamily="34" charset="0"/>
                <a:cs typeface="Calibri" panose="020F0502020204030204" pitchFamily="34" charset="0"/>
              </a:rPr>
              <a:t>June 2023</a:t>
            </a:r>
          </a:p>
        </p:txBody>
      </p:sp>
    </p:spTree>
    <p:extLst>
      <p:ext uri="{BB962C8B-B14F-4D97-AF65-F5344CB8AC3E}">
        <p14:creationId xmlns:p14="http://schemas.microsoft.com/office/powerpoint/2010/main" val="4280918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4DDACD0-514F-9B4F-B2A8-B858EF8EE7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325"/>
            <a:ext cx="12192000" cy="2927091"/>
          </a:xfrm>
          <a:prstGeom prst="rect">
            <a:avLst/>
          </a:prstGeom>
        </p:spPr>
      </p:pic>
      <p:sp>
        <p:nvSpPr>
          <p:cNvPr id="2" name="Footer Placeholder 1">
            <a:extLst>
              <a:ext uri="{FF2B5EF4-FFF2-40B4-BE49-F238E27FC236}">
                <a16:creationId xmlns:a16="http://schemas.microsoft.com/office/drawing/2014/main" id="{D85AD062-12CF-D340-A71D-EFF05EB93AA9}"/>
              </a:ext>
            </a:extLst>
          </p:cNvPr>
          <p:cNvSpPr>
            <a:spLocks noGrp="1"/>
          </p:cNvSpPr>
          <p:nvPr>
            <p:ph type="ftr"/>
          </p:nvPr>
        </p:nvSpPr>
        <p:spPr/>
        <p:txBody>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4" name="TextShape 1">
            <a:extLst>
              <a:ext uri="{FF2B5EF4-FFF2-40B4-BE49-F238E27FC236}">
                <a16:creationId xmlns:a16="http://schemas.microsoft.com/office/drawing/2014/main" id="{78C8A5F2-2E38-984F-967A-532C16E2AE67}"/>
              </a:ext>
            </a:extLst>
          </p:cNvPr>
          <p:cNvSpPr txBox="1"/>
          <p:nvPr/>
        </p:nvSpPr>
        <p:spPr>
          <a:xfrm>
            <a:off x="0" y="1306721"/>
            <a:ext cx="12192000" cy="1602045"/>
          </a:xfrm>
          <a:prstGeom prst="rect">
            <a:avLst/>
          </a:prstGeom>
          <a:gradFill>
            <a:gsLst>
              <a:gs pos="0">
                <a:schemeClr val="tx1">
                  <a:alpha val="60000"/>
                </a:schemeClr>
              </a:gs>
              <a:gs pos="99000">
                <a:schemeClr val="tx1">
                  <a:alpha val="0"/>
                </a:schemeClr>
              </a:gs>
            </a:gsLst>
            <a:lin ang="16200000" scaled="1"/>
          </a:gradFill>
          <a:ln>
            <a:noFill/>
          </a:ln>
        </p:spPr>
        <p:txBody>
          <a:bodyPr bIns="72000" anchor="b">
            <a:noAutofit/>
          </a:bodyPr>
          <a:lstStyle/>
          <a:p>
            <a:pPr algn="ctr">
              <a:lnSpc>
                <a:spcPct val="90000"/>
              </a:lnSpc>
            </a:pPr>
            <a:r>
              <a:rPr lang="en-US" sz="6600" b="0" strike="noStrike" spc="-1" dirty="0">
                <a:solidFill>
                  <a:schemeClr val="bg1"/>
                </a:solidFill>
                <a:latin typeface="Calibri Light"/>
              </a:rPr>
              <a:t>APHLIS objectives</a:t>
            </a:r>
            <a:endParaRPr lang="en-US" sz="6600" b="0" strike="noStrike" spc="-1" dirty="0">
              <a:solidFill>
                <a:schemeClr val="bg1"/>
              </a:solidFill>
              <a:latin typeface="Calibri"/>
            </a:endParaRPr>
          </a:p>
        </p:txBody>
      </p:sp>
      <p:sp>
        <p:nvSpPr>
          <p:cNvPr id="5" name="TextShape 2">
            <a:extLst>
              <a:ext uri="{FF2B5EF4-FFF2-40B4-BE49-F238E27FC236}">
                <a16:creationId xmlns:a16="http://schemas.microsoft.com/office/drawing/2014/main" id="{CF4F3833-05A5-C742-A95B-3D75CE850D8A}"/>
              </a:ext>
            </a:extLst>
          </p:cNvPr>
          <p:cNvSpPr txBox="1"/>
          <p:nvPr/>
        </p:nvSpPr>
        <p:spPr>
          <a:xfrm>
            <a:off x="312074"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Support</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development of national postharvest losses strategies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6" name="TextShape 2">
            <a:extLst>
              <a:ext uri="{FF2B5EF4-FFF2-40B4-BE49-F238E27FC236}">
                <a16:creationId xmlns:a16="http://schemas.microsoft.com/office/drawing/2014/main" id="{AB7E521A-DE21-5B44-9E86-2655E4EA0543}"/>
              </a:ext>
            </a:extLst>
          </p:cNvPr>
          <p:cNvSpPr txBox="1"/>
          <p:nvPr/>
        </p:nvSpPr>
        <p:spPr>
          <a:xfrm>
            <a:off x="2728293"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Help</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c</a:t>
            </a:r>
            <a:r>
              <a:rPr lang="en-US" sz="2200" spc="-1" dirty="0">
                <a:solidFill>
                  <a:schemeClr val="tx1">
                    <a:lumMod val="75000"/>
                  </a:schemeClr>
                </a:solidFill>
                <a:latin typeface="Calibri Light" panose="020F0302020204030204" pitchFamily="34" charset="0"/>
                <a:cs typeface="Calibri Light" panose="020F0302020204030204" pitchFamily="34" charset="0"/>
              </a:rPr>
              <a:t>ountries meet their Malabo and SDG postharvest loss commitments</a:t>
            </a:r>
            <a:r>
              <a:rPr lang="en-US" sz="2200" spc="-1" dirty="0">
                <a:solidFill>
                  <a:schemeClr val="bg1"/>
                </a:solidFill>
                <a:latin typeface="Calibri Light" panose="020F0302020204030204" pitchFamily="34" charset="0"/>
                <a:cs typeface="Calibri Light" panose="020F0302020204030204" pitchFamily="34" charset="0"/>
              </a:rPr>
              <a:t>.</a:t>
            </a: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7" name="TextShape 2">
            <a:extLst>
              <a:ext uri="{FF2B5EF4-FFF2-40B4-BE49-F238E27FC236}">
                <a16:creationId xmlns:a16="http://schemas.microsoft.com/office/drawing/2014/main" id="{67BD0897-280D-C245-9B4E-AA4350BA0705}"/>
              </a:ext>
            </a:extLst>
          </p:cNvPr>
          <p:cNvSpPr txBox="1"/>
          <p:nvPr/>
        </p:nvSpPr>
        <p:spPr>
          <a:xfrm>
            <a:off x="5108654" y="3291585"/>
            <a:ext cx="2238419" cy="2682118"/>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Supply</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d</a:t>
            </a:r>
            <a:r>
              <a:rPr lang="en-US" sz="2200" spc="-1" dirty="0">
                <a:solidFill>
                  <a:schemeClr val="tx1">
                    <a:lumMod val="75000"/>
                  </a:schemeClr>
                </a:solidFill>
                <a:latin typeface="Calibri Light" panose="020F0302020204030204" pitchFamily="34" charset="0"/>
                <a:cs typeface="Calibri Light" panose="020F0302020204030204" pitchFamily="34" charset="0"/>
              </a:rPr>
              <a:t>ecision-makers with the data they need to determine where and how to focus loss reduction efforts</a:t>
            </a:r>
            <a:endParaRPr lang="en-US" sz="2200" spc="-1" dirty="0">
              <a:latin typeface="Calibri Light" panose="020F0302020204030204" pitchFamily="34" charset="0"/>
              <a:cs typeface="Calibri Light" panose="020F0302020204030204" pitchFamily="34" charset="0"/>
            </a:endParaRPr>
          </a:p>
          <a:p>
            <a:pPr marL="360">
              <a:lnSpc>
                <a:spcPct val="90000"/>
              </a:lnSpc>
              <a:spcBef>
                <a:spcPts val="1001"/>
              </a:spcBef>
              <a:buClr>
                <a:schemeClr val="bg1"/>
              </a:buClr>
            </a:pP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8" name="TextShape 2">
            <a:extLst>
              <a:ext uri="{FF2B5EF4-FFF2-40B4-BE49-F238E27FC236}">
                <a16:creationId xmlns:a16="http://schemas.microsoft.com/office/drawing/2014/main" id="{7FE161B3-5B4F-0743-8354-A9DB40CA0DB9}"/>
              </a:ext>
            </a:extLst>
          </p:cNvPr>
          <p:cNvSpPr txBox="1"/>
          <p:nvPr/>
        </p:nvSpPr>
        <p:spPr>
          <a:xfrm>
            <a:off x="7560731"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Improve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efficiency of value chains and support food security planning</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10" name="TextShape 2">
            <a:extLst>
              <a:ext uri="{FF2B5EF4-FFF2-40B4-BE49-F238E27FC236}">
                <a16:creationId xmlns:a16="http://schemas.microsoft.com/office/drawing/2014/main" id="{E6F40209-0030-8B4C-BFB3-1F5D95697EC6}"/>
              </a:ext>
            </a:extLst>
          </p:cNvPr>
          <p:cNvSpPr txBox="1"/>
          <p:nvPr/>
        </p:nvSpPr>
        <p:spPr>
          <a:xfrm>
            <a:off x="9976950" y="330174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Provide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basis for monitoring and evaluating loss reduction programmes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cxnSp>
        <p:nvCxnSpPr>
          <p:cNvPr id="11" name="Straight Connector 10">
            <a:extLst>
              <a:ext uri="{FF2B5EF4-FFF2-40B4-BE49-F238E27FC236}">
                <a16:creationId xmlns:a16="http://schemas.microsoft.com/office/drawing/2014/main" id="{0359FC53-98E1-214C-B34C-029E0630E65E}"/>
              </a:ext>
            </a:extLst>
          </p:cNvPr>
          <p:cNvCxnSpPr>
            <a:cxnSpLocks/>
          </p:cNvCxnSpPr>
          <p:nvPr/>
        </p:nvCxnSpPr>
        <p:spPr>
          <a:xfrm flipV="1">
            <a:off x="2603409"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545882-1E19-D642-96C5-9658AC4D01C1}"/>
              </a:ext>
            </a:extLst>
          </p:cNvPr>
          <p:cNvCxnSpPr>
            <a:cxnSpLocks/>
          </p:cNvCxnSpPr>
          <p:nvPr/>
        </p:nvCxnSpPr>
        <p:spPr>
          <a:xfrm flipV="1">
            <a:off x="4981383"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537FA3-DF6B-0142-8867-856ACCB3E74E}"/>
              </a:ext>
            </a:extLst>
          </p:cNvPr>
          <p:cNvCxnSpPr>
            <a:cxnSpLocks/>
          </p:cNvCxnSpPr>
          <p:nvPr/>
        </p:nvCxnSpPr>
        <p:spPr>
          <a:xfrm flipV="1">
            <a:off x="7455528"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099CE4-D7AA-4047-9B38-BF5FD25A4E32}"/>
              </a:ext>
            </a:extLst>
          </p:cNvPr>
          <p:cNvCxnSpPr>
            <a:cxnSpLocks/>
          </p:cNvCxnSpPr>
          <p:nvPr/>
        </p:nvCxnSpPr>
        <p:spPr>
          <a:xfrm flipV="1">
            <a:off x="9856666"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8D7D1B-D0E7-7A46-834C-E31A192B52AB}"/>
              </a:ext>
            </a:extLst>
          </p:cNvPr>
          <p:cNvCxnSpPr>
            <a:cxnSpLocks/>
          </p:cNvCxnSpPr>
          <p:nvPr/>
        </p:nvCxnSpPr>
        <p:spPr>
          <a:xfrm flipV="1">
            <a:off x="199253"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7" name="Picture 8">
            <a:extLst>
              <a:ext uri="{FF2B5EF4-FFF2-40B4-BE49-F238E27FC236}">
                <a16:creationId xmlns:a16="http://schemas.microsoft.com/office/drawing/2014/main" id="{4D950DA2-2498-3F40-8988-F0A0753544C7}"/>
              </a:ext>
            </a:extLst>
          </p:cNvPr>
          <p:cNvPicPr/>
          <p:nvPr/>
        </p:nvPicPr>
        <p:blipFill>
          <a:blip r:embed="rId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Tree>
    <p:extLst>
      <p:ext uri="{BB962C8B-B14F-4D97-AF65-F5344CB8AC3E}">
        <p14:creationId xmlns:p14="http://schemas.microsoft.com/office/powerpoint/2010/main" val="1133255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0BC6D22-943A-EE4D-8721-BFF52E1EFBF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13A89D3D-6DB0-2946-BFFF-73BD26E90B25}"/>
              </a:ext>
            </a:extLst>
          </p:cNvPr>
          <p:cNvSpPr/>
          <p:nvPr/>
        </p:nvSpPr>
        <p:spPr>
          <a:xfrm>
            <a:off x="0" y="4180114"/>
            <a:ext cx="2638800" cy="964286"/>
          </a:xfrm>
          <a:prstGeom prst="rect">
            <a:avLst/>
          </a:prstGeom>
          <a:gradFill>
            <a:gsLst>
              <a:gs pos="0">
                <a:srgbClr val="2E4F70">
                  <a:alpha val="0"/>
                </a:srgbClr>
              </a:gs>
              <a:gs pos="100000">
                <a:srgbClr val="2E4F7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latin typeface="Calibri" panose="020F0502020204030204" pitchFamily="34" charset="0"/>
                <a:cs typeface="Calibri" panose="020F0502020204030204" pitchFamily="34" charset="0"/>
              </a:rPr>
              <a:t>Subnational production data</a:t>
            </a:r>
          </a:p>
        </p:txBody>
      </p:sp>
      <p:sp>
        <p:nvSpPr>
          <p:cNvPr id="18" name="Rectangle 17">
            <a:extLst>
              <a:ext uri="{FF2B5EF4-FFF2-40B4-BE49-F238E27FC236}">
                <a16:creationId xmlns:a16="http://schemas.microsoft.com/office/drawing/2014/main" id="{D84AE035-610C-E142-BE11-2367FC5EDFD5}"/>
              </a:ext>
            </a:extLst>
          </p:cNvPr>
          <p:cNvSpPr/>
          <p:nvPr/>
        </p:nvSpPr>
        <p:spPr>
          <a:xfrm>
            <a:off x="5331303" y="4180114"/>
            <a:ext cx="2572540" cy="964286"/>
          </a:xfrm>
          <a:prstGeom prst="rect">
            <a:avLst/>
          </a:prstGeom>
          <a:gradFill>
            <a:gsLst>
              <a:gs pos="0">
                <a:srgbClr val="2E4F70">
                  <a:alpha val="0"/>
                </a:srgbClr>
              </a:gs>
              <a:gs pos="100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Weather conditions</a:t>
            </a:r>
          </a:p>
        </p:txBody>
      </p:sp>
      <p:sp>
        <p:nvSpPr>
          <p:cNvPr id="19" name="Rectangle 18">
            <a:extLst>
              <a:ext uri="{FF2B5EF4-FFF2-40B4-BE49-F238E27FC236}">
                <a16:creationId xmlns:a16="http://schemas.microsoft.com/office/drawing/2014/main" id="{A7087495-54FE-6B42-880A-8331DD86E417}"/>
              </a:ext>
            </a:extLst>
          </p:cNvPr>
          <p:cNvSpPr/>
          <p:nvPr/>
        </p:nvSpPr>
        <p:spPr>
          <a:xfrm>
            <a:off x="2662518" y="4166747"/>
            <a:ext cx="2668785" cy="977775"/>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Prevalent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pests</a:t>
            </a:r>
          </a:p>
        </p:txBody>
      </p:sp>
      <p:sp>
        <p:nvSpPr>
          <p:cNvPr id="20" name="Rectangle 19">
            <a:extLst>
              <a:ext uri="{FF2B5EF4-FFF2-40B4-BE49-F238E27FC236}">
                <a16:creationId xmlns:a16="http://schemas.microsoft.com/office/drawing/2014/main" id="{9E87E14B-3822-784E-AF35-91D7AA2F5767}"/>
              </a:ext>
            </a:extLst>
          </p:cNvPr>
          <p:cNvSpPr/>
          <p:nvPr/>
        </p:nvSpPr>
        <p:spPr>
          <a:xfrm>
            <a:off x="2666933" y="5969964"/>
            <a:ext cx="2664370" cy="882746"/>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Percentage marketed</a:t>
            </a:r>
          </a:p>
        </p:txBody>
      </p:sp>
      <p:sp>
        <p:nvSpPr>
          <p:cNvPr id="21" name="Rectangle 20">
            <a:extLst>
              <a:ext uri="{FF2B5EF4-FFF2-40B4-BE49-F238E27FC236}">
                <a16:creationId xmlns:a16="http://schemas.microsoft.com/office/drawing/2014/main" id="{C5CCE5AA-BF09-8144-930C-8D3BB34362BA}"/>
              </a:ext>
            </a:extLst>
          </p:cNvPr>
          <p:cNvSpPr/>
          <p:nvPr/>
        </p:nvSpPr>
        <p:spPr>
          <a:xfrm>
            <a:off x="5331303" y="5971764"/>
            <a:ext cx="2668785" cy="886236"/>
          </a:xfrm>
          <a:prstGeom prst="rect">
            <a:avLst/>
          </a:prstGeom>
          <a:gradFill>
            <a:gsLst>
              <a:gs pos="0">
                <a:srgbClr val="2E4F70">
                  <a:alpha val="0"/>
                </a:srgbClr>
              </a:gs>
              <a:gs pos="99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en-US" sz="2400" dirty="0">
                <a:solidFill>
                  <a:schemeClr val="bg1"/>
                </a:solidFill>
                <a:latin typeface="Calibri" panose="020F0502020204030204" pitchFamily="34" charset="0"/>
                <a:cs typeface="Calibri" panose="020F0502020204030204" pitchFamily="34" charset="0"/>
              </a:rPr>
              <a:t>Common PHL loss reduction practices</a:t>
            </a:r>
          </a:p>
        </p:txBody>
      </p:sp>
      <p:sp>
        <p:nvSpPr>
          <p:cNvPr id="22" name="TextBox 21">
            <a:extLst>
              <a:ext uri="{FF2B5EF4-FFF2-40B4-BE49-F238E27FC236}">
                <a16:creationId xmlns:a16="http://schemas.microsoft.com/office/drawing/2014/main" id="{8326A0AF-5C0A-074F-B3A0-FBCEBA5ECA0D}"/>
              </a:ext>
            </a:extLst>
          </p:cNvPr>
          <p:cNvSpPr txBox="1"/>
          <p:nvPr/>
        </p:nvSpPr>
        <p:spPr>
          <a:xfrm>
            <a:off x="1150787" y="1164738"/>
            <a:ext cx="3279913" cy="1089529"/>
          </a:xfrm>
          <a:prstGeom prst="rect">
            <a:avLst/>
          </a:prstGeom>
          <a:noFill/>
        </p:spPr>
        <p:txBody>
          <a:bodyPr wrap="square" rtlCol="0" anchor="ctr">
            <a:spAutoFit/>
          </a:bodyPr>
          <a:lstStyle/>
          <a:p>
            <a:pPr>
              <a:lnSpc>
                <a:spcPct val="90000"/>
              </a:lnSpc>
            </a:pPr>
            <a:r>
              <a:rPr lang="en-GB" sz="3600" dirty="0">
                <a:solidFill>
                  <a:schemeClr val="bg1"/>
                </a:solidFill>
                <a:latin typeface="Calibri" panose="020F0502020204030204" pitchFamily="34" charset="0"/>
                <a:cs typeface="Calibri" panose="020F0502020204030204" pitchFamily="34" charset="0"/>
              </a:rPr>
              <a:t>How APHLIS works → </a:t>
            </a:r>
          </a:p>
        </p:txBody>
      </p:sp>
      <p:sp>
        <p:nvSpPr>
          <p:cNvPr id="23" name="TextBox 22">
            <a:extLst>
              <a:ext uri="{FF2B5EF4-FFF2-40B4-BE49-F238E27FC236}">
                <a16:creationId xmlns:a16="http://schemas.microsoft.com/office/drawing/2014/main" id="{07C2DE6B-3A99-4944-96B1-DDF6A7156AE0}"/>
              </a:ext>
            </a:extLst>
          </p:cNvPr>
          <p:cNvSpPr txBox="1"/>
          <p:nvPr/>
        </p:nvSpPr>
        <p:spPr>
          <a:xfrm>
            <a:off x="4966253" y="904765"/>
            <a:ext cx="6897754" cy="2071977"/>
          </a:xfrm>
          <a:prstGeom prst="rect">
            <a:avLst/>
          </a:prstGeom>
          <a:gradFill>
            <a:gsLst>
              <a:gs pos="0">
                <a:schemeClr val="tx1">
                  <a:lumMod val="50000"/>
                  <a:alpha val="0"/>
                </a:schemeClr>
              </a:gs>
              <a:gs pos="99000">
                <a:schemeClr val="tx1">
                  <a:alpha val="30000"/>
                </a:schemeClr>
              </a:gs>
            </a:gsLst>
            <a:lin ang="16200000" scaled="1"/>
          </a:gradFill>
        </p:spPr>
        <p:txBody>
          <a:bodyPr wrap="square" rtlCol="0" anchor="ctr">
            <a:spAutoFit/>
          </a:bodyPr>
          <a:lstStyle/>
          <a:p>
            <a:pPr algn="ctr">
              <a:lnSpc>
                <a:spcPct val="80000"/>
              </a:lnSpc>
            </a:pPr>
            <a:r>
              <a:rPr lang="en-GB" sz="3200" dirty="0">
                <a:solidFill>
                  <a:schemeClr val="bg1"/>
                </a:solidFill>
                <a:latin typeface="Calibri" panose="020F0502020204030204" pitchFamily="34" charset="0"/>
                <a:cs typeface="Calibri" panose="020F0502020204030204" pitchFamily="34" charset="0"/>
              </a:rPr>
              <a:t>APHLIS extracts PHL data from scientific literature to produce loss estimates at each stage of the postharvest value chain</a:t>
            </a:r>
          </a:p>
          <a:p>
            <a:pPr algn="ctr">
              <a:lnSpc>
                <a:spcPct val="80000"/>
              </a:lnSpc>
            </a:pPr>
            <a:r>
              <a:rPr lang="en-GB" sz="3200" dirty="0">
                <a:solidFill>
                  <a:schemeClr val="bg1"/>
                </a:solidFill>
                <a:latin typeface="Calibri" panose="020F0502020204030204" pitchFamily="34" charset="0"/>
                <a:cs typeface="Calibri" panose="020F0502020204030204" pitchFamily="34" charset="0"/>
              </a:rPr>
              <a:t>↓</a:t>
            </a:r>
          </a:p>
        </p:txBody>
      </p:sp>
      <p:sp>
        <p:nvSpPr>
          <p:cNvPr id="24" name="TextBox 23">
            <a:extLst>
              <a:ext uri="{FF2B5EF4-FFF2-40B4-BE49-F238E27FC236}">
                <a16:creationId xmlns:a16="http://schemas.microsoft.com/office/drawing/2014/main" id="{1214E609-E859-8441-AA3B-23F441D143C8}"/>
              </a:ext>
            </a:extLst>
          </p:cNvPr>
          <p:cNvSpPr txBox="1"/>
          <p:nvPr/>
        </p:nvSpPr>
        <p:spPr>
          <a:xfrm>
            <a:off x="7716033" y="3768638"/>
            <a:ext cx="4071774" cy="2751522"/>
          </a:xfrm>
          <a:prstGeom prst="rect">
            <a:avLst/>
          </a:prstGeom>
          <a:noFill/>
        </p:spPr>
        <p:txBody>
          <a:bodyPr wrap="square" rtlCol="0" anchor="ctr">
            <a:spAutoFit/>
          </a:bodyPr>
          <a:lstStyle/>
          <a:p>
            <a:pPr algn="r">
              <a:lnSpc>
                <a:spcPct val="90000"/>
              </a:lnSpc>
            </a:pPr>
            <a:r>
              <a:rPr lang="en-GB" sz="3200" dirty="0">
                <a:solidFill>
                  <a:schemeClr val="bg1"/>
                </a:solidFill>
                <a:latin typeface="Calibri" panose="020F0502020204030204" pitchFamily="34" charset="0"/>
                <a:cs typeface="Calibri" panose="020F0502020204030204" pitchFamily="34" charset="0"/>
              </a:rPr>
              <a:t>← To refine the loss estimates, national experts and statistics officers provide context-specific information on:</a:t>
            </a:r>
          </a:p>
        </p:txBody>
      </p:sp>
      <p:pic>
        <p:nvPicPr>
          <p:cNvPr id="25" name="Picture 8">
            <a:extLst>
              <a:ext uri="{FF2B5EF4-FFF2-40B4-BE49-F238E27FC236}">
                <a16:creationId xmlns:a16="http://schemas.microsoft.com/office/drawing/2014/main" id="{F91BD654-69B9-FC44-AD63-FA0710B5BF62}"/>
              </a:ext>
            </a:extLst>
          </p:cNvPr>
          <p:cNvPicPr/>
          <p:nvPr/>
        </p:nvPicPr>
        <p:blipFill>
          <a:blip r:embed="rId4" cstate="screen">
            <a:extLst>
              <a:ext uri="{28A0092B-C50C-407E-A947-70E740481C1C}">
                <a14:useLocalDpi xmlns:a14="http://schemas.microsoft.com/office/drawing/2010/main"/>
              </a:ext>
            </a:extLst>
          </a:blip>
          <a:stretch/>
        </p:blipFill>
        <p:spPr>
          <a:xfrm>
            <a:off x="341264" y="1293727"/>
            <a:ext cx="752040" cy="752040"/>
          </a:xfrm>
          <a:prstGeom prst="rect">
            <a:avLst/>
          </a:prstGeom>
          <a:ln>
            <a:noFill/>
          </a:ln>
        </p:spPr>
      </p:pic>
      <p:sp>
        <p:nvSpPr>
          <p:cNvPr id="26" name="Footer Placeholder 1">
            <a:extLst>
              <a:ext uri="{FF2B5EF4-FFF2-40B4-BE49-F238E27FC236}">
                <a16:creationId xmlns:a16="http://schemas.microsoft.com/office/drawing/2014/main" id="{A0C82E97-EE96-EA4F-BFAD-2FA16AF83146}"/>
              </a:ext>
            </a:extLst>
          </p:cNvPr>
          <p:cNvSpPr txBox="1">
            <a:spLocks/>
          </p:cNvSpPr>
          <p:nvPr/>
        </p:nvSpPr>
        <p:spPr>
          <a:xfrm>
            <a:off x="341264" y="2899012"/>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27" name="Rectangle 26">
            <a:extLst>
              <a:ext uri="{FF2B5EF4-FFF2-40B4-BE49-F238E27FC236}">
                <a16:creationId xmlns:a16="http://schemas.microsoft.com/office/drawing/2014/main" id="{AAAD4AA8-1530-E44A-AD7E-10643D69E7B8}"/>
              </a:ext>
            </a:extLst>
          </p:cNvPr>
          <p:cNvSpPr/>
          <p:nvPr/>
        </p:nvSpPr>
        <p:spPr>
          <a:xfrm>
            <a:off x="-5321" y="5908589"/>
            <a:ext cx="2667839" cy="954307"/>
          </a:xfrm>
          <a:prstGeom prst="rect">
            <a:avLst/>
          </a:prstGeom>
          <a:gradFill>
            <a:gsLst>
              <a:gs pos="0">
                <a:schemeClr val="tx1">
                  <a:lumMod val="50000"/>
                  <a:alpha val="0"/>
                </a:schemeClr>
              </a:gs>
              <a:gs pos="100000">
                <a:schemeClr val="tx1">
                  <a:lumMod val="50000"/>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Storage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duration</a:t>
            </a:r>
          </a:p>
        </p:txBody>
      </p:sp>
    </p:spTree>
    <p:extLst>
      <p:ext uri="{BB962C8B-B14F-4D97-AF65-F5344CB8AC3E}">
        <p14:creationId xmlns:p14="http://schemas.microsoft.com/office/powerpoint/2010/main" val="1944356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a:extLst>
              <a:ext uri="{FF2B5EF4-FFF2-40B4-BE49-F238E27FC236}">
                <a16:creationId xmlns:a16="http://schemas.microsoft.com/office/drawing/2014/main" id="{3BAD80D5-0DB7-8E42-BA58-4BB3A0B0DEB7}"/>
              </a:ext>
            </a:extLst>
          </p:cNvPr>
          <p:cNvSpPr txBox="1"/>
          <p:nvPr/>
        </p:nvSpPr>
        <p:spPr>
          <a:xfrm>
            <a:off x="6963479" y="681487"/>
            <a:ext cx="4510361" cy="810883"/>
          </a:xfrm>
          <a:prstGeom prst="rect">
            <a:avLst/>
          </a:prstGeom>
          <a:noFill/>
          <a:ln>
            <a:noFill/>
          </a:ln>
        </p:spPr>
        <p:txBody>
          <a:bodyPr anchor="b">
            <a:noAutofit/>
          </a:bodyPr>
          <a:lstStyle/>
          <a:p>
            <a:pPr>
              <a:lnSpc>
                <a:spcPct val="90000"/>
              </a:lnSpc>
            </a:pPr>
            <a:r>
              <a:rPr lang="en-US" sz="3200" b="0" strike="noStrike" spc="-1" dirty="0">
                <a:solidFill>
                  <a:srgbClr val="2F4F70"/>
                </a:solidFill>
                <a:latin typeface="Calibri Light"/>
              </a:rPr>
              <a:t>APHLIS loss estimates are:</a:t>
            </a:r>
            <a:endParaRPr lang="en-US" sz="3200" b="0" strike="noStrike" spc="-1" dirty="0">
              <a:solidFill>
                <a:srgbClr val="333333"/>
              </a:solidFill>
              <a:latin typeface="Calibri"/>
            </a:endParaRPr>
          </a:p>
        </p:txBody>
      </p:sp>
      <p:sp>
        <p:nvSpPr>
          <p:cNvPr id="8" name="TextShape 2">
            <a:extLst>
              <a:ext uri="{FF2B5EF4-FFF2-40B4-BE49-F238E27FC236}">
                <a16:creationId xmlns:a16="http://schemas.microsoft.com/office/drawing/2014/main" id="{A30E779E-94E1-5C4A-AC2A-475E986B3E68}"/>
              </a:ext>
            </a:extLst>
          </p:cNvPr>
          <p:cNvSpPr txBox="1"/>
          <p:nvPr/>
        </p:nvSpPr>
        <p:spPr>
          <a:xfrm>
            <a:off x="6963480" y="1621766"/>
            <a:ext cx="4871962" cy="3959525"/>
          </a:xfrm>
          <a:prstGeom prst="rect">
            <a:avLst/>
          </a:prstGeom>
          <a:noFill/>
          <a:ln>
            <a:noFill/>
          </a:ln>
        </p:spPr>
        <p:txBody>
          <a:bodyPr>
            <a:normAutofit/>
          </a:bodyPr>
          <a:lstStyle/>
          <a:p>
            <a:pPr marL="342900" indent="-342900">
              <a:lnSpc>
                <a:spcPct val="90000"/>
              </a:lnSpc>
              <a:spcBef>
                <a:spcPts val="1001"/>
              </a:spcBef>
              <a:buClr>
                <a:schemeClr val="accent2"/>
              </a:buClr>
              <a:buFont typeface="Arial" panose="020B0604020202020204" pitchFamily="34" charset="0"/>
              <a:buChar char="•"/>
            </a:pPr>
            <a:r>
              <a:rPr lang="en-US" sz="2400" spc="-1" dirty="0">
                <a:solidFill>
                  <a:srgbClr val="333333"/>
                </a:solidFill>
                <a:latin typeface="Calibri Light" panose="020F0302020204030204" pitchFamily="34" charset="0"/>
                <a:cs typeface="Calibri Light" panose="020F0302020204030204" pitchFamily="34" charset="0"/>
              </a:rPr>
              <a:t>b</a:t>
            </a:r>
            <a:r>
              <a:rPr lang="en-US" sz="2400" strike="noStrike" spc="-1" dirty="0">
                <a:solidFill>
                  <a:srgbClr val="333333"/>
                </a:solidFill>
                <a:latin typeface="Calibri Light" panose="020F0302020204030204" pitchFamily="34" charset="0"/>
                <a:cs typeface="Calibri Light" panose="020F0302020204030204" pitchFamily="34" charset="0"/>
              </a:rPr>
              <a:t>ased on rigorously-measured scientific data</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transparent</a:t>
            </a:r>
          </a:p>
          <a:p>
            <a:pPr marL="342900" indent="-342900">
              <a:lnSpc>
                <a:spcPct val="90000"/>
              </a:lnSpc>
              <a:spcBef>
                <a:spcPts val="1001"/>
              </a:spcBef>
              <a:buClr>
                <a:schemeClr val="accent2"/>
              </a:buClr>
              <a:buFont typeface="Arial" panose="020B0604020202020204" pitchFamily="34" charset="0"/>
              <a:buChar char="•"/>
            </a:pPr>
            <a:r>
              <a:rPr lang="en-US" sz="2400" spc="-1" dirty="0">
                <a:solidFill>
                  <a:srgbClr val="333333"/>
                </a:solidFill>
                <a:latin typeface="Calibri Light" panose="020F0302020204030204" pitchFamily="34" charset="0"/>
                <a:cs typeface="Calibri Light" panose="020F0302020204030204" pitchFamily="34" charset="0"/>
              </a:rPr>
              <a:t>based on local context </a:t>
            </a:r>
            <a:r>
              <a:rPr lang="en-US" sz="2400" strike="noStrike" spc="-1" dirty="0">
                <a:solidFill>
                  <a:srgbClr val="333333"/>
                </a:solidFill>
                <a:latin typeface="Calibri Light" panose="020F0302020204030204" pitchFamily="34" charset="0"/>
                <a:cs typeface="Calibri Light" panose="020F0302020204030204" pitchFamily="34" charset="0"/>
              </a:rPr>
              <a:t>(with inputs from local experts)</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upgraded as more information becomes available</a:t>
            </a:r>
          </a:p>
          <a:p>
            <a:pPr marL="342900" indent="-342900">
              <a:lnSpc>
                <a:spcPct val="90000"/>
              </a:lnSpc>
              <a:spcBef>
                <a:spcPts val="1001"/>
              </a:spcBef>
              <a:buClr>
                <a:schemeClr val="accent2"/>
              </a:buClr>
              <a:buFont typeface="Arial" panose="020B0604020202020204" pitchFamily="34" charset="0"/>
              <a:buChar char="•"/>
            </a:pPr>
            <a:r>
              <a:rPr lang="en-US" sz="2400" spc="-1" dirty="0">
                <a:solidFill>
                  <a:srgbClr val="333333"/>
                </a:solidFill>
                <a:latin typeface="Calibri Light" panose="020F0302020204030204" pitchFamily="34" charset="0"/>
                <a:cs typeface="Calibri Light" panose="020F0302020204030204" pitchFamily="34" charset="0"/>
              </a:rPr>
              <a:t>c</a:t>
            </a:r>
            <a:r>
              <a:rPr lang="en-US" sz="2400" strike="noStrike" spc="-1" dirty="0">
                <a:solidFill>
                  <a:srgbClr val="333333"/>
                </a:solidFill>
                <a:latin typeface="Calibri Light" panose="020F0302020204030204" pitchFamily="34" charset="0"/>
                <a:cs typeface="Calibri Light" panose="020F0302020204030204" pitchFamily="34" charset="0"/>
              </a:rPr>
              <a:t>ost-effective</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freely available at </a:t>
            </a:r>
            <a:r>
              <a:rPr lang="en-US" sz="2400" u="sng" strike="noStrike" spc="-1" dirty="0">
                <a:solidFill>
                  <a:srgbClr val="E58856"/>
                </a:solidFill>
                <a:uFillTx/>
                <a:latin typeface="Calibri Light" panose="020F0302020204030204" pitchFamily="34" charset="0"/>
                <a:cs typeface="Calibri Light" panose="020F0302020204030204" pitchFamily="34" charset="0"/>
                <a:hlinkClick r:id="rId3"/>
              </a:rPr>
              <a:t>www.aphlis.net</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strike="noStrike" spc="-1" dirty="0">
              <a:solidFill>
                <a:srgbClr val="333333"/>
              </a:solidFill>
              <a:latin typeface="Calibri Light" panose="020F0302020204030204" pitchFamily="34" charset="0"/>
              <a:cs typeface="Calibri Light" panose="020F0302020204030204" pitchFamily="34" charset="0"/>
            </a:endParaRPr>
          </a:p>
        </p:txBody>
      </p:sp>
      <p:sp>
        <p:nvSpPr>
          <p:cNvPr id="9" name="Footer Placeholder 1">
            <a:extLst>
              <a:ext uri="{FF2B5EF4-FFF2-40B4-BE49-F238E27FC236}">
                <a16:creationId xmlns:a16="http://schemas.microsoft.com/office/drawing/2014/main" id="{55B9B984-2097-664C-BB90-700B27692E36}"/>
              </a:ext>
            </a:extLst>
          </p:cNvPr>
          <p:cNvSpPr txBox="1">
            <a:spLocks/>
          </p:cNvSpPr>
          <p:nvPr/>
        </p:nvSpPr>
        <p:spPr>
          <a:xfrm>
            <a:off x="6963479"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pic>
        <p:nvPicPr>
          <p:cNvPr id="10" name="Picture Placeholder 9">
            <a:extLst>
              <a:ext uri="{FF2B5EF4-FFF2-40B4-BE49-F238E27FC236}">
                <a16:creationId xmlns:a16="http://schemas.microsoft.com/office/drawing/2014/main" id="{DE06E0B0-058B-1F4B-8383-967F8DA01291}"/>
              </a:ext>
            </a:extLst>
          </p:cNvPr>
          <p:cNvPicPr/>
          <p:nvPr/>
        </p:nvPicPr>
        <p:blipFill rotWithShape="1">
          <a:blip r:embed="rId4" cstate="screen">
            <a:extLst>
              <a:ext uri="{28A0092B-C50C-407E-A947-70E740481C1C}">
                <a14:useLocalDpi xmlns:a14="http://schemas.microsoft.com/office/drawing/2010/main"/>
              </a:ext>
            </a:extLst>
          </a:blip>
          <a:srcRect t="-5" r="-30"/>
          <a:stretch/>
        </p:blipFill>
        <p:spPr>
          <a:xfrm>
            <a:off x="0" y="0"/>
            <a:ext cx="6505920" cy="6857640"/>
          </a:xfrm>
          <a:prstGeom prst="rect">
            <a:avLst/>
          </a:prstGeom>
          <a:ln>
            <a:noFill/>
          </a:ln>
        </p:spPr>
      </p:pic>
    </p:spTree>
    <p:extLst>
      <p:ext uri="{BB962C8B-B14F-4D97-AF65-F5344CB8AC3E}">
        <p14:creationId xmlns:p14="http://schemas.microsoft.com/office/powerpoint/2010/main" val="4155448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4A6BA103-AB40-CF4E-BC9C-5CA15F594F11}"/>
              </a:ext>
            </a:extLst>
          </p:cNvPr>
          <p:cNvPicPr/>
          <p:nvPr/>
        </p:nvPicPr>
        <p:blipFill>
          <a:blip r:embed="rId3"/>
          <a:stretch/>
        </p:blipFill>
        <p:spPr>
          <a:xfrm>
            <a:off x="-308473" y="0"/>
            <a:ext cx="12192000" cy="6694410"/>
          </a:xfrm>
          <a:prstGeom prst="rect">
            <a:avLst/>
          </a:prstGeom>
          <a:ln>
            <a:noFill/>
          </a:ln>
        </p:spPr>
      </p:pic>
      <p:sp>
        <p:nvSpPr>
          <p:cNvPr id="4" name="TextShape 2">
            <a:extLst>
              <a:ext uri="{FF2B5EF4-FFF2-40B4-BE49-F238E27FC236}">
                <a16:creationId xmlns:a16="http://schemas.microsoft.com/office/drawing/2014/main" id="{FFA5E67B-BC95-3844-8E18-221F25AE824C}"/>
              </a:ext>
            </a:extLst>
          </p:cNvPr>
          <p:cNvSpPr txBox="1"/>
          <p:nvPr/>
        </p:nvSpPr>
        <p:spPr>
          <a:xfrm>
            <a:off x="7152000" y="0"/>
            <a:ext cx="5040000" cy="6858000"/>
          </a:xfrm>
          <a:prstGeom prst="rect">
            <a:avLst/>
          </a:prstGeom>
          <a:solidFill>
            <a:schemeClr val="tx2">
              <a:alpha val="90000"/>
            </a:schemeClr>
          </a:solidFill>
          <a:ln>
            <a:noFill/>
          </a:ln>
        </p:spPr>
        <p:txBody>
          <a:bodyPr lIns="360000" tIns="720000" rIns="360000" anchor="t" anchorCtr="0">
            <a:normAutofit/>
          </a:bodyPr>
          <a:lstStyle/>
          <a:p>
            <a:pPr>
              <a:lnSpc>
                <a:spcPct val="90000"/>
              </a:lnSpc>
              <a:spcBef>
                <a:spcPts val="1001"/>
              </a:spcBef>
              <a:buClr>
                <a:schemeClr val="accent2"/>
              </a:buClr>
            </a:pPr>
            <a:r>
              <a:rPr lang="en-US" sz="3600" spc="-1" dirty="0">
                <a:solidFill>
                  <a:schemeClr val="bg1"/>
                </a:solidFill>
                <a:latin typeface="Calibri Light"/>
              </a:rPr>
              <a:t>Financial impact</a:t>
            </a:r>
            <a:endParaRPr lang="en-US" sz="3600" spc="-1" dirty="0">
              <a:solidFill>
                <a:schemeClr val="bg1"/>
              </a:solidFill>
              <a:latin typeface="Calibri"/>
            </a:endParaRPr>
          </a:p>
          <a:p>
            <a:pPr>
              <a:lnSpc>
                <a:spcPct val="90000"/>
              </a:lnSpc>
              <a:spcBef>
                <a:spcPts val="1001"/>
              </a:spcBef>
              <a:buClr>
                <a:schemeClr val="accent2"/>
              </a:buClr>
            </a:pPr>
            <a:r>
              <a:rPr lang="en-US" sz="2400" spc="-1" dirty="0">
                <a:solidFill>
                  <a:schemeClr val="bg1"/>
                </a:solidFill>
                <a:latin typeface="Calibri Light" panose="020F0302020204030204" pitchFamily="34" charset="0"/>
                <a:cs typeface="Calibri Light" panose="020F0302020204030204" pitchFamily="34" charset="0"/>
              </a:rPr>
              <a:t>APHLIS determines the financial impact of postharvest loss in terms of:</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monetary value of crop loss </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percentage of national and agricultural GDP represented by the loss</a:t>
            </a:r>
          </a:p>
          <a:p>
            <a:pPr marL="180000" indent="-180000">
              <a:lnSpc>
                <a:spcPct val="90000"/>
              </a:lnSpc>
              <a:spcBef>
                <a:spcPts val="1001"/>
              </a:spcBef>
              <a:buClr>
                <a:schemeClr val="accent2"/>
              </a:buClr>
              <a:buFont typeface="Arial" panose="020B0604020202020204" pitchFamily="34" charset="0"/>
              <a:buChar char="•"/>
            </a:pPr>
            <a:endParaRPr lang="en-US" sz="2400" spc="-1" dirty="0">
              <a:solidFill>
                <a:schemeClr val="bg1"/>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b="0" strike="noStrike" spc="-1" dirty="0">
              <a:solidFill>
                <a:srgbClr val="333333"/>
              </a:solidFill>
              <a:latin typeface="Calibri"/>
            </a:endParaRPr>
          </a:p>
        </p:txBody>
      </p:sp>
      <p:sp>
        <p:nvSpPr>
          <p:cNvPr id="6" name="Footer Placeholder 1">
            <a:extLst>
              <a:ext uri="{FF2B5EF4-FFF2-40B4-BE49-F238E27FC236}">
                <a16:creationId xmlns:a16="http://schemas.microsoft.com/office/drawing/2014/main" id="{CB991112-C3AC-3648-8978-F5D5C2B7A02B}"/>
              </a:ext>
            </a:extLst>
          </p:cNvPr>
          <p:cNvSpPr txBox="1">
            <a:spLocks/>
          </p:cNvSpPr>
          <p:nvPr/>
        </p:nvSpPr>
        <p:spPr>
          <a:xfrm>
            <a:off x="7531655"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7" name="Frame 6">
            <a:extLst>
              <a:ext uri="{FF2B5EF4-FFF2-40B4-BE49-F238E27FC236}">
                <a16:creationId xmlns:a16="http://schemas.microsoft.com/office/drawing/2014/main" id="{29811498-4695-9C4F-B05E-EABD19561C9D}"/>
              </a:ext>
            </a:extLst>
          </p:cNvPr>
          <p:cNvSpPr/>
          <p:nvPr/>
        </p:nvSpPr>
        <p:spPr>
          <a:xfrm>
            <a:off x="3381476" y="2457543"/>
            <a:ext cx="3116597" cy="290557"/>
          </a:xfrm>
          <a:prstGeom prst="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Tree>
    <p:extLst>
      <p:ext uri="{BB962C8B-B14F-4D97-AF65-F5344CB8AC3E}">
        <p14:creationId xmlns:p14="http://schemas.microsoft.com/office/powerpoint/2010/main" val="394705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FF5136-A07F-0B4E-B9D3-3B25FC838ACB}"/>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b="2028"/>
          <a:stretch/>
        </p:blipFill>
        <p:spPr>
          <a:xfrm>
            <a:off x="-284652" y="-17930"/>
            <a:ext cx="12476652" cy="6875929"/>
          </a:xfrm>
          <a:prstGeom prst="rect">
            <a:avLst/>
          </a:prstGeom>
        </p:spPr>
      </p:pic>
      <p:sp>
        <p:nvSpPr>
          <p:cNvPr id="9" name="Frame 8">
            <a:extLst>
              <a:ext uri="{FF2B5EF4-FFF2-40B4-BE49-F238E27FC236}">
                <a16:creationId xmlns:a16="http://schemas.microsoft.com/office/drawing/2014/main" id="{2D6DAB18-D16D-A54E-B8AF-09B12542C20B}"/>
              </a:ext>
            </a:extLst>
          </p:cNvPr>
          <p:cNvSpPr/>
          <p:nvPr/>
        </p:nvSpPr>
        <p:spPr>
          <a:xfrm>
            <a:off x="6540079" y="6199217"/>
            <a:ext cx="718003" cy="213694"/>
          </a:xfrm>
          <a:prstGeom prst="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
        <p:nvSpPr>
          <p:cNvPr id="4" name="TextShape 2">
            <a:extLst>
              <a:ext uri="{FF2B5EF4-FFF2-40B4-BE49-F238E27FC236}">
                <a16:creationId xmlns:a16="http://schemas.microsoft.com/office/drawing/2014/main" id="{FFA5E67B-BC95-3844-8E18-221F25AE824C}"/>
              </a:ext>
            </a:extLst>
          </p:cNvPr>
          <p:cNvSpPr txBox="1"/>
          <p:nvPr/>
        </p:nvSpPr>
        <p:spPr>
          <a:xfrm>
            <a:off x="7531655" y="-17930"/>
            <a:ext cx="4660345" cy="6875929"/>
          </a:xfrm>
          <a:prstGeom prst="rect">
            <a:avLst/>
          </a:prstGeom>
          <a:solidFill>
            <a:schemeClr val="tx2">
              <a:alpha val="90000"/>
            </a:schemeClr>
          </a:solidFill>
          <a:ln>
            <a:noFill/>
          </a:ln>
        </p:spPr>
        <p:txBody>
          <a:bodyPr lIns="360000" tIns="720000" anchor="t" anchorCtr="0">
            <a:normAutofit/>
          </a:bodyPr>
          <a:lstStyle/>
          <a:p>
            <a:pPr>
              <a:lnSpc>
                <a:spcPct val="90000"/>
              </a:lnSpc>
              <a:spcBef>
                <a:spcPts val="1001"/>
              </a:spcBef>
              <a:buClr>
                <a:schemeClr val="accent2"/>
              </a:buClr>
            </a:pPr>
            <a:r>
              <a:rPr lang="en-US" sz="3600" spc="-1" dirty="0">
                <a:solidFill>
                  <a:schemeClr val="bg1"/>
                </a:solidFill>
                <a:latin typeface="Calibri Light"/>
              </a:rPr>
              <a:t>Nutritional impact</a:t>
            </a:r>
            <a:endParaRPr lang="en-US" sz="3600" spc="-1" dirty="0">
              <a:solidFill>
                <a:schemeClr val="bg1"/>
              </a:solidFill>
              <a:latin typeface="Calibri"/>
            </a:endParaRPr>
          </a:p>
          <a:p>
            <a:pPr>
              <a:lnSpc>
                <a:spcPct val="90000"/>
              </a:lnSpc>
              <a:spcBef>
                <a:spcPts val="1001"/>
              </a:spcBef>
              <a:buClr>
                <a:schemeClr val="accent2"/>
              </a:buClr>
            </a:pPr>
            <a:r>
              <a:rPr lang="en-US" sz="2400" spc="-1" dirty="0">
                <a:solidFill>
                  <a:schemeClr val="bg1"/>
                </a:solidFill>
                <a:latin typeface="Calibri Light" panose="020F0502020204030204" pitchFamily="34" charset="0"/>
                <a:cs typeface="Calibri Light" panose="020F0502020204030204" pitchFamily="34" charset="0"/>
              </a:rPr>
              <a:t>APHLIS uses food composition data to determine the quantities of nutrients lost annually during and after harvesting including: </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502020204030204" pitchFamily="34" charset="0"/>
                <a:cs typeface="Calibri Light" panose="020F0502020204030204" pitchFamily="34" charset="0"/>
              </a:rPr>
              <a:t>macronutrients (carbohydrates, proteins, fats)</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502020204030204" pitchFamily="34" charset="0"/>
                <a:cs typeface="Calibri Light" panose="020F0502020204030204" pitchFamily="34" charset="0"/>
              </a:rPr>
              <a:t>micronutrients (including iron, zinc, calcium, vitamins A and C)</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502020204030204" pitchFamily="34" charset="0"/>
                <a:cs typeface="Calibri Light" panose="020F0502020204030204" pitchFamily="34" charset="0"/>
              </a:rPr>
              <a:t>dietary energy (kcals) of the lost food</a:t>
            </a:r>
          </a:p>
        </p:txBody>
      </p:sp>
      <p:sp>
        <p:nvSpPr>
          <p:cNvPr id="6" name="Footer Placeholder 1">
            <a:extLst>
              <a:ext uri="{FF2B5EF4-FFF2-40B4-BE49-F238E27FC236}">
                <a16:creationId xmlns:a16="http://schemas.microsoft.com/office/drawing/2014/main" id="{DCA3C57A-BBE1-F44C-A5C0-DEB90BA8208D}"/>
              </a:ext>
            </a:extLst>
          </p:cNvPr>
          <p:cNvSpPr txBox="1">
            <a:spLocks/>
          </p:cNvSpPr>
          <p:nvPr/>
        </p:nvSpPr>
        <p:spPr>
          <a:xfrm>
            <a:off x="7531655"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   </a:t>
            </a:r>
            <a:r>
              <a:rPr lang="en-GB" sz="1400" spc="-1" dirty="0" err="1">
                <a:solidFill>
                  <a:schemeClr val="accent2"/>
                </a:solidFill>
                <a:latin typeface="Calibri"/>
              </a:rPr>
              <a:t>www.aphlis.net</a:t>
            </a:r>
            <a:endParaRPr lang="en-GB" sz="1400" spc="-1" dirty="0">
              <a:solidFill>
                <a:schemeClr val="accent2"/>
              </a:solidFill>
              <a:latin typeface="Times New Roman"/>
            </a:endParaRPr>
          </a:p>
        </p:txBody>
      </p:sp>
    </p:spTree>
    <p:extLst>
      <p:ext uri="{BB962C8B-B14F-4D97-AF65-F5344CB8AC3E}">
        <p14:creationId xmlns:p14="http://schemas.microsoft.com/office/powerpoint/2010/main" val="2074613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5D1EF7-65CB-8144-A783-76F45B1FF0D4}"/>
              </a:ext>
            </a:extLst>
          </p:cNvPr>
          <p:cNvSpPr>
            <a:spLocks noGrp="1"/>
          </p:cNvSpPr>
          <p:nvPr>
            <p:ph type="ftr"/>
          </p:nvPr>
        </p:nvSpPr>
        <p:spPr>
          <a:xfrm>
            <a:off x="5366239" y="6356520"/>
            <a:ext cx="4114440" cy="364680"/>
          </a:xfrm>
        </p:spPr>
        <p:txBody>
          <a:bodyPr/>
          <a:lstStyle/>
          <a:p>
            <a:pP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5" name="TextShape 1">
            <a:extLst>
              <a:ext uri="{FF2B5EF4-FFF2-40B4-BE49-F238E27FC236}">
                <a16:creationId xmlns:a16="http://schemas.microsoft.com/office/drawing/2014/main" id="{136380B4-9C33-A743-B742-448F85F2D127}"/>
              </a:ext>
            </a:extLst>
          </p:cNvPr>
          <p:cNvSpPr txBox="1"/>
          <p:nvPr/>
        </p:nvSpPr>
        <p:spPr>
          <a:xfrm>
            <a:off x="5366239" y="243084"/>
            <a:ext cx="6112933" cy="1091880"/>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The APHLIS Network</a:t>
            </a:r>
            <a:endParaRPr lang="en-US" sz="4400" b="0" strike="noStrike" spc="-1" dirty="0">
              <a:solidFill>
                <a:srgbClr val="333333"/>
              </a:solidFill>
              <a:latin typeface="Calibri"/>
            </a:endParaRPr>
          </a:p>
        </p:txBody>
      </p:sp>
      <p:sp>
        <p:nvSpPr>
          <p:cNvPr id="6" name="TextShape 2">
            <a:extLst>
              <a:ext uri="{FF2B5EF4-FFF2-40B4-BE49-F238E27FC236}">
                <a16:creationId xmlns:a16="http://schemas.microsoft.com/office/drawing/2014/main" id="{1A058636-1B17-BE44-B69F-D3882521B6C9}"/>
              </a:ext>
            </a:extLst>
          </p:cNvPr>
          <p:cNvSpPr txBox="1"/>
          <p:nvPr/>
        </p:nvSpPr>
        <p:spPr>
          <a:xfrm>
            <a:off x="5366239" y="1334500"/>
            <a:ext cx="6112933" cy="4800798"/>
          </a:xfrm>
          <a:prstGeom prst="rect">
            <a:avLst/>
          </a:prstGeom>
          <a:noFill/>
          <a:ln>
            <a:noFill/>
          </a:ln>
        </p:spPr>
        <p:txBody>
          <a:bodyPr>
            <a:noAutofit/>
          </a:bodyPr>
          <a:lstStyle/>
          <a:p>
            <a:pPr marL="360">
              <a:lnSpc>
                <a:spcPct val="90000"/>
              </a:lnSpc>
              <a:spcBef>
                <a:spcPts val="1001"/>
              </a:spcBef>
              <a:buClr>
                <a:srgbClr val="E58856"/>
              </a:buClr>
            </a:pPr>
            <a:r>
              <a:rPr lang="en-US" sz="2800" spc="-1" dirty="0">
                <a:solidFill>
                  <a:srgbClr val="333333"/>
                </a:solidFill>
                <a:latin typeface="Calibri Light" panose="020F0302020204030204" pitchFamily="34" charset="0"/>
                <a:cs typeface="Calibri Light" panose="020F0302020204030204" pitchFamily="34" charset="0"/>
              </a:rPr>
              <a:t>The </a:t>
            </a:r>
            <a:r>
              <a:rPr lang="en-US" sz="2800" b="1" spc="-1" dirty="0">
                <a:solidFill>
                  <a:srgbClr val="333333"/>
                </a:solidFill>
                <a:latin typeface="Calibri" panose="020F0502020204030204" pitchFamily="34" charset="0"/>
                <a:cs typeface="Calibri" panose="020F0502020204030204" pitchFamily="34" charset="0"/>
              </a:rPr>
              <a:t>APHLIS Network </a:t>
            </a:r>
            <a:r>
              <a:rPr lang="en-US" sz="2800" spc="-1" dirty="0">
                <a:solidFill>
                  <a:srgbClr val="333333"/>
                </a:solidFill>
                <a:latin typeface="Calibri Light" panose="020F0302020204030204" pitchFamily="34" charset="0"/>
                <a:cs typeface="Calibri Light" panose="020F0302020204030204" pitchFamily="34" charset="0"/>
              </a:rPr>
              <a:t>comprises </a:t>
            </a:r>
            <a:r>
              <a:rPr lang="en-US" sz="2800" b="1" spc="-1" dirty="0">
                <a:solidFill>
                  <a:srgbClr val="333333"/>
                </a:solidFill>
                <a:latin typeface="Calibri" panose="020F0502020204030204" pitchFamily="34" charset="0"/>
                <a:cs typeface="Calibri" panose="020F0502020204030204" pitchFamily="34" charset="0"/>
              </a:rPr>
              <a:t>postharvest loss experts </a:t>
            </a:r>
            <a:r>
              <a:rPr lang="en-US" sz="2800" spc="-1" dirty="0">
                <a:solidFill>
                  <a:srgbClr val="333333"/>
                </a:solidFill>
                <a:latin typeface="Calibri Light" panose="020F0302020204030204" pitchFamily="34" charset="0"/>
                <a:cs typeface="Calibri Light" panose="020F0302020204030204" pitchFamily="34" charset="0"/>
              </a:rPr>
              <a:t>from sub-Saharan African countries, who:</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a:rPr>
              <a:t>provide contextual information to increase the accuracy of estimates</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a:rPr>
              <a:t>provide seasonal crop production data</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a:rPr>
              <a:t>submit country narratives to provide context about their postharvest systems</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a:rPr>
              <a:t>provide technical and advisory support for national efforts around Malabo implementation</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a:rPr>
              <a:t>act as ambassadors for APHLIS</a:t>
            </a:r>
            <a:endParaRPr lang="en-US" sz="2800" b="0" strike="noStrike" spc="-1" dirty="0">
              <a:solidFill>
                <a:srgbClr val="333333"/>
              </a:solidFill>
              <a:latin typeface="Calibri"/>
            </a:endParaRPr>
          </a:p>
        </p:txBody>
      </p:sp>
      <p:pic>
        <p:nvPicPr>
          <p:cNvPr id="8" name="Picture 7">
            <a:extLst>
              <a:ext uri="{FF2B5EF4-FFF2-40B4-BE49-F238E27FC236}">
                <a16:creationId xmlns:a16="http://schemas.microsoft.com/office/drawing/2014/main" id="{63B8EA7D-E3C8-224B-8D97-875BBE792F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029200" cy="6857999"/>
          </a:xfrm>
          <a:prstGeom prst="rect">
            <a:avLst/>
          </a:prstGeom>
        </p:spPr>
      </p:pic>
    </p:spTree>
    <p:extLst>
      <p:ext uri="{BB962C8B-B14F-4D97-AF65-F5344CB8AC3E}">
        <p14:creationId xmlns:p14="http://schemas.microsoft.com/office/powerpoint/2010/main" val="1777028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ABD713-504B-034B-9DE0-6986124BDA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073"/>
            <a:ext cx="5731675" cy="6882063"/>
          </a:xfrm>
          <a:prstGeom prst="rect">
            <a:avLst/>
          </a:prstGeom>
        </p:spPr>
      </p:pic>
      <p:sp>
        <p:nvSpPr>
          <p:cNvPr id="8" name="Freeform 7">
            <a:extLst>
              <a:ext uri="{FF2B5EF4-FFF2-40B4-BE49-F238E27FC236}">
                <a16:creationId xmlns:a16="http://schemas.microsoft.com/office/drawing/2014/main" id="{8CEFACDE-27EA-2F43-8555-2A5FF72DE1D1}"/>
              </a:ext>
            </a:extLst>
          </p:cNvPr>
          <p:cNvSpPr/>
          <p:nvPr/>
        </p:nvSpPr>
        <p:spPr>
          <a:xfrm>
            <a:off x="3402767" y="-9073"/>
            <a:ext cx="8789233" cy="6882063"/>
          </a:xfrm>
          <a:custGeom>
            <a:avLst/>
            <a:gdLst>
              <a:gd name="connsiteX0" fmla="*/ 10010274 w 10010274"/>
              <a:gd name="connsiteY0" fmla="*/ 6882063 h 6882063"/>
              <a:gd name="connsiteX1" fmla="*/ 0 w 10010274"/>
              <a:gd name="connsiteY1" fmla="*/ 6882063 h 6882063"/>
              <a:gd name="connsiteX2" fmla="*/ 1925053 w 10010274"/>
              <a:gd name="connsiteY2" fmla="*/ 0 h 6882063"/>
              <a:gd name="connsiteX3" fmla="*/ 10010274 w 10010274"/>
              <a:gd name="connsiteY3" fmla="*/ 0 h 6882063"/>
              <a:gd name="connsiteX4" fmla="*/ 10010274 w 10010274"/>
              <a:gd name="connsiteY4" fmla="*/ 6882063 h 6882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274" h="6882063">
                <a:moveTo>
                  <a:pt x="10010274" y="6882063"/>
                </a:moveTo>
                <a:lnTo>
                  <a:pt x="0" y="6882063"/>
                </a:lnTo>
                <a:lnTo>
                  <a:pt x="1925053" y="0"/>
                </a:lnTo>
                <a:lnTo>
                  <a:pt x="10010274" y="0"/>
                </a:lnTo>
                <a:lnTo>
                  <a:pt x="10010274" y="6882063"/>
                </a:lnTo>
                <a:close/>
              </a:path>
            </a:pathLst>
          </a:custGeom>
          <a:solidFill>
            <a:srgbClr val="EB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9243B383-AAB6-B74C-AEDE-423E13890C26}"/>
              </a:ext>
            </a:extLst>
          </p:cNvPr>
          <p:cNvSpPr>
            <a:spLocks noGrp="1"/>
          </p:cNvSpPr>
          <p:nvPr>
            <p:ph type="ftr"/>
          </p:nvPr>
        </p:nvSpPr>
        <p:spPr>
          <a:xfrm>
            <a:off x="5792323" y="6356520"/>
            <a:ext cx="4114440" cy="364680"/>
          </a:xfrm>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3" name="Rectangle 2">
            <a:extLst>
              <a:ext uri="{FF2B5EF4-FFF2-40B4-BE49-F238E27FC236}">
                <a16:creationId xmlns:a16="http://schemas.microsoft.com/office/drawing/2014/main" id="{63F716FA-064A-4B41-B7AD-56BCA48B6C5E}"/>
              </a:ext>
            </a:extLst>
          </p:cNvPr>
          <p:cNvSpPr/>
          <p:nvPr/>
        </p:nvSpPr>
        <p:spPr>
          <a:xfrm>
            <a:off x="3985206" y="1139254"/>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spc="-1" dirty="0">
                <a:solidFill>
                  <a:schemeClr val="tx1"/>
                </a:solidFill>
                <a:latin typeface="Calibri Light" panose="020F0302020204030204" pitchFamily="34" charset="0"/>
                <a:cs typeface="Calibri Light" panose="020F0302020204030204" pitchFamily="34" charset="0"/>
              </a:rPr>
              <a:t>An </a:t>
            </a:r>
            <a:r>
              <a:rPr lang="en-US" sz="2400" b="1" spc="-1" dirty="0">
                <a:solidFill>
                  <a:schemeClr val="tx1"/>
                </a:solidFill>
                <a:latin typeface="Calibri" panose="020F0502020204030204" pitchFamily="34" charset="0"/>
                <a:cs typeface="Calibri" panose="020F0502020204030204" pitchFamily="34" charset="0"/>
              </a:rPr>
              <a:t>expanded scope</a:t>
            </a:r>
            <a:r>
              <a:rPr lang="en-US" sz="2400" spc="-1" dirty="0">
                <a:solidFill>
                  <a:schemeClr val="tx1"/>
                </a:solidFill>
                <a:latin typeface="Calibri Light" panose="020F0302020204030204" pitchFamily="34" charset="0"/>
                <a:cs typeface="Calibri Light" panose="020F0302020204030204" pitchFamily="34" charset="0"/>
              </a:rPr>
              <a:t> that includes additional crops and countries</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405C7F9B-56EB-6D42-87E5-72E03EE68AB3}"/>
              </a:ext>
            </a:extLst>
          </p:cNvPr>
          <p:cNvSpPr/>
          <p:nvPr/>
        </p:nvSpPr>
        <p:spPr>
          <a:xfrm>
            <a:off x="3985206" y="3732600"/>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b="1" spc="-1" dirty="0">
                <a:solidFill>
                  <a:schemeClr val="tx1"/>
                </a:solidFill>
                <a:latin typeface="Calibri" panose="020F0502020204030204" pitchFamily="34" charset="0"/>
                <a:cs typeface="Calibri" panose="020F0502020204030204" pitchFamily="34" charset="0"/>
              </a:rPr>
              <a:t>Analysis of trends </a:t>
            </a:r>
            <a:r>
              <a:rPr lang="en-US" sz="2400" spc="-1" dirty="0">
                <a:solidFill>
                  <a:schemeClr val="tx1"/>
                </a:solidFill>
                <a:latin typeface="Calibri Light" panose="020F0302020204030204" pitchFamily="34" charset="0"/>
                <a:cs typeface="Calibri Light" panose="020F0302020204030204" pitchFamily="34" charset="0"/>
              </a:rPr>
              <a:t>to support agricultural policy formulation and loss reduction activities</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A7BE897B-ADCE-654C-899C-6D2487D1B72A}"/>
              </a:ext>
            </a:extLst>
          </p:cNvPr>
          <p:cNvSpPr/>
          <p:nvPr/>
        </p:nvSpPr>
        <p:spPr>
          <a:xfrm>
            <a:off x="7963726" y="1139254"/>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b="1" spc="-1" dirty="0">
                <a:solidFill>
                  <a:schemeClr val="tx1"/>
                </a:solidFill>
                <a:latin typeface="Calibri" panose="020F0502020204030204" pitchFamily="34" charset="0"/>
                <a:cs typeface="Calibri" panose="020F0502020204030204" pitchFamily="34" charset="0"/>
              </a:rPr>
              <a:t>Recognition </a:t>
            </a:r>
            <a:r>
              <a:rPr lang="en-US" sz="2400" spc="-1" dirty="0">
                <a:solidFill>
                  <a:schemeClr val="tx1"/>
                </a:solidFill>
                <a:latin typeface="Calibri Light" panose="020F0302020204030204" pitchFamily="34" charset="0"/>
                <a:cs typeface="Calibri Light" panose="020F0302020204030204" pitchFamily="34" charset="0"/>
              </a:rPr>
              <a:t>as the key source of reliable PHL estimate information for supporting decisions and reporting by governments and the private sector</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id="{992FAE5E-48D8-E24D-933E-6B22B83D2DA6}"/>
              </a:ext>
            </a:extLst>
          </p:cNvPr>
          <p:cNvSpPr/>
          <p:nvPr/>
        </p:nvSpPr>
        <p:spPr>
          <a:xfrm>
            <a:off x="7963726" y="3732600"/>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spc="-1" dirty="0">
                <a:solidFill>
                  <a:schemeClr val="tx1"/>
                </a:solidFill>
                <a:latin typeface="Calibri Light" panose="020F0302020204030204" pitchFamily="34" charset="0"/>
                <a:cs typeface="Calibri Light" panose="020F0302020204030204" pitchFamily="34" charset="0"/>
              </a:rPr>
              <a:t>A </a:t>
            </a:r>
            <a:r>
              <a:rPr lang="en-US" sz="2400" b="1" spc="-1" dirty="0">
                <a:solidFill>
                  <a:schemeClr val="tx1"/>
                </a:solidFill>
                <a:latin typeface="Calibri" panose="020F0502020204030204" pitchFamily="34" charset="0"/>
                <a:cs typeface="Calibri" panose="020F0502020204030204" pitchFamily="34" charset="0"/>
              </a:rPr>
              <a:t>community of practice </a:t>
            </a:r>
            <a:r>
              <a:rPr lang="en-US" sz="2400" spc="-1" dirty="0">
                <a:solidFill>
                  <a:schemeClr val="tx1"/>
                </a:solidFill>
                <a:latin typeface="Calibri Light" panose="020F0302020204030204" pitchFamily="34" charset="0"/>
                <a:cs typeface="Calibri Light" panose="020F0302020204030204" pitchFamily="34" charset="0"/>
              </a:rPr>
              <a:t>that fosters a flow of information between PHL stakeholders</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7" name="TextShape 1">
            <a:extLst>
              <a:ext uri="{FF2B5EF4-FFF2-40B4-BE49-F238E27FC236}">
                <a16:creationId xmlns:a16="http://schemas.microsoft.com/office/drawing/2014/main" id="{5C4D2F9F-966A-4D47-BC24-072A920BC8C0}"/>
              </a:ext>
            </a:extLst>
          </p:cNvPr>
          <p:cNvSpPr txBox="1"/>
          <p:nvPr/>
        </p:nvSpPr>
        <p:spPr>
          <a:xfrm>
            <a:off x="3985206" y="89940"/>
            <a:ext cx="7754654" cy="1091880"/>
          </a:xfrm>
          <a:prstGeom prst="rect">
            <a:avLst/>
          </a:prstGeom>
          <a:noFill/>
          <a:ln>
            <a:noFill/>
          </a:ln>
        </p:spPr>
        <p:txBody>
          <a:bodyPr anchor="ctr">
            <a:noAutofit/>
          </a:bodyPr>
          <a:lstStyle/>
          <a:p>
            <a:pPr algn="ctr">
              <a:lnSpc>
                <a:spcPct val="90000"/>
              </a:lnSpc>
            </a:pPr>
            <a:r>
              <a:rPr lang="en-US" sz="4400" b="0" strike="noStrike" spc="-1" dirty="0">
                <a:solidFill>
                  <a:schemeClr val="bg1"/>
                </a:solidFill>
                <a:latin typeface="Calibri Light"/>
              </a:rPr>
              <a:t>What’s ahead for APHLIS</a:t>
            </a:r>
            <a:endParaRPr lang="en-US" sz="4400" b="0" strike="noStrike" spc="-1" dirty="0">
              <a:solidFill>
                <a:schemeClr val="bg1"/>
              </a:solidFill>
              <a:latin typeface="Calibri"/>
            </a:endParaRPr>
          </a:p>
        </p:txBody>
      </p:sp>
      <p:pic>
        <p:nvPicPr>
          <p:cNvPr id="12" name="Picture 8">
            <a:extLst>
              <a:ext uri="{FF2B5EF4-FFF2-40B4-BE49-F238E27FC236}">
                <a16:creationId xmlns:a16="http://schemas.microsoft.com/office/drawing/2014/main" id="{495A8A56-A355-B245-BA05-ECDB31BD1976}"/>
              </a:ext>
            </a:extLst>
          </p:cNvPr>
          <p:cNvPicPr/>
          <p:nvPr/>
        </p:nvPicPr>
        <p:blipFill>
          <a:blip r:embed="rId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Tree>
    <p:extLst>
      <p:ext uri="{BB962C8B-B14F-4D97-AF65-F5344CB8AC3E}">
        <p14:creationId xmlns:p14="http://schemas.microsoft.com/office/powerpoint/2010/main" val="2331174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1155711-26B1-0542-AB07-33B841B784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AA15DFA3-0BE3-ED4D-A422-CDC5EAE4E4AE}"/>
              </a:ext>
            </a:extLst>
          </p:cNvPr>
          <p:cNvSpPr>
            <a:spLocks noGrp="1"/>
          </p:cNvSpPr>
          <p:nvPr>
            <p:ph type="ftr" idx="10"/>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11" name="TextShape 1">
            <a:extLst>
              <a:ext uri="{FF2B5EF4-FFF2-40B4-BE49-F238E27FC236}">
                <a16:creationId xmlns:a16="http://schemas.microsoft.com/office/drawing/2014/main" id="{704E559C-36DC-FE42-91E3-8C2020A39DAB}"/>
              </a:ext>
            </a:extLst>
          </p:cNvPr>
          <p:cNvSpPr txBox="1"/>
          <p:nvPr/>
        </p:nvSpPr>
        <p:spPr>
          <a:xfrm>
            <a:off x="1523880" y="1122480"/>
            <a:ext cx="9143640" cy="1761397"/>
          </a:xfrm>
          <a:prstGeom prst="rect">
            <a:avLst/>
          </a:prstGeom>
          <a:noFill/>
          <a:ln>
            <a:noFill/>
          </a:ln>
        </p:spPr>
        <p:txBody>
          <a:bodyPr anchor="b">
            <a:noAutofit/>
          </a:bodyPr>
          <a:lstStyle/>
          <a:p>
            <a:pPr algn="ctr">
              <a:lnSpc>
                <a:spcPct val="90000"/>
              </a:lnSpc>
            </a:pPr>
            <a:r>
              <a:rPr lang="en-US" sz="6000" b="0" strike="noStrike" spc="-1" dirty="0">
                <a:solidFill>
                  <a:srgbClr val="2F4F70"/>
                </a:solidFill>
                <a:latin typeface="Calibri Light"/>
              </a:rPr>
              <a:t>Thank you!</a:t>
            </a:r>
            <a:endParaRPr lang="en-US" sz="6000" b="0" strike="noStrike" spc="-1" dirty="0">
              <a:solidFill>
                <a:srgbClr val="333333"/>
              </a:solidFill>
              <a:latin typeface="Calibri"/>
            </a:endParaRPr>
          </a:p>
        </p:txBody>
      </p:sp>
      <p:grpSp>
        <p:nvGrpSpPr>
          <p:cNvPr id="10" name="Group 9">
            <a:extLst>
              <a:ext uri="{FF2B5EF4-FFF2-40B4-BE49-F238E27FC236}">
                <a16:creationId xmlns:a16="http://schemas.microsoft.com/office/drawing/2014/main" id="{4A135445-948B-8948-B694-2E1C83D3C19F}"/>
              </a:ext>
            </a:extLst>
          </p:cNvPr>
          <p:cNvGrpSpPr/>
          <p:nvPr/>
        </p:nvGrpSpPr>
        <p:grpSpPr>
          <a:xfrm>
            <a:off x="1205579" y="3174274"/>
            <a:ext cx="9780842" cy="3028646"/>
            <a:chOff x="1269076" y="3174274"/>
            <a:chExt cx="9780842" cy="3028646"/>
          </a:xfrm>
        </p:grpSpPr>
        <p:sp>
          <p:nvSpPr>
            <p:cNvPr id="14" name="Rectangle 13">
              <a:extLst>
                <a:ext uri="{FF2B5EF4-FFF2-40B4-BE49-F238E27FC236}">
                  <a16:creationId xmlns:a16="http://schemas.microsoft.com/office/drawing/2014/main" id="{B103AD8C-542E-4941-A2EB-88ED31C59BE9}"/>
                </a:ext>
              </a:extLst>
            </p:cNvPr>
            <p:cNvSpPr/>
            <p:nvPr/>
          </p:nvSpPr>
          <p:spPr>
            <a:xfrm>
              <a:off x="1269076" y="3174274"/>
              <a:ext cx="9780842" cy="302864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5" name="TextShape 2">
              <a:extLst>
                <a:ext uri="{FF2B5EF4-FFF2-40B4-BE49-F238E27FC236}">
                  <a16:creationId xmlns:a16="http://schemas.microsoft.com/office/drawing/2014/main" id="{0FF6FBE6-425F-D442-BF88-D7AA7588A0CD}"/>
                </a:ext>
              </a:extLst>
            </p:cNvPr>
            <p:cNvSpPr txBox="1"/>
            <p:nvPr/>
          </p:nvSpPr>
          <p:spPr>
            <a:xfrm>
              <a:off x="1457620" y="3409086"/>
              <a:ext cx="9399044" cy="437769"/>
            </a:xfrm>
            <a:prstGeom prst="rect">
              <a:avLst/>
            </a:prstGeom>
            <a:noFill/>
            <a:ln>
              <a:noFill/>
            </a:ln>
          </p:spPr>
          <p:txBody>
            <a:bodyPr numCol="1">
              <a:noAutofit/>
            </a:bodyPr>
            <a:lstStyle/>
            <a:p>
              <a:pPr>
                <a:lnSpc>
                  <a:spcPct val="90000"/>
                </a:lnSpc>
                <a:spcBef>
                  <a:spcPts val="1001"/>
                </a:spcBef>
              </a:pPr>
              <a:r>
                <a:rPr lang="en-GB" sz="2000" b="1" spc="-1" dirty="0">
                  <a:latin typeface="Calibri" panose="020F0502020204030204" pitchFamily="34" charset="0"/>
                  <a:cs typeface="Calibri" panose="020F0502020204030204" pitchFamily="34" charset="0"/>
                </a:rPr>
                <a:t>For further information, please contact any of the following</a:t>
              </a:r>
              <a:r>
                <a:rPr lang="en-GB" sz="2000" spc="-1" dirty="0">
                  <a:latin typeface="Calibri" panose="020F0502020204030204" pitchFamily="34" charset="0"/>
                  <a:cs typeface="Calibri" panose="020F0502020204030204" pitchFamily="34" charset="0"/>
                </a:rPr>
                <a:t>:</a:t>
              </a:r>
            </a:p>
          </p:txBody>
        </p:sp>
        <p:sp>
          <p:nvSpPr>
            <p:cNvPr id="16" name="TextShape 2">
              <a:extLst>
                <a:ext uri="{FF2B5EF4-FFF2-40B4-BE49-F238E27FC236}">
                  <a16:creationId xmlns:a16="http://schemas.microsoft.com/office/drawing/2014/main" id="{FEFDA96A-6EAD-9D42-A3C2-62ADDC20ACDC}"/>
                </a:ext>
              </a:extLst>
            </p:cNvPr>
            <p:cNvSpPr txBox="1"/>
            <p:nvPr/>
          </p:nvSpPr>
          <p:spPr>
            <a:xfrm>
              <a:off x="1457620" y="4045859"/>
              <a:ext cx="9399044" cy="2012292"/>
            </a:xfrm>
            <a:prstGeom prst="rect">
              <a:avLst/>
            </a:prstGeom>
            <a:noFill/>
            <a:ln>
              <a:noFill/>
            </a:ln>
          </p:spPr>
          <p:txBody>
            <a:bodyPr numCol="2">
              <a:noAutofit/>
            </a:bodyPr>
            <a:lstStyle/>
            <a:p>
              <a:pPr marL="342900" indent="-342900">
                <a:lnSpc>
                  <a:spcPct val="90000"/>
                </a:lnSpc>
                <a:spcBef>
                  <a:spcPts val="1001"/>
                </a:spcBef>
                <a:buFont typeface="Arial" panose="020B0604020202020204" pitchFamily="34" charset="0"/>
                <a:buChar char="•"/>
              </a:pPr>
              <a:r>
                <a:rPr lang="en-GB" sz="2000" spc="-1" dirty="0">
                  <a:solidFill>
                    <a:schemeClr val="tx2"/>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info@aphlis.net </a:t>
              </a:r>
              <a:endParaRPr lang="en-GB" sz="2000" spc="-1" dirty="0">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Cephas Taruvinga </a:t>
              </a:r>
              <a:r>
                <a:rPr lang="en-GB" sz="2000" spc="-1" dirty="0">
                  <a:solidFill>
                    <a:schemeClr val="tx2"/>
                  </a:solidFill>
                  <a:latin typeface="Calibri Light" panose="020F0302020204030204" pitchFamily="34" charset="0"/>
                  <a:cs typeface="Calibri Light" panose="020F0302020204030204" pitchFamily="34" charset="0"/>
                  <a:hlinkClick r:id="rId5">
                    <a:extLst>
                      <a:ext uri="{A12FA001-AC4F-418D-AE19-62706E023703}">
                        <ahyp:hlinkClr xmlns:ahyp="http://schemas.microsoft.com/office/drawing/2018/hyperlinkcolor" val="tx"/>
                      </a:ext>
                    </a:extLst>
                  </a:hlinkClick>
                </a:rPr>
                <a:t>cephas.taruvinga@aphlis.net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Gideon Onumah </a:t>
              </a:r>
              <a:r>
                <a:rPr lang="en-GB" sz="2000" spc="-1" dirty="0">
                  <a:solidFill>
                    <a:schemeClr val="tx2"/>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g.e.onumah@greenwich.ac.uk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Brighton Mvumi </a:t>
              </a:r>
              <a:r>
                <a:rPr lang="en-GB" sz="2000" spc="-1" dirty="0">
                  <a:solidFill>
                    <a:schemeClr val="tx2"/>
                  </a:solidFill>
                  <a:latin typeface="Calibri Light" panose="020F0302020204030204" pitchFamily="34" charset="0"/>
                  <a:cs typeface="Calibri Light" panose="020F0302020204030204" pitchFamily="34" charset="0"/>
                  <a:hlinkClick r:id="rId7">
                    <a:extLst>
                      <a:ext uri="{A12FA001-AC4F-418D-AE19-62706E023703}">
                        <ahyp:hlinkClr xmlns:ahyp="http://schemas.microsoft.com/office/drawing/2018/hyperlinkcolor" val="tx"/>
                      </a:ext>
                    </a:extLst>
                  </a:hlinkClick>
                </a:rPr>
                <a:t>mvumibm@hotmail.com </a:t>
              </a:r>
              <a:r>
                <a:rPr lang="en-GB" sz="2000" spc="-1" dirty="0">
                  <a:latin typeface="Calibri Light" panose="020F0302020204030204" pitchFamily="34" charset="0"/>
                  <a:cs typeface="Calibri Light" panose="020F0302020204030204" pitchFamily="34" charset="0"/>
                </a:rPr>
                <a:t>or </a:t>
              </a:r>
              <a:r>
                <a:rPr lang="en-GB" sz="2000" spc="-1" dirty="0">
                  <a:solidFill>
                    <a:schemeClr val="tx2"/>
                  </a:solidFill>
                  <a:latin typeface="Calibri Light" panose="020F03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mvumibm@agric.uz.ac.zw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Tanya Stathers </a:t>
              </a:r>
              <a:r>
                <a:rPr lang="en-GB" sz="2000" spc="-1" dirty="0">
                  <a:solidFill>
                    <a:schemeClr val="tx2"/>
                  </a:solidFill>
                  <a:latin typeface="Calibri Light" panose="020F0302020204030204" pitchFamily="34" charset="0"/>
                  <a:cs typeface="Calibri Light" panose="020F0302020204030204" pitchFamily="34" charset="0"/>
                  <a:hlinkClick r:id="rId9">
                    <a:extLst>
                      <a:ext uri="{A12FA001-AC4F-418D-AE19-62706E023703}">
                        <ahyp:hlinkClr xmlns:ahyp="http://schemas.microsoft.com/office/drawing/2018/hyperlinkcolor" val="tx"/>
                      </a:ext>
                    </a:extLst>
                  </a:hlinkClick>
                </a:rPr>
                <a:t>t.e.stathers@greenwich.ac.uk</a:t>
              </a:r>
              <a:endParaRPr lang="en-GB" sz="2000" spc="-1" dirty="0">
                <a:solidFill>
                  <a:schemeClr val="tx2"/>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612827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riangle 55">
            <a:extLst>
              <a:ext uri="{FF2B5EF4-FFF2-40B4-BE49-F238E27FC236}">
                <a16:creationId xmlns:a16="http://schemas.microsoft.com/office/drawing/2014/main" id="{CF8F97AA-2ABF-534B-BDA9-324380D59858}"/>
              </a:ext>
            </a:extLst>
          </p:cNvPr>
          <p:cNvSpPr/>
          <p:nvPr/>
        </p:nvSpPr>
        <p:spPr>
          <a:xfrm rot="5400000">
            <a:off x="11230241" y="2226111"/>
            <a:ext cx="1338829" cy="595484"/>
          </a:xfrm>
          <a:prstGeom prst="triangle">
            <a:avLst/>
          </a:prstGeom>
          <a:solidFill>
            <a:srgbClr val="97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FB4E936-0625-9146-9264-72561729A48A}"/>
              </a:ext>
            </a:extLst>
          </p:cNvPr>
          <p:cNvSpPr/>
          <p:nvPr/>
        </p:nvSpPr>
        <p:spPr>
          <a:xfrm>
            <a:off x="1" y="2121900"/>
            <a:ext cx="11697418" cy="803792"/>
          </a:xfrm>
          <a:prstGeom prst="rect">
            <a:avLst/>
          </a:prstGeom>
          <a:solidFill>
            <a:srgbClr val="97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ooter Placeholder 1">
            <a:extLst>
              <a:ext uri="{FF2B5EF4-FFF2-40B4-BE49-F238E27FC236}">
                <a16:creationId xmlns:a16="http://schemas.microsoft.com/office/drawing/2014/main" id="{EF8C52AD-2D54-6D43-ADA6-74643ECB0F6E}"/>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59" name="TextBox 58">
            <a:extLst>
              <a:ext uri="{FF2B5EF4-FFF2-40B4-BE49-F238E27FC236}">
                <a16:creationId xmlns:a16="http://schemas.microsoft.com/office/drawing/2014/main" id="{8C4D4740-AB53-DB4F-A806-2587A416C35B}"/>
              </a:ext>
            </a:extLst>
          </p:cNvPr>
          <p:cNvSpPr txBox="1"/>
          <p:nvPr/>
        </p:nvSpPr>
        <p:spPr>
          <a:xfrm>
            <a:off x="1767915" y="2957389"/>
            <a:ext cx="1260000" cy="954107"/>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Breakage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Spillage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61" name="TextBox 60">
            <a:extLst>
              <a:ext uri="{FF2B5EF4-FFF2-40B4-BE49-F238E27FC236}">
                <a16:creationId xmlns:a16="http://schemas.microsoft.com/office/drawing/2014/main" id="{9C77D5D4-26D9-D34E-8925-C0E10ECDC07A}"/>
              </a:ext>
            </a:extLst>
          </p:cNvPr>
          <p:cNvSpPr txBox="1"/>
          <p:nvPr/>
        </p:nvSpPr>
        <p:spPr>
          <a:xfrm>
            <a:off x="3253403" y="2957389"/>
            <a:ext cx="1260000" cy="2031325"/>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Livestock</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Rain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Fungi / bacteria</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Rodents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Sprouting / rotting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Soil 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62" name="TextBox 61">
            <a:extLst>
              <a:ext uri="{FF2B5EF4-FFF2-40B4-BE49-F238E27FC236}">
                <a16:creationId xmlns:a16="http://schemas.microsoft.com/office/drawing/2014/main" id="{B03F163D-612D-2C4C-8574-504F6C32C742}"/>
              </a:ext>
            </a:extLst>
          </p:cNvPr>
          <p:cNvSpPr txBox="1"/>
          <p:nvPr/>
        </p:nvSpPr>
        <p:spPr>
          <a:xfrm>
            <a:off x="7745258" y="2957389"/>
            <a:ext cx="1260000" cy="1600438"/>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Insects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Rodents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Fungi / bacteria</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Sprouting / rotting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63" name="TextBox 62">
            <a:extLst>
              <a:ext uri="{FF2B5EF4-FFF2-40B4-BE49-F238E27FC236}">
                <a16:creationId xmlns:a16="http://schemas.microsoft.com/office/drawing/2014/main" id="{43BBF03C-CA93-DE4C-8FC1-6BE55ABEFED2}"/>
              </a:ext>
            </a:extLst>
          </p:cNvPr>
          <p:cNvSpPr txBox="1"/>
          <p:nvPr/>
        </p:nvSpPr>
        <p:spPr>
          <a:xfrm>
            <a:off x="9241376" y="2957389"/>
            <a:ext cx="1260000" cy="738664"/>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Spillage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Fungi / bacteria</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Poor planning</a:t>
            </a:r>
          </a:p>
        </p:txBody>
      </p:sp>
      <p:sp>
        <p:nvSpPr>
          <p:cNvPr id="73" name="TextBox 72">
            <a:extLst>
              <a:ext uri="{FF2B5EF4-FFF2-40B4-BE49-F238E27FC236}">
                <a16:creationId xmlns:a16="http://schemas.microsoft.com/office/drawing/2014/main" id="{9BCF5765-F6C8-6340-AB5F-C53C4528D539}"/>
              </a:ext>
            </a:extLst>
          </p:cNvPr>
          <p:cNvSpPr txBox="1"/>
          <p:nvPr/>
        </p:nvSpPr>
        <p:spPr>
          <a:xfrm>
            <a:off x="10737080" y="2957389"/>
            <a:ext cx="1260000" cy="1338828"/>
          </a:xfrm>
          <a:prstGeom prst="rect">
            <a:avLst/>
          </a:prstGeom>
          <a:noFill/>
        </p:spPr>
        <p:txBody>
          <a:bodyPr wrap="square" lIns="0" t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Damage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Poor market info</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Poor transport networks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74" name="TextBox 73">
            <a:extLst>
              <a:ext uri="{FF2B5EF4-FFF2-40B4-BE49-F238E27FC236}">
                <a16:creationId xmlns:a16="http://schemas.microsoft.com/office/drawing/2014/main" id="{7E1A0260-049D-9543-B61A-38F08142BE33}"/>
              </a:ext>
            </a:extLst>
          </p:cNvPr>
          <p:cNvSpPr txBox="1"/>
          <p:nvPr/>
        </p:nvSpPr>
        <p:spPr>
          <a:xfrm>
            <a:off x="6255509" y="2957389"/>
            <a:ext cx="1260000" cy="523220"/>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Breakage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Spillage</a:t>
            </a:r>
          </a:p>
        </p:txBody>
      </p:sp>
      <p:sp>
        <p:nvSpPr>
          <p:cNvPr id="75" name="TextBox 74">
            <a:extLst>
              <a:ext uri="{FF2B5EF4-FFF2-40B4-BE49-F238E27FC236}">
                <a16:creationId xmlns:a16="http://schemas.microsoft.com/office/drawing/2014/main" id="{1E191F40-5E9F-3E42-9D4B-9EAEF78AAC39}"/>
              </a:ext>
            </a:extLst>
          </p:cNvPr>
          <p:cNvSpPr txBox="1"/>
          <p:nvPr/>
        </p:nvSpPr>
        <p:spPr>
          <a:xfrm>
            <a:off x="272886" y="2957389"/>
            <a:ext cx="1260000" cy="2246769"/>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Birds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Wildlife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Insects </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Fungi</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Rain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Sprouting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Shattering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Timing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Left behind</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76" name="TextShape 1">
            <a:extLst>
              <a:ext uri="{FF2B5EF4-FFF2-40B4-BE49-F238E27FC236}">
                <a16:creationId xmlns:a16="http://schemas.microsoft.com/office/drawing/2014/main" id="{0B8FE8D8-1B22-FE4C-8375-D896F9DE49BF}"/>
              </a:ext>
            </a:extLst>
          </p:cNvPr>
          <p:cNvSpPr txBox="1"/>
          <p:nvPr/>
        </p:nvSpPr>
        <p:spPr>
          <a:xfrm>
            <a:off x="-6090" y="166254"/>
            <a:ext cx="12198090" cy="690776"/>
          </a:xfrm>
          <a:prstGeom prst="rect">
            <a:avLst/>
          </a:prstGeom>
          <a:noFill/>
          <a:ln>
            <a:noFill/>
          </a:ln>
        </p:spPr>
        <p:txBody>
          <a:bodyPr tIns="0" anchor="t">
            <a:normAutofit fontScale="97000"/>
          </a:bodyPr>
          <a:lstStyle/>
          <a:p>
            <a:pPr algn="ctr">
              <a:lnSpc>
                <a:spcPct val="90000"/>
              </a:lnSpc>
            </a:pPr>
            <a:r>
              <a:rPr lang="en-US" sz="2800" spc="-1" dirty="0">
                <a:solidFill>
                  <a:schemeClr val="tx2"/>
                </a:solidFill>
                <a:latin typeface="Calibri" panose="020F0502020204030204" pitchFamily="34" charset="0"/>
                <a:cs typeface="Calibri" panose="020F0502020204030204" pitchFamily="34" charset="0"/>
              </a:rPr>
              <a:t>Losses can occur at every point along the postharvest value chain </a:t>
            </a:r>
            <a:endParaRPr lang="en-US" sz="2800" strike="noStrike" spc="-1" dirty="0">
              <a:solidFill>
                <a:schemeClr val="tx2"/>
              </a:solidFill>
              <a:latin typeface="Calibri" panose="020F0502020204030204" pitchFamily="34" charset="0"/>
              <a:cs typeface="Calibri" panose="020F0502020204030204" pitchFamily="34" charset="0"/>
            </a:endParaRPr>
          </a:p>
        </p:txBody>
      </p:sp>
      <p:sp>
        <p:nvSpPr>
          <p:cNvPr id="77" name="TextBox 76">
            <a:extLst>
              <a:ext uri="{FF2B5EF4-FFF2-40B4-BE49-F238E27FC236}">
                <a16:creationId xmlns:a16="http://schemas.microsoft.com/office/drawing/2014/main" id="{F84F8E38-F6E2-3D47-8B43-33136CCF75F3}"/>
              </a:ext>
            </a:extLst>
          </p:cNvPr>
          <p:cNvSpPr txBox="1"/>
          <p:nvPr/>
        </p:nvSpPr>
        <p:spPr>
          <a:xfrm>
            <a:off x="267170" y="2248632"/>
            <a:ext cx="1260000" cy="584775"/>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Harvesting / field drying</a:t>
            </a:r>
          </a:p>
        </p:txBody>
      </p:sp>
      <p:sp>
        <p:nvSpPr>
          <p:cNvPr id="78" name="TextBox 77">
            <a:extLst>
              <a:ext uri="{FF2B5EF4-FFF2-40B4-BE49-F238E27FC236}">
                <a16:creationId xmlns:a16="http://schemas.microsoft.com/office/drawing/2014/main" id="{79EA651B-FDE2-D845-8646-AE5897706207}"/>
              </a:ext>
            </a:extLst>
          </p:cNvPr>
          <p:cNvSpPr txBox="1"/>
          <p:nvPr/>
        </p:nvSpPr>
        <p:spPr>
          <a:xfrm>
            <a:off x="1762871"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Transport from field</a:t>
            </a:r>
          </a:p>
        </p:txBody>
      </p:sp>
      <p:sp>
        <p:nvSpPr>
          <p:cNvPr id="79" name="TextBox 78">
            <a:extLst>
              <a:ext uri="{FF2B5EF4-FFF2-40B4-BE49-F238E27FC236}">
                <a16:creationId xmlns:a16="http://schemas.microsoft.com/office/drawing/2014/main" id="{308C102B-9474-F04D-9A62-B6DDF01F81A9}"/>
              </a:ext>
            </a:extLst>
          </p:cNvPr>
          <p:cNvSpPr txBox="1"/>
          <p:nvPr/>
        </p:nvSpPr>
        <p:spPr>
          <a:xfrm>
            <a:off x="3258572" y="2248632"/>
            <a:ext cx="1260000" cy="338554"/>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Further drying</a:t>
            </a:r>
          </a:p>
        </p:txBody>
      </p:sp>
      <p:sp>
        <p:nvSpPr>
          <p:cNvPr id="114" name="TextBox 113">
            <a:extLst>
              <a:ext uri="{FF2B5EF4-FFF2-40B4-BE49-F238E27FC236}">
                <a16:creationId xmlns:a16="http://schemas.microsoft.com/office/drawing/2014/main" id="{1A18BFAD-8B53-8A4B-AF6B-4B205895FE4D}"/>
              </a:ext>
            </a:extLst>
          </p:cNvPr>
          <p:cNvSpPr txBox="1"/>
          <p:nvPr/>
        </p:nvSpPr>
        <p:spPr>
          <a:xfrm>
            <a:off x="4754273"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Threshing and shelling</a:t>
            </a:r>
          </a:p>
        </p:txBody>
      </p:sp>
      <p:sp>
        <p:nvSpPr>
          <p:cNvPr id="115" name="TextBox 114">
            <a:extLst>
              <a:ext uri="{FF2B5EF4-FFF2-40B4-BE49-F238E27FC236}">
                <a16:creationId xmlns:a16="http://schemas.microsoft.com/office/drawing/2014/main" id="{29135A7D-BA2D-6F45-B1AA-B9E59A9DE4F3}"/>
              </a:ext>
            </a:extLst>
          </p:cNvPr>
          <p:cNvSpPr txBox="1"/>
          <p:nvPr/>
        </p:nvSpPr>
        <p:spPr>
          <a:xfrm>
            <a:off x="6249974" y="2248632"/>
            <a:ext cx="1260000" cy="338554"/>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Winnowing</a:t>
            </a:r>
          </a:p>
        </p:txBody>
      </p:sp>
      <p:sp>
        <p:nvSpPr>
          <p:cNvPr id="116" name="TextBox 115">
            <a:extLst>
              <a:ext uri="{FF2B5EF4-FFF2-40B4-BE49-F238E27FC236}">
                <a16:creationId xmlns:a16="http://schemas.microsoft.com/office/drawing/2014/main" id="{2A9814EB-7DA8-2948-8B54-63CD94D4A870}"/>
              </a:ext>
            </a:extLst>
          </p:cNvPr>
          <p:cNvSpPr txBox="1"/>
          <p:nvPr/>
        </p:nvSpPr>
        <p:spPr>
          <a:xfrm>
            <a:off x="7745675"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Household-level storage</a:t>
            </a:r>
          </a:p>
        </p:txBody>
      </p:sp>
      <p:sp>
        <p:nvSpPr>
          <p:cNvPr id="117" name="TextBox 116">
            <a:extLst>
              <a:ext uri="{FF2B5EF4-FFF2-40B4-BE49-F238E27FC236}">
                <a16:creationId xmlns:a16="http://schemas.microsoft.com/office/drawing/2014/main" id="{14374E39-71AF-8043-948C-4A3B4F4A4FE1}"/>
              </a:ext>
            </a:extLst>
          </p:cNvPr>
          <p:cNvSpPr txBox="1"/>
          <p:nvPr/>
        </p:nvSpPr>
        <p:spPr>
          <a:xfrm>
            <a:off x="9241376" y="2248632"/>
            <a:ext cx="1260000" cy="584775"/>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Transport to market</a:t>
            </a:r>
          </a:p>
        </p:txBody>
      </p:sp>
      <p:sp>
        <p:nvSpPr>
          <p:cNvPr id="118" name="TextBox 117">
            <a:extLst>
              <a:ext uri="{FF2B5EF4-FFF2-40B4-BE49-F238E27FC236}">
                <a16:creationId xmlns:a16="http://schemas.microsoft.com/office/drawing/2014/main" id="{C08F0820-BD2B-2C4F-A1EB-C111B6D8C71C}"/>
              </a:ext>
            </a:extLst>
          </p:cNvPr>
          <p:cNvSpPr txBox="1"/>
          <p:nvPr/>
        </p:nvSpPr>
        <p:spPr>
          <a:xfrm>
            <a:off x="10737080"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Market storage</a:t>
            </a:r>
          </a:p>
        </p:txBody>
      </p:sp>
      <p:sp>
        <p:nvSpPr>
          <p:cNvPr id="119" name="TextBox 118">
            <a:extLst>
              <a:ext uri="{FF2B5EF4-FFF2-40B4-BE49-F238E27FC236}">
                <a16:creationId xmlns:a16="http://schemas.microsoft.com/office/drawing/2014/main" id="{2B566260-C0EE-8D48-9097-5E2F6A85F767}"/>
              </a:ext>
            </a:extLst>
          </p:cNvPr>
          <p:cNvSpPr txBox="1"/>
          <p:nvPr/>
        </p:nvSpPr>
        <p:spPr>
          <a:xfrm>
            <a:off x="4747504" y="2957389"/>
            <a:ext cx="1260000" cy="523220"/>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Breakage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Spillage</a:t>
            </a:r>
          </a:p>
        </p:txBody>
      </p:sp>
      <p:grpSp>
        <p:nvGrpSpPr>
          <p:cNvPr id="120" name="Group 119">
            <a:extLst>
              <a:ext uri="{FF2B5EF4-FFF2-40B4-BE49-F238E27FC236}">
                <a16:creationId xmlns:a16="http://schemas.microsoft.com/office/drawing/2014/main" id="{6B99041A-5EAB-534E-843B-9C1714140650}"/>
              </a:ext>
            </a:extLst>
          </p:cNvPr>
          <p:cNvGrpSpPr/>
          <p:nvPr/>
        </p:nvGrpSpPr>
        <p:grpSpPr>
          <a:xfrm>
            <a:off x="1791796" y="1396362"/>
            <a:ext cx="892109" cy="892109"/>
            <a:chOff x="1058078" y="3775997"/>
            <a:chExt cx="892109" cy="892109"/>
          </a:xfrm>
        </p:grpSpPr>
        <p:sp>
          <p:nvSpPr>
            <p:cNvPr id="121" name="Oval 120">
              <a:extLst>
                <a:ext uri="{FF2B5EF4-FFF2-40B4-BE49-F238E27FC236}">
                  <a16:creationId xmlns:a16="http://schemas.microsoft.com/office/drawing/2014/main" id="{9537168C-11C7-834B-B14C-FD4D78F387F1}"/>
                </a:ext>
              </a:extLst>
            </p:cNvPr>
            <p:cNvSpPr/>
            <p:nvPr/>
          </p:nvSpPr>
          <p:spPr>
            <a:xfrm>
              <a:off x="1058078" y="3775997"/>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 name="Picture 121">
              <a:extLst>
                <a:ext uri="{FF2B5EF4-FFF2-40B4-BE49-F238E27FC236}">
                  <a16:creationId xmlns:a16="http://schemas.microsoft.com/office/drawing/2014/main" id="{0E29ED1C-88FA-F34A-B09A-BA70D61E0AA5}"/>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5250" t="7239" r="3284" b="5583"/>
            <a:stretch/>
          </p:blipFill>
          <p:spPr>
            <a:xfrm>
              <a:off x="1248579" y="3978477"/>
              <a:ext cx="511106" cy="487148"/>
            </a:xfrm>
            <a:prstGeom prst="rect">
              <a:avLst/>
            </a:prstGeom>
          </p:spPr>
        </p:pic>
      </p:grpSp>
      <p:grpSp>
        <p:nvGrpSpPr>
          <p:cNvPr id="123" name="Group 122">
            <a:extLst>
              <a:ext uri="{FF2B5EF4-FFF2-40B4-BE49-F238E27FC236}">
                <a16:creationId xmlns:a16="http://schemas.microsoft.com/office/drawing/2014/main" id="{DAEB94C8-2070-3045-A7C8-C85987D502DF}"/>
              </a:ext>
            </a:extLst>
          </p:cNvPr>
          <p:cNvGrpSpPr/>
          <p:nvPr/>
        </p:nvGrpSpPr>
        <p:grpSpPr>
          <a:xfrm>
            <a:off x="341188" y="1396362"/>
            <a:ext cx="892109" cy="892109"/>
            <a:chOff x="-93436" y="2345003"/>
            <a:chExt cx="892109" cy="892109"/>
          </a:xfrm>
        </p:grpSpPr>
        <p:sp>
          <p:nvSpPr>
            <p:cNvPr id="124" name="Oval 123">
              <a:extLst>
                <a:ext uri="{FF2B5EF4-FFF2-40B4-BE49-F238E27FC236}">
                  <a16:creationId xmlns:a16="http://schemas.microsoft.com/office/drawing/2014/main" id="{EBC77A5E-767E-6848-82F6-8FD22FD8BF71}"/>
                </a:ext>
              </a:extLst>
            </p:cNvPr>
            <p:cNvSpPr/>
            <p:nvPr/>
          </p:nvSpPr>
          <p:spPr>
            <a:xfrm>
              <a:off x="-93436" y="2345003"/>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5" name="Picture 124">
              <a:extLst>
                <a:ext uri="{FF2B5EF4-FFF2-40B4-BE49-F238E27FC236}">
                  <a16:creationId xmlns:a16="http://schemas.microsoft.com/office/drawing/2014/main" id="{7A26818F-437F-D945-B513-D445D8F2E2BD}"/>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l="3933" t="4014" r="3722" b="6131"/>
            <a:stretch/>
          </p:blipFill>
          <p:spPr>
            <a:xfrm>
              <a:off x="97413" y="2542732"/>
              <a:ext cx="510410" cy="496650"/>
            </a:xfrm>
            <a:prstGeom prst="rect">
              <a:avLst/>
            </a:prstGeom>
          </p:spPr>
        </p:pic>
      </p:grpSp>
      <p:grpSp>
        <p:nvGrpSpPr>
          <p:cNvPr id="126" name="Group 125">
            <a:extLst>
              <a:ext uri="{FF2B5EF4-FFF2-40B4-BE49-F238E27FC236}">
                <a16:creationId xmlns:a16="http://schemas.microsoft.com/office/drawing/2014/main" id="{859ED9DE-4F00-AA44-80FA-A7F841E60B4E}"/>
              </a:ext>
            </a:extLst>
          </p:cNvPr>
          <p:cNvGrpSpPr/>
          <p:nvPr/>
        </p:nvGrpSpPr>
        <p:grpSpPr>
          <a:xfrm>
            <a:off x="4787355" y="1432206"/>
            <a:ext cx="856265" cy="856265"/>
            <a:chOff x="3894095" y="3761718"/>
            <a:chExt cx="856265" cy="856265"/>
          </a:xfrm>
        </p:grpSpPr>
        <p:sp>
          <p:nvSpPr>
            <p:cNvPr id="127" name="Oval 126">
              <a:extLst>
                <a:ext uri="{FF2B5EF4-FFF2-40B4-BE49-F238E27FC236}">
                  <a16:creationId xmlns:a16="http://schemas.microsoft.com/office/drawing/2014/main" id="{AAE8864B-3816-864F-8697-BDA189B23DF7}"/>
                </a:ext>
              </a:extLst>
            </p:cNvPr>
            <p:cNvSpPr/>
            <p:nvPr/>
          </p:nvSpPr>
          <p:spPr>
            <a:xfrm>
              <a:off x="3894095" y="3761718"/>
              <a:ext cx="856265" cy="85626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 name="Picture 127">
              <a:extLst>
                <a:ext uri="{FF2B5EF4-FFF2-40B4-BE49-F238E27FC236}">
                  <a16:creationId xmlns:a16="http://schemas.microsoft.com/office/drawing/2014/main" id="{FD98BA5A-871C-964F-88FF-F0C3BDD5DD47}"/>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l="3047" t="8649" r="2605" b="2883"/>
            <a:stretch/>
          </p:blipFill>
          <p:spPr>
            <a:xfrm>
              <a:off x="4067224" y="3966648"/>
              <a:ext cx="527222" cy="494355"/>
            </a:xfrm>
            <a:prstGeom prst="rect">
              <a:avLst/>
            </a:prstGeom>
          </p:spPr>
        </p:pic>
      </p:grpSp>
      <p:grpSp>
        <p:nvGrpSpPr>
          <p:cNvPr id="129" name="Group 128">
            <a:extLst>
              <a:ext uri="{FF2B5EF4-FFF2-40B4-BE49-F238E27FC236}">
                <a16:creationId xmlns:a16="http://schemas.microsoft.com/office/drawing/2014/main" id="{0C804264-11F7-C140-9534-45346E041C96}"/>
              </a:ext>
            </a:extLst>
          </p:cNvPr>
          <p:cNvGrpSpPr/>
          <p:nvPr/>
        </p:nvGrpSpPr>
        <p:grpSpPr>
          <a:xfrm>
            <a:off x="6253267" y="1399254"/>
            <a:ext cx="889217" cy="889217"/>
            <a:chOff x="5357261" y="2451770"/>
            <a:chExt cx="889217" cy="889217"/>
          </a:xfrm>
        </p:grpSpPr>
        <p:sp>
          <p:nvSpPr>
            <p:cNvPr id="130" name="Oval 129">
              <a:extLst>
                <a:ext uri="{FF2B5EF4-FFF2-40B4-BE49-F238E27FC236}">
                  <a16:creationId xmlns:a16="http://schemas.microsoft.com/office/drawing/2014/main" id="{B23E0191-ABD8-A040-AF75-2616E034BA57}"/>
                </a:ext>
              </a:extLst>
            </p:cNvPr>
            <p:cNvSpPr/>
            <p:nvPr/>
          </p:nvSpPr>
          <p:spPr>
            <a:xfrm>
              <a:off x="5357261" y="2451770"/>
              <a:ext cx="889217" cy="88921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a:extLst>
                <a:ext uri="{FF2B5EF4-FFF2-40B4-BE49-F238E27FC236}">
                  <a16:creationId xmlns:a16="http://schemas.microsoft.com/office/drawing/2014/main" id="{E2D6A860-2D91-E141-BF30-2AA8A4D338B2}"/>
                </a:ext>
              </a:extLst>
            </p:cNvPr>
            <p:cNvPicPr>
              <a:picLocks noChangeAspect="1"/>
            </p:cNvPicPr>
            <p:nvPr/>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526367" y="2641117"/>
              <a:ext cx="493441" cy="527287"/>
            </a:xfrm>
            <a:prstGeom prst="rect">
              <a:avLst/>
            </a:prstGeom>
          </p:spPr>
        </p:pic>
      </p:grpSp>
      <p:grpSp>
        <p:nvGrpSpPr>
          <p:cNvPr id="132" name="Group 131">
            <a:extLst>
              <a:ext uri="{FF2B5EF4-FFF2-40B4-BE49-F238E27FC236}">
                <a16:creationId xmlns:a16="http://schemas.microsoft.com/office/drawing/2014/main" id="{B4AE8C2E-809C-1745-B941-DDB1D57DE2BD}"/>
              </a:ext>
            </a:extLst>
          </p:cNvPr>
          <p:cNvGrpSpPr/>
          <p:nvPr/>
        </p:nvGrpSpPr>
        <p:grpSpPr>
          <a:xfrm>
            <a:off x="7814015" y="1396362"/>
            <a:ext cx="892109" cy="892109"/>
            <a:chOff x="6815282" y="3757314"/>
            <a:chExt cx="892109" cy="892109"/>
          </a:xfrm>
        </p:grpSpPr>
        <p:sp>
          <p:nvSpPr>
            <p:cNvPr id="133" name="Oval 132">
              <a:extLst>
                <a:ext uri="{FF2B5EF4-FFF2-40B4-BE49-F238E27FC236}">
                  <a16:creationId xmlns:a16="http://schemas.microsoft.com/office/drawing/2014/main" id="{CF2A864E-557C-1D49-954B-E3B95F5E84DD}"/>
                </a:ext>
              </a:extLst>
            </p:cNvPr>
            <p:cNvSpPr/>
            <p:nvPr/>
          </p:nvSpPr>
          <p:spPr>
            <a:xfrm>
              <a:off x="6815282" y="3757314"/>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a:extLst>
                <a:ext uri="{FF2B5EF4-FFF2-40B4-BE49-F238E27FC236}">
                  <a16:creationId xmlns:a16="http://schemas.microsoft.com/office/drawing/2014/main" id="{EFFC72DD-44A8-8849-B26C-C81403FD14FD}"/>
                </a:ext>
              </a:extLst>
            </p:cNvPr>
            <p:cNvPicPr>
              <a:picLocks noChangeAspect="1"/>
            </p:cNvPicPr>
            <p:nvPr/>
          </p:nvPicPr>
          <p:blipFill rotWithShape="1">
            <a:blip r:embed="rId7" cstate="screen">
              <a:duotone>
                <a:schemeClr val="accent1">
                  <a:shade val="45000"/>
                  <a:satMod val="135000"/>
                </a:schemeClr>
                <a:prstClr val="white"/>
              </a:duotone>
              <a:extLst>
                <a:ext uri="{28A0092B-C50C-407E-A947-70E740481C1C}">
                  <a14:useLocalDpi xmlns:a14="http://schemas.microsoft.com/office/drawing/2010/main"/>
                </a:ext>
              </a:extLst>
            </a:blip>
            <a:srcRect l="4162" t="7729" r="6023" b="4807"/>
            <a:stretch/>
          </p:blipFill>
          <p:spPr>
            <a:xfrm>
              <a:off x="7019210" y="3952493"/>
              <a:ext cx="501893" cy="488748"/>
            </a:xfrm>
            <a:prstGeom prst="rect">
              <a:avLst/>
            </a:prstGeom>
          </p:spPr>
        </p:pic>
      </p:grpSp>
      <p:grpSp>
        <p:nvGrpSpPr>
          <p:cNvPr id="135" name="Group 134">
            <a:extLst>
              <a:ext uri="{FF2B5EF4-FFF2-40B4-BE49-F238E27FC236}">
                <a16:creationId xmlns:a16="http://schemas.microsoft.com/office/drawing/2014/main" id="{05229707-1757-604D-9A93-2A588C403E10}"/>
              </a:ext>
            </a:extLst>
          </p:cNvPr>
          <p:cNvGrpSpPr/>
          <p:nvPr/>
        </p:nvGrpSpPr>
        <p:grpSpPr>
          <a:xfrm>
            <a:off x="9245319" y="1396362"/>
            <a:ext cx="892109" cy="892109"/>
            <a:chOff x="8287750" y="2477847"/>
            <a:chExt cx="892109" cy="892109"/>
          </a:xfrm>
        </p:grpSpPr>
        <p:sp>
          <p:nvSpPr>
            <p:cNvPr id="136" name="Oval 135">
              <a:extLst>
                <a:ext uri="{FF2B5EF4-FFF2-40B4-BE49-F238E27FC236}">
                  <a16:creationId xmlns:a16="http://schemas.microsoft.com/office/drawing/2014/main" id="{182CCC4A-B7AC-5B47-92C6-111B042D22DC}"/>
                </a:ext>
              </a:extLst>
            </p:cNvPr>
            <p:cNvSpPr/>
            <p:nvPr/>
          </p:nvSpPr>
          <p:spPr>
            <a:xfrm>
              <a:off x="8287750" y="2477847"/>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136">
              <a:extLst>
                <a:ext uri="{FF2B5EF4-FFF2-40B4-BE49-F238E27FC236}">
                  <a16:creationId xmlns:a16="http://schemas.microsoft.com/office/drawing/2014/main" id="{ECC93919-60A2-424D-B9AE-1BEA9A2854FE}"/>
                </a:ext>
              </a:extLst>
            </p:cNvPr>
            <p:cNvPicPr>
              <a:picLocks noChangeAspect="1"/>
            </p:cNvPicPr>
            <p:nvPr/>
          </p:nvPicPr>
          <p:blipFill rotWithShape="1">
            <a:blip r:embed="rId8" cstate="screen">
              <a:duotone>
                <a:schemeClr val="accent1">
                  <a:shade val="45000"/>
                  <a:satMod val="135000"/>
                </a:schemeClr>
                <a:prstClr val="white"/>
              </a:duotone>
              <a:extLst>
                <a:ext uri="{28A0092B-C50C-407E-A947-70E740481C1C}">
                  <a14:useLocalDpi xmlns:a14="http://schemas.microsoft.com/office/drawing/2010/main"/>
                </a:ext>
              </a:extLst>
            </a:blip>
            <a:srcRect l="3323" t="15862" r="3170" b="12633"/>
            <a:stretch/>
          </p:blipFill>
          <p:spPr>
            <a:xfrm>
              <a:off x="8475137" y="2734753"/>
              <a:ext cx="522514" cy="399570"/>
            </a:xfrm>
            <a:prstGeom prst="rect">
              <a:avLst/>
            </a:prstGeom>
          </p:spPr>
        </p:pic>
      </p:grpSp>
      <p:grpSp>
        <p:nvGrpSpPr>
          <p:cNvPr id="138" name="Group 137">
            <a:extLst>
              <a:ext uri="{FF2B5EF4-FFF2-40B4-BE49-F238E27FC236}">
                <a16:creationId xmlns:a16="http://schemas.microsoft.com/office/drawing/2014/main" id="{5083BC5D-83A2-BC4B-97B7-4900DF3D9657}"/>
              </a:ext>
            </a:extLst>
          </p:cNvPr>
          <p:cNvGrpSpPr/>
          <p:nvPr/>
        </p:nvGrpSpPr>
        <p:grpSpPr>
          <a:xfrm>
            <a:off x="10638747" y="1396362"/>
            <a:ext cx="892109" cy="892109"/>
            <a:chOff x="9654898" y="3706805"/>
            <a:chExt cx="892109" cy="892109"/>
          </a:xfrm>
        </p:grpSpPr>
        <p:sp>
          <p:nvSpPr>
            <p:cNvPr id="139" name="Oval 138">
              <a:extLst>
                <a:ext uri="{FF2B5EF4-FFF2-40B4-BE49-F238E27FC236}">
                  <a16:creationId xmlns:a16="http://schemas.microsoft.com/office/drawing/2014/main" id="{18E276D7-8933-7043-AEAB-98CCDD4B4FDD}"/>
                </a:ext>
              </a:extLst>
            </p:cNvPr>
            <p:cNvSpPr/>
            <p:nvPr/>
          </p:nvSpPr>
          <p:spPr>
            <a:xfrm>
              <a:off x="9654898" y="3706805"/>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Picture 139">
              <a:extLst>
                <a:ext uri="{FF2B5EF4-FFF2-40B4-BE49-F238E27FC236}">
                  <a16:creationId xmlns:a16="http://schemas.microsoft.com/office/drawing/2014/main" id="{2E912B5F-5FCC-7543-BFC5-7F5414A307DE}"/>
                </a:ext>
              </a:extLst>
            </p:cNvPr>
            <p:cNvPicPr>
              <a:picLocks noChangeAspect="1"/>
            </p:cNvPicPr>
            <p:nvPr/>
          </p:nvPicPr>
          <p:blipFill rotWithShape="1">
            <a:blip r:embed="rId9"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827677" y="3955648"/>
              <a:ext cx="518673" cy="495620"/>
            </a:xfrm>
            <a:prstGeom prst="rect">
              <a:avLst/>
            </a:prstGeom>
          </p:spPr>
        </p:pic>
      </p:grpSp>
      <p:grpSp>
        <p:nvGrpSpPr>
          <p:cNvPr id="141" name="Group 140">
            <a:extLst>
              <a:ext uri="{FF2B5EF4-FFF2-40B4-BE49-F238E27FC236}">
                <a16:creationId xmlns:a16="http://schemas.microsoft.com/office/drawing/2014/main" id="{1B786A68-D5D0-5246-B629-3CEEA2E88719}"/>
              </a:ext>
            </a:extLst>
          </p:cNvPr>
          <p:cNvGrpSpPr/>
          <p:nvPr/>
        </p:nvGrpSpPr>
        <p:grpSpPr>
          <a:xfrm>
            <a:off x="3261812" y="1396362"/>
            <a:ext cx="892109" cy="892109"/>
            <a:chOff x="3250122" y="706984"/>
            <a:chExt cx="892109" cy="892109"/>
          </a:xfrm>
        </p:grpSpPr>
        <p:sp>
          <p:nvSpPr>
            <p:cNvPr id="142" name="Oval 141">
              <a:extLst>
                <a:ext uri="{FF2B5EF4-FFF2-40B4-BE49-F238E27FC236}">
                  <a16:creationId xmlns:a16="http://schemas.microsoft.com/office/drawing/2014/main" id="{E26664B7-6322-7842-8B3E-13087C1A05CE}"/>
                </a:ext>
              </a:extLst>
            </p:cNvPr>
            <p:cNvSpPr/>
            <p:nvPr/>
          </p:nvSpPr>
          <p:spPr>
            <a:xfrm>
              <a:off x="3250122" y="706984"/>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id="{9733E4DE-9A62-9546-BF53-AF6B8322330F}"/>
                </a:ext>
              </a:extLst>
            </p:cNvPr>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402052" y="1165059"/>
              <a:ext cx="405511" cy="235240"/>
            </a:xfrm>
            <a:prstGeom prst="rect">
              <a:avLst/>
            </a:prstGeom>
          </p:spPr>
        </p:pic>
        <p:sp>
          <p:nvSpPr>
            <p:cNvPr id="144" name="Sun 143">
              <a:extLst>
                <a:ext uri="{FF2B5EF4-FFF2-40B4-BE49-F238E27FC236}">
                  <a16:creationId xmlns:a16="http://schemas.microsoft.com/office/drawing/2014/main" id="{833E91D0-688C-694C-8551-063BF392B51B}"/>
                </a:ext>
              </a:extLst>
            </p:cNvPr>
            <p:cNvSpPr/>
            <p:nvPr/>
          </p:nvSpPr>
          <p:spPr>
            <a:xfrm flipH="1">
              <a:off x="3666748" y="797783"/>
              <a:ext cx="327160" cy="327160"/>
            </a:xfrm>
            <a:prstGeom prst="sun">
              <a:avLst>
                <a:gd name="adj" fmla="val 20973"/>
              </a:avLst>
            </a:prstGeom>
            <a:solidFill>
              <a:srgbClr val="407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144">
              <a:extLst>
                <a:ext uri="{FF2B5EF4-FFF2-40B4-BE49-F238E27FC236}">
                  <a16:creationId xmlns:a16="http://schemas.microsoft.com/office/drawing/2014/main" id="{1C4E7A29-87E7-8A40-9EF4-8E0AD67934E3}"/>
                </a:ext>
              </a:extLst>
            </p:cNvPr>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3491031" y="1165434"/>
              <a:ext cx="405511" cy="235240"/>
            </a:xfrm>
            <a:prstGeom prst="rect">
              <a:avLst/>
            </a:prstGeom>
          </p:spPr>
        </p:pic>
      </p:grpSp>
    </p:spTree>
    <p:extLst>
      <p:ext uri="{BB962C8B-B14F-4D97-AF65-F5344CB8AC3E}">
        <p14:creationId xmlns:p14="http://schemas.microsoft.com/office/powerpoint/2010/main" val="1623687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5AD062-12CF-D340-A71D-EFF05EB93AA9}"/>
              </a:ext>
            </a:extLst>
          </p:cNvPr>
          <p:cNvSpPr>
            <a:spLocks noGrp="1"/>
          </p:cNvSpPr>
          <p:nvPr>
            <p:ph type="ftr"/>
          </p:nvPr>
        </p:nvSpPr>
        <p:spPr/>
        <p:txBody>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3" name="Rectangle 2">
            <a:extLst>
              <a:ext uri="{FF2B5EF4-FFF2-40B4-BE49-F238E27FC236}">
                <a16:creationId xmlns:a16="http://schemas.microsoft.com/office/drawing/2014/main" id="{B7339CA1-F07F-B64A-A1E1-D000509F8998}"/>
              </a:ext>
            </a:extLst>
          </p:cNvPr>
          <p:cNvSpPr/>
          <p:nvPr/>
        </p:nvSpPr>
        <p:spPr>
          <a:xfrm>
            <a:off x="0" y="-18325"/>
            <a:ext cx="12192000" cy="29270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sp>
        <p:nvSpPr>
          <p:cNvPr id="4" name="TextShape 1">
            <a:extLst>
              <a:ext uri="{FF2B5EF4-FFF2-40B4-BE49-F238E27FC236}">
                <a16:creationId xmlns:a16="http://schemas.microsoft.com/office/drawing/2014/main" id="{78C8A5F2-2E38-984F-967A-532C16E2AE67}"/>
              </a:ext>
            </a:extLst>
          </p:cNvPr>
          <p:cNvSpPr txBox="1"/>
          <p:nvPr/>
        </p:nvSpPr>
        <p:spPr>
          <a:xfrm>
            <a:off x="4467069" y="682098"/>
            <a:ext cx="7267731" cy="1490702"/>
          </a:xfrm>
          <a:prstGeom prst="rect">
            <a:avLst/>
          </a:prstGeom>
          <a:noFill/>
          <a:ln>
            <a:noFill/>
          </a:ln>
        </p:spPr>
        <p:txBody>
          <a:bodyPr anchor="ctr">
            <a:noAutofit/>
          </a:bodyPr>
          <a:lstStyle/>
          <a:p>
            <a:pPr>
              <a:lnSpc>
                <a:spcPct val="90000"/>
              </a:lnSpc>
            </a:pPr>
            <a:r>
              <a:rPr lang="en-US" sz="6000" b="0" strike="noStrike" spc="-1" dirty="0">
                <a:solidFill>
                  <a:schemeClr val="bg1"/>
                </a:solidFill>
                <a:latin typeface="Calibri Light"/>
              </a:rPr>
              <a:t>Consequences of postharvest loss (PHL)</a:t>
            </a:r>
            <a:endParaRPr lang="en-US" sz="6000" b="0" strike="noStrike" spc="-1" dirty="0">
              <a:solidFill>
                <a:schemeClr val="bg1"/>
              </a:solidFill>
              <a:latin typeface="Calibri"/>
            </a:endParaRPr>
          </a:p>
        </p:txBody>
      </p:sp>
      <p:sp>
        <p:nvSpPr>
          <p:cNvPr id="5" name="TextShape 2">
            <a:extLst>
              <a:ext uri="{FF2B5EF4-FFF2-40B4-BE49-F238E27FC236}">
                <a16:creationId xmlns:a16="http://schemas.microsoft.com/office/drawing/2014/main" id="{CF4F3833-05A5-C742-A95B-3D75CE850D8A}"/>
              </a:ext>
            </a:extLst>
          </p:cNvPr>
          <p:cNvSpPr txBox="1"/>
          <p:nvPr/>
        </p:nvSpPr>
        <p:spPr>
          <a:xfrm>
            <a:off x="425914" y="3291584"/>
            <a:ext cx="266513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Decreases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amount of available food, raising prices and reducing consumer access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6" name="TextShape 2">
            <a:extLst>
              <a:ext uri="{FF2B5EF4-FFF2-40B4-BE49-F238E27FC236}">
                <a16:creationId xmlns:a16="http://schemas.microsoft.com/office/drawing/2014/main" id="{AB7E521A-DE21-5B44-9E86-2655E4EA0543}"/>
              </a:ext>
            </a:extLst>
          </p:cNvPr>
          <p:cNvSpPr txBox="1"/>
          <p:nvPr/>
        </p:nvSpPr>
        <p:spPr>
          <a:xfrm>
            <a:off x="3332389" y="3291584"/>
            <a:ext cx="266513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Reduces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f</a:t>
            </a:r>
            <a:r>
              <a:rPr lang="en-US" sz="2200" spc="-1" dirty="0">
                <a:solidFill>
                  <a:schemeClr val="tx1">
                    <a:lumMod val="75000"/>
                  </a:schemeClr>
                </a:solidFill>
                <a:latin typeface="Calibri Light" panose="020F0302020204030204" pitchFamily="34" charset="0"/>
                <a:cs typeface="Calibri Light" panose="020F0302020204030204" pitchFamily="34" charset="0"/>
              </a:rPr>
              <a:t>ood quality through the loss of caloric and nutritional value, contamination, loss of palatability or loss of consumer acceptance</a:t>
            </a:r>
            <a:r>
              <a:rPr lang="en-US" sz="2200" spc="-1" dirty="0">
                <a:solidFill>
                  <a:schemeClr val="bg1"/>
                </a:solidFill>
                <a:latin typeface="Calibri Light" panose="020F0302020204030204" pitchFamily="34" charset="0"/>
                <a:cs typeface="Calibri Light" panose="020F0302020204030204" pitchFamily="34" charset="0"/>
              </a:rPr>
              <a:t>.</a:t>
            </a: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7" name="TextShape 2">
            <a:extLst>
              <a:ext uri="{FF2B5EF4-FFF2-40B4-BE49-F238E27FC236}">
                <a16:creationId xmlns:a16="http://schemas.microsoft.com/office/drawing/2014/main" id="{67BD0897-280D-C245-9B4E-AA4350BA0705}"/>
              </a:ext>
            </a:extLst>
          </p:cNvPr>
          <p:cNvSpPr txBox="1"/>
          <p:nvPr/>
        </p:nvSpPr>
        <p:spPr>
          <a:xfrm>
            <a:off x="6269344" y="3291584"/>
            <a:ext cx="2728341"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Wastes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pc="-1" dirty="0">
                <a:solidFill>
                  <a:schemeClr val="tx1">
                    <a:lumMod val="75000"/>
                  </a:schemeClr>
                </a:solidFill>
                <a:latin typeface="Calibri Light" panose="020F0302020204030204" pitchFamily="34" charset="0"/>
                <a:cs typeface="Calibri Light" panose="020F0302020204030204" pitchFamily="34" charset="0"/>
              </a:rPr>
              <a:t>the resources used to produce the lost food: seed, fertilizer, water and human la</a:t>
            </a:r>
            <a:r>
              <a:rPr lang="en-US" sz="2200" spc="-1" dirty="0">
                <a:latin typeface="Calibri Light" panose="020F0302020204030204" pitchFamily="34" charset="0"/>
                <a:cs typeface="Calibri Light" panose="020F0302020204030204" pitchFamily="34" charset="0"/>
              </a:rPr>
              <a:t>bour </a:t>
            </a:r>
          </a:p>
          <a:p>
            <a:pPr marL="360">
              <a:lnSpc>
                <a:spcPct val="90000"/>
              </a:lnSpc>
              <a:spcBef>
                <a:spcPts val="1001"/>
              </a:spcBef>
              <a:buClr>
                <a:schemeClr val="bg1"/>
              </a:buClr>
            </a:pP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8" name="TextShape 2">
            <a:extLst>
              <a:ext uri="{FF2B5EF4-FFF2-40B4-BE49-F238E27FC236}">
                <a16:creationId xmlns:a16="http://schemas.microsoft.com/office/drawing/2014/main" id="{7FE161B3-5B4F-0743-8354-A9DB40CA0DB9}"/>
              </a:ext>
            </a:extLst>
          </p:cNvPr>
          <p:cNvSpPr txBox="1"/>
          <p:nvPr/>
        </p:nvSpPr>
        <p:spPr>
          <a:xfrm>
            <a:off x="9161101" y="3291584"/>
            <a:ext cx="266513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Reduces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i</a:t>
            </a:r>
            <a:r>
              <a:rPr lang="en-US" sz="2200" spc="-1" dirty="0">
                <a:solidFill>
                  <a:schemeClr val="tx1">
                    <a:lumMod val="75000"/>
                  </a:schemeClr>
                </a:solidFill>
                <a:latin typeface="Calibri Light" panose="020F0302020204030204" pitchFamily="34" charset="0"/>
                <a:cs typeface="Calibri Light" panose="020F0302020204030204" pitchFamily="34" charset="0"/>
              </a:rPr>
              <a:t>ncome for producers and traders at individual, local, national and global levels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cxnSp>
        <p:nvCxnSpPr>
          <p:cNvPr id="12" name="Straight Connector 11">
            <a:extLst>
              <a:ext uri="{FF2B5EF4-FFF2-40B4-BE49-F238E27FC236}">
                <a16:creationId xmlns:a16="http://schemas.microsoft.com/office/drawing/2014/main" id="{4EDC590A-6183-D846-8609-C0608FD60DEA}"/>
              </a:ext>
            </a:extLst>
          </p:cNvPr>
          <p:cNvCxnSpPr>
            <a:cxnSpLocks/>
          </p:cNvCxnSpPr>
          <p:nvPr/>
        </p:nvCxnSpPr>
        <p:spPr>
          <a:xfrm flipV="1">
            <a:off x="3163305"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AC101EF-9C62-CA4E-968A-2017A349FBDF}"/>
              </a:ext>
            </a:extLst>
          </p:cNvPr>
          <p:cNvCxnSpPr>
            <a:cxnSpLocks/>
          </p:cNvCxnSpPr>
          <p:nvPr/>
        </p:nvCxnSpPr>
        <p:spPr>
          <a:xfrm flipV="1">
            <a:off x="6083562"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077D31-7896-CF4A-8494-78669A7C740F}"/>
              </a:ext>
            </a:extLst>
          </p:cNvPr>
          <p:cNvCxnSpPr>
            <a:cxnSpLocks/>
          </p:cNvCxnSpPr>
          <p:nvPr/>
        </p:nvCxnSpPr>
        <p:spPr>
          <a:xfrm flipV="1">
            <a:off x="8997688"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4901AC-4C89-9642-93D0-13523DE1FA65}"/>
              </a:ext>
            </a:extLst>
          </p:cNvPr>
          <p:cNvCxnSpPr>
            <a:cxnSpLocks/>
          </p:cNvCxnSpPr>
          <p:nvPr/>
        </p:nvCxnSpPr>
        <p:spPr>
          <a:xfrm flipV="1">
            <a:off x="254755"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6ED420C-9978-7C41-9443-28BB023555B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78000"/>
                    </a14:imgEffect>
                    <a14:imgEffect>
                      <a14:brightnessContrast bright="46000" contrast="-15000"/>
                    </a14:imgEffect>
                  </a14:imgLayer>
                </a14:imgProps>
              </a:ext>
              <a:ext uri="{28A0092B-C50C-407E-A947-70E740481C1C}">
                <a14:useLocalDpi xmlns:a14="http://schemas.microsoft.com/office/drawing/2010/main"/>
              </a:ext>
            </a:extLst>
          </a:blip>
          <a:srcRect/>
          <a:stretch/>
        </p:blipFill>
        <p:spPr>
          <a:xfrm>
            <a:off x="0" y="-18326"/>
            <a:ext cx="4038480" cy="2927091"/>
          </a:xfrm>
          <a:prstGeom prst="rect">
            <a:avLst/>
          </a:prstGeom>
        </p:spPr>
      </p:pic>
    </p:spTree>
    <p:extLst>
      <p:ext uri="{BB962C8B-B14F-4D97-AF65-F5344CB8AC3E}">
        <p14:creationId xmlns:p14="http://schemas.microsoft.com/office/powerpoint/2010/main" val="1118435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9CBFDE-0EC6-3A4E-9DE3-618AFDDAD76A}"/>
              </a:ext>
            </a:extLst>
          </p:cNvPr>
          <p:cNvSpPr>
            <a:spLocks noGrp="1"/>
          </p:cNvSpPr>
          <p:nvPr>
            <p:ph type="ftr"/>
          </p:nvPr>
        </p:nvSpPr>
        <p:spPr/>
        <p:txBody>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3" name="Rectangle 2">
            <a:extLst>
              <a:ext uri="{FF2B5EF4-FFF2-40B4-BE49-F238E27FC236}">
                <a16:creationId xmlns:a16="http://schemas.microsoft.com/office/drawing/2014/main" id="{EFA089D5-9404-2F42-8294-D68B3E539761}"/>
              </a:ext>
            </a:extLst>
          </p:cNvPr>
          <p:cNvSpPr/>
          <p:nvPr/>
        </p:nvSpPr>
        <p:spPr>
          <a:xfrm>
            <a:off x="0" y="2031069"/>
            <a:ext cx="12192000" cy="1589783"/>
          </a:xfrm>
          <a:prstGeom prst="rect">
            <a:avLst/>
          </a:prstGeom>
          <a:solidFill>
            <a:srgbClr val="EB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effectLst>
                  <a:outerShdw blurRad="50800" dist="152400" dir="5400000" sx="1000" sy="1000" algn="ctr" rotWithShape="0">
                    <a:srgbClr val="000000">
                      <a:alpha val="43137"/>
                    </a:srgbClr>
                  </a:outerShdw>
                </a:effectLst>
                <a:latin typeface="Calibri" panose="020F0502020204030204" pitchFamily="34" charset="0"/>
                <a:cs typeface="Calibri" panose="020F0502020204030204" pitchFamily="34" charset="0"/>
              </a:rPr>
              <a:t>USD </a:t>
            </a:r>
            <a:r>
              <a:rPr lang="en-US" sz="5400" b="1" u="sng" dirty="0">
                <a:effectLst>
                  <a:outerShdw blurRad="50800" dist="152400" dir="5400000" sx="1000" sy="1000" algn="ctr" rotWithShape="0">
                    <a:srgbClr val="000000">
                      <a:alpha val="43137"/>
                    </a:srgbClr>
                  </a:outerShdw>
                </a:effectLst>
                <a:latin typeface="Calibri" panose="020F0502020204030204" pitchFamily="34" charset="0"/>
                <a:cs typeface="Calibri" panose="020F0502020204030204" pitchFamily="34" charset="0"/>
              </a:rPr>
              <a:t>4 billion</a:t>
            </a:r>
          </a:p>
          <a:p>
            <a:pPr algn="ctr"/>
            <a:r>
              <a:rPr lang="en-US" sz="2000" spc="-1" dirty="0">
                <a:solidFill>
                  <a:schemeClr val="bg1"/>
                </a:solidFill>
                <a:effectLst>
                  <a:outerShdw blurRad="50800" dist="152400" dir="5400000" sx="1000" sy="1000" algn="ctr" rotWithShape="0">
                    <a:srgbClr val="000000">
                      <a:alpha val="43137"/>
                    </a:srgbClr>
                  </a:outerShdw>
                </a:effectLst>
                <a:latin typeface="Calibri Light" panose="020F0302020204030204" pitchFamily="34" charset="0"/>
                <a:cs typeface="Calibri Light" panose="020F0302020204030204" pitchFamily="34" charset="0"/>
              </a:rPr>
              <a:t>out of an annual production of USD 27 billion</a:t>
            </a:r>
            <a:endParaRPr lang="en-US" sz="2000" dirty="0">
              <a:solidFill>
                <a:schemeClr val="bg1"/>
              </a:solidFill>
              <a:effectLst>
                <a:outerShdw blurRad="50800" dist="152400" dir="5400000" sx="1000" sy="1000" algn="ctr" rotWithShape="0">
                  <a:srgbClr val="000000">
                    <a:alpha val="43137"/>
                  </a:srgbClr>
                </a:outerShdw>
              </a:effectLst>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2F218890-AD56-624F-91F0-BF96C99449B0}"/>
              </a:ext>
            </a:extLst>
          </p:cNvPr>
          <p:cNvSpPr txBox="1"/>
          <p:nvPr/>
        </p:nvSpPr>
        <p:spPr>
          <a:xfrm>
            <a:off x="1728570" y="5312628"/>
            <a:ext cx="4015458" cy="646331"/>
          </a:xfrm>
          <a:prstGeom prst="rect">
            <a:avLst/>
          </a:prstGeom>
          <a:noFill/>
        </p:spPr>
        <p:txBody>
          <a:bodyPr wrap="none" rtlCol="0">
            <a:spAutoFit/>
          </a:bodyPr>
          <a:lstStyle/>
          <a:p>
            <a:r>
              <a:rPr lang="en-GB" sz="3600" b="1" dirty="0">
                <a:latin typeface="Calibri" panose="020F0502020204030204" pitchFamily="34" charset="0"/>
                <a:cs typeface="Calibri" panose="020F0502020204030204" pitchFamily="34" charset="0"/>
              </a:rPr>
              <a:t>1% </a:t>
            </a:r>
            <a:r>
              <a:rPr lang="en-GB" sz="3600" dirty="0">
                <a:latin typeface="Calibri Light" panose="020F0302020204030204" pitchFamily="34" charset="0"/>
                <a:cs typeface="Calibri Light" panose="020F0302020204030204" pitchFamily="34" charset="0"/>
              </a:rPr>
              <a:t>reduction in PHL</a:t>
            </a:r>
            <a:endParaRPr lang="en-US" sz="360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96B87011-7942-BF4D-8308-92C38508CD74}"/>
              </a:ext>
            </a:extLst>
          </p:cNvPr>
          <p:cNvSpPr txBox="1"/>
          <p:nvPr/>
        </p:nvSpPr>
        <p:spPr>
          <a:xfrm>
            <a:off x="6510448" y="5312628"/>
            <a:ext cx="5611409" cy="954107"/>
          </a:xfrm>
          <a:prstGeom prst="rect">
            <a:avLst/>
          </a:prstGeom>
          <a:noFill/>
        </p:spPr>
        <p:txBody>
          <a:bodyPr wrap="square" rtlCol="0">
            <a:spAutoFit/>
          </a:bodyPr>
          <a:lstStyle/>
          <a:p>
            <a:r>
              <a:rPr lang="en-GB" sz="3600" b="1" dirty="0">
                <a:latin typeface="Calibri" panose="020F0502020204030204" pitchFamily="34" charset="0"/>
                <a:cs typeface="Calibri" panose="020F0502020204030204" pitchFamily="34" charset="0"/>
              </a:rPr>
              <a:t>USD 40 million</a:t>
            </a:r>
            <a:r>
              <a:rPr lang="en-GB" sz="3600" dirty="0">
                <a:latin typeface="Calibri Light" panose="020F0302020204030204" pitchFamily="34" charset="0"/>
                <a:cs typeface="Calibri Light" panose="020F0302020204030204" pitchFamily="34" charset="0"/>
              </a:rPr>
              <a:t> annual gains </a:t>
            </a:r>
            <a:r>
              <a:rPr lang="en-GB" sz="2000" dirty="0">
                <a:latin typeface="Calibri Light" panose="020F0302020204030204" pitchFamily="34" charset="0"/>
                <a:cs typeface="Calibri Light" panose="020F0302020204030204" pitchFamily="34" charset="0"/>
              </a:rPr>
              <a:t>for sub-Saharan Africa</a:t>
            </a:r>
            <a:endParaRPr lang="en-US" sz="2000" dirty="0">
              <a:latin typeface="Calibri Light" panose="020F0302020204030204" pitchFamily="34" charset="0"/>
              <a:cs typeface="Calibri Light" panose="020F0302020204030204" pitchFamily="34" charset="0"/>
            </a:endParaRPr>
          </a:p>
        </p:txBody>
      </p:sp>
      <p:sp>
        <p:nvSpPr>
          <p:cNvPr id="6" name="Right Arrow 5">
            <a:extLst>
              <a:ext uri="{FF2B5EF4-FFF2-40B4-BE49-F238E27FC236}">
                <a16:creationId xmlns:a16="http://schemas.microsoft.com/office/drawing/2014/main" id="{E7CA188A-B64A-044C-8210-CB3518EAC8D8}"/>
              </a:ext>
            </a:extLst>
          </p:cNvPr>
          <p:cNvSpPr/>
          <p:nvPr/>
        </p:nvSpPr>
        <p:spPr>
          <a:xfrm>
            <a:off x="5833672" y="5369072"/>
            <a:ext cx="524656" cy="53344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5145A0-4EA4-5545-98C5-2BA38F3BBE98}"/>
              </a:ext>
            </a:extLst>
          </p:cNvPr>
          <p:cNvSpPr txBox="1"/>
          <p:nvPr/>
        </p:nvSpPr>
        <p:spPr>
          <a:xfrm>
            <a:off x="1565611" y="60638"/>
            <a:ext cx="9585434" cy="1938992"/>
          </a:xfrm>
          <a:prstGeom prst="rect">
            <a:avLst/>
          </a:prstGeom>
          <a:noFill/>
        </p:spPr>
        <p:txBody>
          <a:bodyPr wrap="square" rtlCol="0">
            <a:spAutoFit/>
          </a:bodyPr>
          <a:lstStyle/>
          <a:p>
            <a:pPr algn="ctr"/>
            <a:r>
              <a:rPr lang="en-US" sz="4800" spc="-1" dirty="0">
                <a:solidFill>
                  <a:srgbClr val="2F4F70"/>
                </a:solidFill>
                <a:latin typeface="Calibri Light"/>
              </a:rPr>
              <a:t>The cost of postharvest loss</a:t>
            </a:r>
            <a:endParaRPr lang="en-GB" sz="2400" dirty="0">
              <a:latin typeface="Calibri Light" panose="020F0302020204030204" pitchFamily="34" charset="0"/>
              <a:cs typeface="Calibri Light" panose="020F0302020204030204" pitchFamily="34" charset="0"/>
            </a:endParaRPr>
          </a:p>
          <a:p>
            <a:pPr algn="ctr"/>
            <a:r>
              <a:rPr lang="en-GB" sz="2400" dirty="0">
                <a:latin typeface="Calibri Light" panose="020F0302020204030204" pitchFamily="34" charset="0"/>
                <a:cs typeface="Calibri Light" panose="020F0302020204030204" pitchFamily="34" charset="0"/>
              </a:rPr>
              <a:t>Postharvest losses are estimated at around </a:t>
            </a:r>
            <a:r>
              <a:rPr lang="en-GB" sz="2400" b="1" dirty="0">
                <a:latin typeface="Calibri" panose="020F0502020204030204" pitchFamily="34" charset="0"/>
                <a:cs typeface="Calibri" panose="020F0502020204030204" pitchFamily="34" charset="0"/>
              </a:rPr>
              <a:t>15%</a:t>
            </a:r>
            <a:r>
              <a:rPr lang="en-GB" sz="2400" dirty="0">
                <a:latin typeface="Calibri Light" panose="020F0302020204030204" pitchFamily="34" charset="0"/>
                <a:cs typeface="Calibri Light" panose="020F0302020204030204" pitchFamily="34" charset="0"/>
              </a:rPr>
              <a:t> for cereal crops. The annual value of postharvest cereal grain loss in sub-Saharan Africa is estimated to be up to:</a:t>
            </a:r>
            <a:endParaRPr lang="en-US" sz="2400" dirty="0">
              <a:latin typeface="Calibri Light" panose="020F0302020204030204" pitchFamily="34" charset="0"/>
              <a:cs typeface="Calibri Light" panose="020F0302020204030204" pitchFamily="34" charset="0"/>
            </a:endParaRPr>
          </a:p>
        </p:txBody>
      </p:sp>
      <p:grpSp>
        <p:nvGrpSpPr>
          <p:cNvPr id="15" name="Group 14">
            <a:extLst>
              <a:ext uri="{FF2B5EF4-FFF2-40B4-BE49-F238E27FC236}">
                <a16:creationId xmlns:a16="http://schemas.microsoft.com/office/drawing/2014/main" id="{C880D5C1-0DD9-8740-9A61-5E41DCD13A59}"/>
              </a:ext>
            </a:extLst>
          </p:cNvPr>
          <p:cNvGrpSpPr/>
          <p:nvPr/>
        </p:nvGrpSpPr>
        <p:grpSpPr>
          <a:xfrm>
            <a:off x="6495261" y="3824582"/>
            <a:ext cx="5390147" cy="1382867"/>
            <a:chOff x="6224333" y="3943113"/>
            <a:chExt cx="5390147" cy="1382867"/>
          </a:xfrm>
        </p:grpSpPr>
        <p:sp>
          <p:nvSpPr>
            <p:cNvPr id="9" name="TextShape 2">
              <a:extLst>
                <a:ext uri="{FF2B5EF4-FFF2-40B4-BE49-F238E27FC236}">
                  <a16:creationId xmlns:a16="http://schemas.microsoft.com/office/drawing/2014/main" id="{485F29FE-C357-9041-8D84-FAD359B27EF7}"/>
                </a:ext>
              </a:extLst>
            </p:cNvPr>
            <p:cNvSpPr txBox="1"/>
            <p:nvPr/>
          </p:nvSpPr>
          <p:spPr>
            <a:xfrm>
              <a:off x="6224333" y="3975197"/>
              <a:ext cx="5390147" cy="1350783"/>
            </a:xfrm>
            <a:prstGeom prst="rect">
              <a:avLst/>
            </a:prstGeom>
            <a:noFill/>
            <a:ln>
              <a:noFill/>
            </a:ln>
          </p:spPr>
          <p:txBody>
            <a:bodyPr lIns="0" tIns="0" rIns="0" numCol="1">
              <a:noAutofit/>
            </a:bodyPr>
            <a:lstStyle/>
            <a:p>
              <a:pPr marL="457560" lvl="1">
                <a:lnSpc>
                  <a:spcPct val="90000"/>
                </a:lnSpc>
                <a:spcBef>
                  <a:spcPts val="1001"/>
                </a:spcBef>
                <a:buClr>
                  <a:srgbClr val="E58856"/>
                </a:buClr>
              </a:pPr>
              <a:r>
                <a:rPr lang="en-US" sz="2400" spc="-1" dirty="0">
                  <a:solidFill>
                    <a:srgbClr val="333333"/>
                  </a:solidFill>
                  <a:latin typeface="Calibri Light" panose="020F0302020204030204" pitchFamily="34" charset="0"/>
                  <a:cs typeface="Calibri Light" panose="020F0302020204030204" pitchFamily="34" charset="0"/>
                </a:rPr>
                <a:t>It is enough to meet the annual caloric requirements of at least </a:t>
              </a:r>
              <a:r>
                <a:rPr lang="en-US" sz="2400" b="1" spc="-1" dirty="0">
                  <a:solidFill>
                    <a:srgbClr val="333333"/>
                  </a:solidFill>
                  <a:latin typeface="Calibri" panose="020F0502020204030204" pitchFamily="34" charset="0"/>
                  <a:cs typeface="Calibri" panose="020F0502020204030204" pitchFamily="34" charset="0"/>
                </a:rPr>
                <a:t>48 million people</a:t>
              </a:r>
              <a:r>
                <a:rPr lang="en-US" sz="2400" spc="-1" dirty="0">
                  <a:solidFill>
                    <a:srgbClr val="333333"/>
                  </a:solidFill>
                  <a:latin typeface="Calibri Light" panose="020F0302020204030204" pitchFamily="34" charset="0"/>
                  <a:cs typeface="Calibri Light" panose="020F0302020204030204" pitchFamily="34" charset="0"/>
                </a:rPr>
                <a:t> </a:t>
              </a:r>
            </a:p>
          </p:txBody>
        </p:sp>
        <p:sp>
          <p:nvSpPr>
            <p:cNvPr id="12" name="Rectangle 11">
              <a:extLst>
                <a:ext uri="{FF2B5EF4-FFF2-40B4-BE49-F238E27FC236}">
                  <a16:creationId xmlns:a16="http://schemas.microsoft.com/office/drawing/2014/main" id="{A3316DC4-B5DD-3A4D-8DA7-01615885F883}"/>
                </a:ext>
              </a:extLst>
            </p:cNvPr>
            <p:cNvSpPr/>
            <p:nvPr/>
          </p:nvSpPr>
          <p:spPr>
            <a:xfrm>
              <a:off x="6320584" y="3943113"/>
              <a:ext cx="413896" cy="369332"/>
            </a:xfrm>
            <a:prstGeom prst="rect">
              <a:avLst/>
            </a:prstGeom>
          </p:spPr>
          <p:txBody>
            <a:bodyPr wrap="none">
              <a:spAutoFit/>
            </a:bodyPr>
            <a:lstStyle/>
            <a:p>
              <a:r>
                <a:rPr lang="en-US" dirty="0">
                  <a:solidFill>
                    <a:schemeClr val="accent1"/>
                  </a:solidFill>
                </a:rPr>
                <a:t>►</a:t>
              </a:r>
              <a:endParaRPr lang="en-US" dirty="0"/>
            </a:p>
          </p:txBody>
        </p:sp>
      </p:grpSp>
      <p:grpSp>
        <p:nvGrpSpPr>
          <p:cNvPr id="16" name="Group 15">
            <a:extLst>
              <a:ext uri="{FF2B5EF4-FFF2-40B4-BE49-F238E27FC236}">
                <a16:creationId xmlns:a16="http://schemas.microsoft.com/office/drawing/2014/main" id="{3FF29B86-37EE-3E49-B82A-E5E3B6814A3B}"/>
              </a:ext>
            </a:extLst>
          </p:cNvPr>
          <p:cNvGrpSpPr/>
          <p:nvPr/>
        </p:nvGrpSpPr>
        <p:grpSpPr>
          <a:xfrm>
            <a:off x="298561" y="3832604"/>
            <a:ext cx="5390147" cy="1374845"/>
            <a:chOff x="417092" y="3951135"/>
            <a:chExt cx="5390147" cy="1374845"/>
          </a:xfrm>
        </p:grpSpPr>
        <p:sp>
          <p:nvSpPr>
            <p:cNvPr id="8" name="TextShape 2">
              <a:extLst>
                <a:ext uri="{FF2B5EF4-FFF2-40B4-BE49-F238E27FC236}">
                  <a16:creationId xmlns:a16="http://schemas.microsoft.com/office/drawing/2014/main" id="{C7AB7B56-B23E-2D4A-B8CF-3CE6E4409392}"/>
                </a:ext>
              </a:extLst>
            </p:cNvPr>
            <p:cNvSpPr txBox="1"/>
            <p:nvPr/>
          </p:nvSpPr>
          <p:spPr>
            <a:xfrm>
              <a:off x="417092" y="3975197"/>
              <a:ext cx="5390147" cy="1350783"/>
            </a:xfrm>
            <a:prstGeom prst="rect">
              <a:avLst/>
            </a:prstGeom>
            <a:noFill/>
            <a:ln>
              <a:noFill/>
            </a:ln>
          </p:spPr>
          <p:txBody>
            <a:bodyPr lIns="0" tIns="0" rIns="0" numCol="1">
              <a:noAutofit/>
            </a:bodyPr>
            <a:lstStyle/>
            <a:p>
              <a:pPr marL="457560" lvl="1">
                <a:lnSpc>
                  <a:spcPct val="90000"/>
                </a:lnSpc>
                <a:spcBef>
                  <a:spcPts val="1001"/>
                </a:spcBef>
                <a:buClr>
                  <a:srgbClr val="E58856"/>
                </a:buClr>
              </a:pPr>
              <a:r>
                <a:rPr lang="en-US" sz="2400" spc="-1" dirty="0">
                  <a:solidFill>
                    <a:srgbClr val="333333"/>
                  </a:solidFill>
                  <a:latin typeface="Calibri Light" panose="020F0302020204030204" pitchFamily="34" charset="0"/>
                  <a:cs typeface="Calibri Light" panose="020F0302020204030204" pitchFamily="34" charset="0"/>
                </a:rPr>
                <a:t>That is </a:t>
              </a:r>
              <a:r>
                <a:rPr lang="en-US" sz="2400" b="1" spc="-1" dirty="0">
                  <a:solidFill>
                    <a:srgbClr val="333333"/>
                  </a:solidFill>
                  <a:latin typeface="Calibri" panose="020F0502020204030204" pitchFamily="34" charset="0"/>
                  <a:cs typeface="Calibri" panose="020F0502020204030204" pitchFamily="34" charset="0"/>
                </a:rPr>
                <a:t>more than the total value of food aid </a:t>
              </a:r>
              <a:r>
                <a:rPr lang="en-US" sz="2400" spc="-1" dirty="0">
                  <a:solidFill>
                    <a:srgbClr val="333333"/>
                  </a:solidFill>
                  <a:latin typeface="Calibri Light" panose="020F0302020204030204" pitchFamily="34" charset="0"/>
                  <a:cs typeface="Calibri Light" panose="020F0302020204030204" pitchFamily="34" charset="0"/>
                </a:rPr>
                <a:t>that the region has received over the past </a:t>
              </a:r>
              <a:r>
                <a:rPr lang="en-US" sz="2400" b="1" spc="-1" dirty="0">
                  <a:solidFill>
                    <a:srgbClr val="333333"/>
                  </a:solidFill>
                  <a:latin typeface="Calibri" panose="020F0502020204030204" pitchFamily="34" charset="0"/>
                  <a:cs typeface="Calibri" panose="020F0502020204030204" pitchFamily="34" charset="0"/>
                </a:rPr>
                <a:t>decade</a:t>
              </a:r>
              <a:endParaRPr lang="en-US" sz="2400" spc="-1" dirty="0">
                <a:solidFill>
                  <a:srgbClr val="333333"/>
                </a:solidFill>
                <a:latin typeface="Calibri Light" panose="020F0302020204030204" pitchFamily="34" charset="0"/>
                <a:cs typeface="Calibri Light" panose="020F0302020204030204" pitchFamily="34" charset="0"/>
              </a:endParaRPr>
            </a:p>
          </p:txBody>
        </p:sp>
        <p:sp>
          <p:nvSpPr>
            <p:cNvPr id="13" name="Rectangle 12">
              <a:extLst>
                <a:ext uri="{FF2B5EF4-FFF2-40B4-BE49-F238E27FC236}">
                  <a16:creationId xmlns:a16="http://schemas.microsoft.com/office/drawing/2014/main" id="{07A7F3DF-ED30-E14F-A311-03B5DFDCC6C5}"/>
                </a:ext>
              </a:extLst>
            </p:cNvPr>
            <p:cNvSpPr/>
            <p:nvPr/>
          </p:nvSpPr>
          <p:spPr>
            <a:xfrm>
              <a:off x="521370" y="3951135"/>
              <a:ext cx="413896" cy="369332"/>
            </a:xfrm>
            <a:prstGeom prst="rect">
              <a:avLst/>
            </a:prstGeom>
          </p:spPr>
          <p:txBody>
            <a:bodyPr wrap="none">
              <a:spAutoFit/>
            </a:bodyPr>
            <a:lstStyle/>
            <a:p>
              <a:r>
                <a:rPr lang="en-US" dirty="0">
                  <a:solidFill>
                    <a:schemeClr val="accent1"/>
                  </a:solidFill>
                </a:rPr>
                <a:t>►</a:t>
              </a:r>
              <a:endParaRPr lang="en-US" dirty="0"/>
            </a:p>
          </p:txBody>
        </p:sp>
      </p:grpSp>
      <p:cxnSp>
        <p:nvCxnSpPr>
          <p:cNvPr id="17" name="Straight Connector 16">
            <a:extLst>
              <a:ext uri="{FF2B5EF4-FFF2-40B4-BE49-F238E27FC236}">
                <a16:creationId xmlns:a16="http://schemas.microsoft.com/office/drawing/2014/main" id="{319F70F3-C982-AE48-A48E-7D8E127E6DDD}"/>
              </a:ext>
            </a:extLst>
          </p:cNvPr>
          <p:cNvCxnSpPr>
            <a:cxnSpLocks/>
          </p:cNvCxnSpPr>
          <p:nvPr/>
        </p:nvCxnSpPr>
        <p:spPr>
          <a:xfrm flipH="1">
            <a:off x="438486" y="5122784"/>
            <a:ext cx="11315029"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D29CB9A-3DD9-6C4A-A318-8B4B5C1E9212}"/>
              </a:ext>
            </a:extLst>
          </p:cNvPr>
          <p:cNvSpPr/>
          <p:nvPr/>
        </p:nvSpPr>
        <p:spPr>
          <a:xfrm>
            <a:off x="8762154" y="1570946"/>
            <a:ext cx="184731" cy="1200329"/>
          </a:xfrm>
          <a:prstGeom prst="rect">
            <a:avLst/>
          </a:prstGeom>
          <a:effectLst>
            <a:outerShdw blurRad="50800" dist="50800" dir="5400000" sx="15000" sy="15000" algn="ctr" rotWithShape="0">
              <a:srgbClr val="000000">
                <a:alpha val="33000"/>
              </a:srgbClr>
            </a:outerShdw>
          </a:effectLst>
        </p:spPr>
        <p:txBody>
          <a:bodyPr wrap="none">
            <a:spAutoFit/>
          </a:bodyPr>
          <a:lstStyle/>
          <a:p>
            <a:endParaRPr lang="en-US" sz="7200" dirty="0">
              <a:effectLst>
                <a:outerShdw blurRad="50800" dist="203200" dir="5400000" sx="67000" sy="67000" algn="ctr" rotWithShape="0">
                  <a:srgbClr val="000000">
                    <a:alpha val="20000"/>
                  </a:srgbClr>
                </a:outerShdw>
              </a:effectLst>
            </a:endParaRPr>
          </a:p>
        </p:txBody>
      </p:sp>
    </p:spTree>
    <p:extLst>
      <p:ext uri="{BB962C8B-B14F-4D97-AF65-F5344CB8AC3E}">
        <p14:creationId xmlns:p14="http://schemas.microsoft.com/office/powerpoint/2010/main" val="2752273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E1753FD-1FF5-B44A-AEEF-E06D435F3EC2}"/>
              </a:ext>
            </a:extLst>
          </p:cNvPr>
          <p:cNvSpPr>
            <a:spLocks noGrp="1"/>
          </p:cNvSpPr>
          <p:nvPr>
            <p:ph type="title"/>
          </p:nvPr>
        </p:nvSpPr>
        <p:spPr>
          <a:xfrm>
            <a:off x="5700350" y="0"/>
            <a:ext cx="5643896" cy="1694985"/>
          </a:xfrm>
          <a:noFill/>
        </p:spPr>
        <p:txBody>
          <a:bodyPr/>
          <a:lstStyle/>
          <a:p>
            <a:r>
              <a:rPr lang="en-US" dirty="0">
                <a:solidFill>
                  <a:schemeClr val="tx2"/>
                </a:solidFill>
                <a:latin typeface="Calibri Light" panose="020F0502020204030204" pitchFamily="34" charset="0"/>
                <a:cs typeface="Calibri Light" panose="020F0502020204030204" pitchFamily="34" charset="0"/>
              </a:rPr>
              <a:t>Understanding the role of women is critical</a:t>
            </a:r>
          </a:p>
        </p:txBody>
      </p:sp>
      <p:sp>
        <p:nvSpPr>
          <p:cNvPr id="9" name="Footer Placeholder 1">
            <a:extLst>
              <a:ext uri="{FF2B5EF4-FFF2-40B4-BE49-F238E27FC236}">
                <a16:creationId xmlns:a16="http://schemas.microsoft.com/office/drawing/2014/main" id="{397B98B1-052A-B045-B472-15690F1FCFED}"/>
              </a:ext>
            </a:extLst>
          </p:cNvPr>
          <p:cNvSpPr txBox="1">
            <a:spLocks/>
          </p:cNvSpPr>
          <p:nvPr/>
        </p:nvSpPr>
        <p:spPr>
          <a:xfrm>
            <a:off x="5700350"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
        <p:nvSpPr>
          <p:cNvPr id="10" name="TextShape 2">
            <a:extLst>
              <a:ext uri="{FF2B5EF4-FFF2-40B4-BE49-F238E27FC236}">
                <a16:creationId xmlns:a16="http://schemas.microsoft.com/office/drawing/2014/main" id="{EA1B90F4-94DD-0043-B548-5AEC4EAD8483}"/>
              </a:ext>
            </a:extLst>
          </p:cNvPr>
          <p:cNvSpPr txBox="1"/>
          <p:nvPr/>
        </p:nvSpPr>
        <p:spPr>
          <a:xfrm>
            <a:off x="5700351" y="1792199"/>
            <a:ext cx="5643896" cy="4447275"/>
          </a:xfrm>
          <a:prstGeom prst="rect">
            <a:avLst/>
          </a:prstGeom>
          <a:noFill/>
          <a:ln>
            <a:noFill/>
          </a:ln>
        </p:spPr>
        <p:txBody>
          <a:bodyPr>
            <a:noAutofit/>
          </a:bodyPr>
          <a:lstStyle/>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In sub-Saharan Africa, </a:t>
            </a:r>
            <a:r>
              <a:rPr lang="en-US" sz="2400" b="1" strike="noStrike" spc="-1" dirty="0">
                <a:solidFill>
                  <a:srgbClr val="333333"/>
                </a:solidFill>
                <a:latin typeface="Calibri" panose="020F0502020204030204" pitchFamily="34" charset="0"/>
                <a:cs typeface="Calibri" panose="020F0502020204030204" pitchFamily="34" charset="0"/>
              </a:rPr>
              <a:t>women play a vital role in postharvest activities</a:t>
            </a:r>
            <a:r>
              <a:rPr lang="en-US" sz="2400" strike="noStrike" spc="-1" dirty="0">
                <a:solidFill>
                  <a:srgbClr val="333333"/>
                </a:solidFill>
                <a:latin typeface="Calibri Light" panose="020F0302020204030204" pitchFamily="34" charset="0"/>
                <a:cs typeface="Calibri Light" panose="020F0302020204030204" pitchFamily="34" charset="0"/>
              </a:rPr>
              <a:t> (e.g. drying, storing, cleaning, and processing food).</a:t>
            </a: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Yet </a:t>
            </a:r>
            <a:r>
              <a:rPr lang="en-US" sz="2400" b="1" strike="noStrike" spc="-1" dirty="0">
                <a:solidFill>
                  <a:srgbClr val="333333"/>
                </a:solidFill>
                <a:latin typeface="Calibri" panose="020F0502020204030204" pitchFamily="34" charset="0"/>
                <a:cs typeface="Calibri" panose="020F0502020204030204" pitchFamily="34" charset="0"/>
              </a:rPr>
              <a:t>this role is often ignored </a:t>
            </a:r>
            <a:r>
              <a:rPr lang="en-US" sz="2400" strike="noStrike" spc="-1" dirty="0">
                <a:solidFill>
                  <a:srgbClr val="333333"/>
                </a:solidFill>
                <a:latin typeface="Calibri Light" panose="020F0302020204030204" pitchFamily="34" charset="0"/>
                <a:cs typeface="Calibri Light" panose="020F0302020204030204" pitchFamily="34" charset="0"/>
              </a:rPr>
              <a:t>in efforts to improve the performance of postharvest systems.</a:t>
            </a:r>
          </a:p>
          <a:p>
            <a:pPr marL="228600" indent="-228240">
              <a:lnSpc>
                <a:spcPct val="90000"/>
              </a:lnSpc>
              <a:spcBef>
                <a:spcPts val="1001"/>
              </a:spcBef>
              <a:buClr>
                <a:srgbClr val="E58856"/>
              </a:buClr>
              <a:buFont typeface="Arial"/>
              <a:buChar char="•"/>
            </a:pPr>
            <a:r>
              <a:rPr lang="en-US" sz="2400" b="1" strike="noStrike" spc="-1" dirty="0">
                <a:solidFill>
                  <a:srgbClr val="333333"/>
                </a:solidFill>
                <a:latin typeface="Calibri" panose="020F0502020204030204" pitchFamily="34" charset="0"/>
                <a:cs typeface="Calibri" panose="020F0502020204030204" pitchFamily="34" charset="0"/>
              </a:rPr>
              <a:t>PHL policies tend to exclude women</a:t>
            </a:r>
            <a:r>
              <a:rPr lang="en-US" sz="2400" strike="noStrike" spc="-1" dirty="0">
                <a:solidFill>
                  <a:srgbClr val="333333"/>
                </a:solidFill>
                <a:latin typeface="Calibri Light" panose="020F0302020204030204" pitchFamily="34" charset="0"/>
                <a:cs typeface="Calibri Light" panose="020F0302020204030204" pitchFamily="34" charset="0"/>
              </a:rPr>
              <a:t>; technological solutions may not be available to them.</a:t>
            </a:r>
          </a:p>
        </p:txBody>
      </p:sp>
      <p:pic>
        <p:nvPicPr>
          <p:cNvPr id="6" name="Picture 2">
            <a:extLst>
              <a:ext uri="{FF2B5EF4-FFF2-40B4-BE49-F238E27FC236}">
                <a16:creationId xmlns:a16="http://schemas.microsoft.com/office/drawing/2014/main" id="{EA2302C1-20E1-374F-806A-5DB4A4A0D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70" b="2270"/>
          <a:stretch/>
        </p:blipFill>
        <p:spPr bwMode="auto">
          <a:xfrm>
            <a:off x="0" y="0"/>
            <a:ext cx="5388090" cy="68579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DCF86C0-B68A-B04B-9E48-A5EE17BABBCC}"/>
              </a:ext>
            </a:extLst>
          </p:cNvPr>
          <p:cNvSpPr txBox="1"/>
          <p:nvPr/>
        </p:nvSpPr>
        <p:spPr>
          <a:xfrm>
            <a:off x="5700350" y="5709212"/>
            <a:ext cx="6072310" cy="307777"/>
          </a:xfrm>
          <a:prstGeom prst="rect">
            <a:avLst/>
          </a:prstGeom>
          <a:noFill/>
        </p:spPr>
        <p:txBody>
          <a:bodyPr wrap="square" rtlCol="0">
            <a:spAutoFit/>
          </a:bodyPr>
          <a:lstStyle/>
          <a:p>
            <a:r>
              <a:rPr lang="en-GB" sz="1400" dirty="0">
                <a:solidFill>
                  <a:schemeClr val="tx1">
                    <a:alpha val="80000"/>
                  </a:schemeClr>
                </a:solidFill>
                <a:latin typeface="Calibri Light" panose="020F0302020204030204" pitchFamily="34" charset="0"/>
                <a:cs typeface="Calibri Light" panose="020F0302020204030204" pitchFamily="34" charset="0"/>
              </a:rPr>
              <a:t>Photo: ICRISAT</a:t>
            </a:r>
            <a:endParaRPr lang="en-FR" sz="1400" dirty="0">
              <a:solidFill>
                <a:schemeClr val="tx1">
                  <a:alpha val="8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45039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28A8A3-F1CE-0C48-B9C8-B2BAA617AC2E}"/>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97F3F37-2C76-EF44-B8C6-D519F95BDC12}"/>
              </a:ext>
            </a:extLst>
          </p:cNvPr>
          <p:cNvSpPr>
            <a:spLocks noGrp="1"/>
          </p:cNvSpPr>
          <p:nvPr>
            <p:ph type="ftr"/>
          </p:nvPr>
        </p:nvSpPr>
        <p:spPr/>
        <p:txBody>
          <a:bodyPr/>
          <a:lstStyle/>
          <a:p>
            <a:pPr algn="ctr">
              <a:lnSpc>
                <a:spcPct val="100000"/>
              </a:lnSpc>
            </a:pPr>
            <a:r>
              <a:rPr lang="en-GB" sz="1400" b="0" strike="noStrike" spc="-1" dirty="0">
                <a:solidFill>
                  <a:schemeClr val="accent1"/>
                </a:solidFill>
                <a:latin typeface="Calibri"/>
              </a:rPr>
              <a:t>www.aphlis.net</a:t>
            </a:r>
            <a:endParaRPr lang="en-GB" sz="1400" b="0" strike="noStrike" spc="-1" dirty="0">
              <a:solidFill>
                <a:schemeClr val="accent1"/>
              </a:solidFill>
              <a:latin typeface="Times New Roman"/>
            </a:endParaRPr>
          </a:p>
        </p:txBody>
      </p:sp>
      <p:sp>
        <p:nvSpPr>
          <p:cNvPr id="3" name="TextShape 2">
            <a:extLst>
              <a:ext uri="{FF2B5EF4-FFF2-40B4-BE49-F238E27FC236}">
                <a16:creationId xmlns:a16="http://schemas.microsoft.com/office/drawing/2014/main" id="{241E75F2-2C77-4D47-8FBA-B9A092DBED7A}"/>
              </a:ext>
            </a:extLst>
          </p:cNvPr>
          <p:cNvSpPr txBox="1"/>
          <p:nvPr/>
        </p:nvSpPr>
        <p:spPr>
          <a:xfrm>
            <a:off x="6258110" y="3042272"/>
            <a:ext cx="5696344" cy="3156078"/>
          </a:xfrm>
          <a:prstGeom prst="rect">
            <a:avLst/>
          </a:prstGeom>
          <a:solidFill>
            <a:schemeClr val="bg1"/>
          </a:solidFill>
          <a:ln>
            <a:noFill/>
          </a:ln>
        </p:spPr>
        <p:txBody>
          <a:bodyPr lIns="360000" tIns="180000" rIns="180000" bIns="360000" anchor="t">
            <a:noAutofit/>
          </a:bodyPr>
          <a:lstStyle/>
          <a:p>
            <a:pPr marL="360">
              <a:lnSpc>
                <a:spcPct val="90000"/>
              </a:lnSpc>
              <a:spcBef>
                <a:spcPts val="1001"/>
              </a:spcBef>
              <a:buClr>
                <a:srgbClr val="E58856"/>
              </a:buClr>
            </a:pPr>
            <a:r>
              <a:rPr lang="en-US" sz="3600" strike="noStrike" spc="-1" dirty="0">
                <a:latin typeface="Calibri Light" panose="020F0302020204030204" pitchFamily="34" charset="0"/>
                <a:cs typeface="Calibri Light" panose="020F0302020204030204" pitchFamily="34" charset="0"/>
              </a:rPr>
              <a:t>UN Sustainable Development Goal 12.3</a:t>
            </a:r>
            <a:br>
              <a:rPr lang="en-US" sz="2800" strike="noStrike" spc="-1" dirty="0">
                <a:latin typeface="Calibri Light" panose="020F0302020204030204" pitchFamily="34" charset="0"/>
                <a:cs typeface="Calibri Light" panose="020F0302020204030204" pitchFamily="34" charset="0"/>
              </a:rPr>
            </a:br>
            <a:r>
              <a:rPr lang="en-US" sz="2800" strike="noStrike" spc="-1" dirty="0">
                <a:latin typeface="Calibri Light" panose="020F0302020204030204" pitchFamily="34" charset="0"/>
                <a:cs typeface="Calibri Light" panose="020F0302020204030204" pitchFamily="34" charset="0"/>
              </a:rPr>
              <a:t>“</a:t>
            </a:r>
            <a:r>
              <a:rPr lang="en-US" sz="2600" strike="noStrike" spc="-1" dirty="0">
                <a:latin typeface="Calibri Light" panose="020F0302020204030204" pitchFamily="34" charset="0"/>
                <a:cs typeface="Calibri Light" panose="020F0302020204030204" pitchFamily="34" charset="0"/>
              </a:rPr>
              <a:t>By 2030, </a:t>
            </a:r>
            <a:r>
              <a:rPr lang="en-US" sz="2600" strike="noStrike" spc="-1" dirty="0">
                <a:latin typeface="Calibri" panose="020F0502020204030204" pitchFamily="34" charset="0"/>
                <a:cs typeface="Calibri" panose="020F0502020204030204" pitchFamily="34" charset="0"/>
              </a:rPr>
              <a:t>halve per capita global food waste</a:t>
            </a:r>
            <a:r>
              <a:rPr lang="en-US" sz="2600" strike="noStrike" spc="-1" dirty="0">
                <a:latin typeface="Calibri Light" panose="020F0302020204030204" pitchFamily="34" charset="0"/>
                <a:cs typeface="Calibri Light" panose="020F0302020204030204" pitchFamily="34" charset="0"/>
              </a:rPr>
              <a:t> at the retail and consumer levels and </a:t>
            </a:r>
            <a:r>
              <a:rPr lang="en-US" sz="2600" b="1" strike="noStrike" spc="-1" dirty="0">
                <a:latin typeface="Calibri" panose="020F0502020204030204" pitchFamily="34" charset="0"/>
                <a:cs typeface="Calibri" panose="020F0502020204030204" pitchFamily="34" charset="0"/>
              </a:rPr>
              <a:t>reduce food losses along production and supply chains, including postharvest losses</a:t>
            </a:r>
            <a:r>
              <a:rPr lang="en-US" sz="2600" strike="noStrike" spc="-1" dirty="0">
                <a:latin typeface="Calibri Light" panose="020F0302020204030204" pitchFamily="34" charset="0"/>
                <a:cs typeface="Calibri Light" panose="020F0302020204030204" pitchFamily="34" charset="0"/>
              </a:rPr>
              <a:t>”</a:t>
            </a:r>
          </a:p>
        </p:txBody>
      </p:sp>
      <p:sp>
        <p:nvSpPr>
          <p:cNvPr id="4" name="TextShape 1">
            <a:extLst>
              <a:ext uri="{FF2B5EF4-FFF2-40B4-BE49-F238E27FC236}">
                <a16:creationId xmlns:a16="http://schemas.microsoft.com/office/drawing/2014/main" id="{4A1A918B-F20B-9A47-8F65-829E27F107C9}"/>
              </a:ext>
            </a:extLst>
          </p:cNvPr>
          <p:cNvSpPr txBox="1"/>
          <p:nvPr/>
        </p:nvSpPr>
        <p:spPr>
          <a:xfrm>
            <a:off x="313416" y="364785"/>
            <a:ext cx="10674264" cy="634566"/>
          </a:xfrm>
          <a:prstGeom prst="rect">
            <a:avLst/>
          </a:prstGeom>
          <a:noFill/>
          <a:ln>
            <a:noFill/>
          </a:ln>
        </p:spPr>
        <p:txBody>
          <a:bodyPr anchor="t">
            <a:noAutofit/>
          </a:bodyPr>
          <a:lstStyle/>
          <a:p>
            <a:pPr>
              <a:lnSpc>
                <a:spcPct val="90000"/>
              </a:lnSpc>
            </a:pPr>
            <a:r>
              <a:rPr lang="en-US" sz="3600" b="0" strike="noStrike" spc="-1" dirty="0">
                <a:solidFill>
                  <a:schemeClr val="bg1"/>
                </a:solidFill>
                <a:latin typeface="Calibri Light"/>
              </a:rPr>
              <a:t>Key international commitments</a:t>
            </a:r>
            <a:endParaRPr lang="en-US" sz="3600" b="0" strike="noStrike" spc="-1" dirty="0">
              <a:solidFill>
                <a:schemeClr val="bg1"/>
              </a:solidFill>
              <a:latin typeface="Calibri"/>
            </a:endParaRPr>
          </a:p>
        </p:txBody>
      </p:sp>
      <p:sp>
        <p:nvSpPr>
          <p:cNvPr id="15" name="TextShape 2">
            <a:extLst>
              <a:ext uri="{FF2B5EF4-FFF2-40B4-BE49-F238E27FC236}">
                <a16:creationId xmlns:a16="http://schemas.microsoft.com/office/drawing/2014/main" id="{0FB68EF2-770D-5A42-8E5B-8AE288532BC8}"/>
              </a:ext>
            </a:extLst>
          </p:cNvPr>
          <p:cNvSpPr txBox="1"/>
          <p:nvPr/>
        </p:nvSpPr>
        <p:spPr>
          <a:xfrm>
            <a:off x="237546" y="3042272"/>
            <a:ext cx="5696344" cy="3156078"/>
          </a:xfrm>
          <a:prstGeom prst="rect">
            <a:avLst/>
          </a:prstGeom>
          <a:solidFill>
            <a:schemeClr val="bg1"/>
          </a:solidFill>
          <a:ln>
            <a:noFill/>
          </a:ln>
        </p:spPr>
        <p:txBody>
          <a:bodyPr lIns="360000" tIns="180000" rIns="180000" bIns="360000" anchor="t">
            <a:noAutofit/>
          </a:bodyPr>
          <a:lstStyle/>
          <a:p>
            <a:pPr marL="360">
              <a:lnSpc>
                <a:spcPct val="90000"/>
              </a:lnSpc>
              <a:spcBef>
                <a:spcPts val="1001"/>
              </a:spcBef>
              <a:buClr>
                <a:srgbClr val="E58856"/>
              </a:buClr>
            </a:pPr>
            <a:r>
              <a:rPr lang="en-US" sz="3600" strike="noStrike" spc="-1" dirty="0">
                <a:latin typeface="Calibri Light" panose="020F0302020204030204" pitchFamily="34" charset="0"/>
                <a:cs typeface="Calibri Light" panose="020F0302020204030204" pitchFamily="34" charset="0"/>
              </a:rPr>
              <a:t>The Malabo Declaration</a:t>
            </a:r>
            <a:br>
              <a:rPr lang="en-US" sz="2800" spc="-1" dirty="0">
                <a:latin typeface="Calibri Light" panose="020F0302020204030204" pitchFamily="34" charset="0"/>
                <a:cs typeface="Calibri Light" panose="020F0302020204030204" pitchFamily="34" charset="0"/>
              </a:rPr>
            </a:br>
            <a:r>
              <a:rPr lang="en-US" sz="2800" spc="-1" dirty="0">
                <a:latin typeface="Calibri Light" panose="020F0302020204030204" pitchFamily="34" charset="0"/>
                <a:cs typeface="Calibri Light" panose="020F0302020204030204" pitchFamily="34" charset="0"/>
              </a:rPr>
              <a:t>In 2014, </a:t>
            </a:r>
            <a:r>
              <a:rPr lang="en-US" sz="2600" strike="noStrike" spc="-1" dirty="0">
                <a:latin typeface="Calibri Light" panose="020F0302020204030204" pitchFamily="34" charset="0"/>
                <a:cs typeface="Calibri Light" panose="020F0302020204030204" pitchFamily="34" charset="0"/>
              </a:rPr>
              <a:t>African Union governments committed to </a:t>
            </a:r>
            <a:r>
              <a:rPr lang="en-US" sz="2600" b="1" strike="noStrike" spc="-1" dirty="0">
                <a:latin typeface="Calibri" panose="020F0502020204030204" pitchFamily="34" charset="0"/>
                <a:cs typeface="Calibri" panose="020F0502020204030204" pitchFamily="34" charset="0"/>
              </a:rPr>
              <a:t>ending hunger by 2025</a:t>
            </a:r>
            <a:r>
              <a:rPr lang="en-US" sz="2600" strike="noStrike" spc="-1" dirty="0">
                <a:latin typeface="Calibri Light" panose="020F0302020204030204" pitchFamily="34" charset="0"/>
                <a:cs typeface="Calibri Light" panose="020F0302020204030204" pitchFamily="34" charset="0"/>
              </a:rPr>
              <a:t>. To achieve this, they resolved to cut current levels of postharvest loss in half.</a:t>
            </a:r>
          </a:p>
        </p:txBody>
      </p:sp>
      <p:pic>
        <p:nvPicPr>
          <p:cNvPr id="9" name="Picture 8">
            <a:extLst>
              <a:ext uri="{FF2B5EF4-FFF2-40B4-BE49-F238E27FC236}">
                <a16:creationId xmlns:a16="http://schemas.microsoft.com/office/drawing/2014/main" id="{A696A32C-CC03-714D-BF5A-1308E582D3AC}"/>
              </a:ext>
            </a:extLst>
          </p:cNvPr>
          <p:cNvPicPr/>
          <p:nvPr/>
        </p:nvPicPr>
        <p:blipFill>
          <a:blip r:embed="rId3"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10" name="Rectangle 9">
            <a:extLst>
              <a:ext uri="{FF2B5EF4-FFF2-40B4-BE49-F238E27FC236}">
                <a16:creationId xmlns:a16="http://schemas.microsoft.com/office/drawing/2014/main" id="{01E67438-E8A1-4646-8979-F4EA69B7E2F4}"/>
              </a:ext>
            </a:extLst>
          </p:cNvPr>
          <p:cNvSpPr/>
          <p:nvPr/>
        </p:nvSpPr>
        <p:spPr>
          <a:xfrm>
            <a:off x="237546" y="1192695"/>
            <a:ext cx="5696345" cy="18495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745E7C-BC83-E04E-9325-1DD7C0C5E660}"/>
              </a:ext>
            </a:extLst>
          </p:cNvPr>
          <p:cNvSpPr/>
          <p:nvPr/>
        </p:nvSpPr>
        <p:spPr>
          <a:xfrm>
            <a:off x="6258110" y="1192695"/>
            <a:ext cx="5696345" cy="18495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03F3EC3-5C1D-8846-BB15-C7C75BDE22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1836" y="1657926"/>
            <a:ext cx="3061470" cy="1070961"/>
          </a:xfrm>
          <a:prstGeom prst="rect">
            <a:avLst/>
          </a:prstGeom>
        </p:spPr>
      </p:pic>
      <p:pic>
        <p:nvPicPr>
          <p:cNvPr id="13" name="Picture 12">
            <a:extLst>
              <a:ext uri="{FF2B5EF4-FFF2-40B4-BE49-F238E27FC236}">
                <a16:creationId xmlns:a16="http://schemas.microsoft.com/office/drawing/2014/main" id="{7778A83C-16FE-3844-B394-3EA10B60EBEF}"/>
              </a:ext>
            </a:extLst>
          </p:cNvPr>
          <p:cNvPicPr>
            <a:picLocks noChangeAspect="1"/>
          </p:cNvPicPr>
          <p:nvPr/>
        </p:nvPicPr>
        <p:blipFill>
          <a:blip r:embed="rId5"/>
          <a:stretch>
            <a:fillRect/>
          </a:stretch>
        </p:blipFill>
        <p:spPr>
          <a:xfrm>
            <a:off x="8023867" y="1620977"/>
            <a:ext cx="2158536" cy="1144859"/>
          </a:xfrm>
          <a:prstGeom prst="rect">
            <a:avLst/>
          </a:prstGeom>
        </p:spPr>
      </p:pic>
    </p:spTree>
    <p:extLst>
      <p:ext uri="{BB962C8B-B14F-4D97-AF65-F5344CB8AC3E}">
        <p14:creationId xmlns:p14="http://schemas.microsoft.com/office/powerpoint/2010/main" val="544021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8C4723-5D87-7C42-B3EB-954E9CC8F0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25880"/>
            <a:ext cx="12192000" cy="4387075"/>
          </a:xfrm>
          <a:prstGeom prst="rect">
            <a:avLst/>
          </a:prstGeom>
        </p:spPr>
      </p:pic>
      <p:sp>
        <p:nvSpPr>
          <p:cNvPr id="2" name="Footer Placeholder 1">
            <a:extLst>
              <a:ext uri="{FF2B5EF4-FFF2-40B4-BE49-F238E27FC236}">
                <a16:creationId xmlns:a16="http://schemas.microsoft.com/office/drawing/2014/main" id="{1EAA891A-BAEA-774D-AA40-8E1F2F89A2BD}"/>
              </a:ext>
            </a:extLst>
          </p:cNvPr>
          <p:cNvSpPr>
            <a:spLocks noGrp="1"/>
          </p:cNvSpPr>
          <p:nvPr>
            <p:ph type="ftr"/>
          </p:nvPr>
        </p:nvSpPr>
        <p:spPr/>
        <p:txBody>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
        <p:nvSpPr>
          <p:cNvPr id="3" name="Rectangle 2">
            <a:extLst>
              <a:ext uri="{FF2B5EF4-FFF2-40B4-BE49-F238E27FC236}">
                <a16:creationId xmlns:a16="http://schemas.microsoft.com/office/drawing/2014/main" id="{0EAABB32-14D0-A344-9F00-AC32541479BE}"/>
              </a:ext>
            </a:extLst>
          </p:cNvPr>
          <p:cNvSpPr/>
          <p:nvPr/>
        </p:nvSpPr>
        <p:spPr>
          <a:xfrm>
            <a:off x="0" y="132588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Better formulate agricultural policy</a:t>
            </a:r>
            <a:endParaRPr lang="en-US" sz="2000"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42780F20-80B8-A64B-B7AD-77496C744332}"/>
              </a:ext>
            </a:extLst>
          </p:cNvPr>
          <p:cNvSpPr/>
          <p:nvPr/>
        </p:nvSpPr>
        <p:spPr>
          <a:xfrm>
            <a:off x="4881000" y="132588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Monitor and evaluate loss reduction initiatives and </a:t>
            </a:r>
            <a:r>
              <a:rPr lang="en-GB" sz="2000" dirty="0">
                <a:solidFill>
                  <a:schemeClr val="bg1"/>
                </a:solidFill>
                <a:latin typeface="Calibri" panose="020F0502020204030204" pitchFamily="34" charset="0"/>
                <a:cs typeface="Calibri" panose="020F0502020204030204" pitchFamily="34" charset="0"/>
              </a:rPr>
              <a:t>make evidence-based loss reduction investment and policy decisions</a:t>
            </a:r>
            <a:endParaRPr lang="en-US" sz="2000"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54A1786-BAE5-C54F-B957-B8B31C4679A6}"/>
              </a:ext>
            </a:extLst>
          </p:cNvPr>
          <p:cNvSpPr/>
          <p:nvPr/>
        </p:nvSpPr>
        <p:spPr>
          <a:xfrm>
            <a:off x="9762000" y="132588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Better estimate food supply in particular zones</a:t>
            </a:r>
            <a:endParaRPr lang="en-US" sz="2000"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93C11392-AF82-3D4A-83A8-09B2810F4943}"/>
              </a:ext>
            </a:extLst>
          </p:cNvPr>
          <p:cNvSpPr/>
          <p:nvPr/>
        </p:nvSpPr>
        <p:spPr>
          <a:xfrm>
            <a:off x="2440500" y="352116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Identify opportunities to strengthen value chains</a:t>
            </a:r>
            <a:endParaRPr lang="en-US" sz="2000" dirty="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ECE2BC7E-95A9-DB40-BFEF-6BE5528FA17A}"/>
              </a:ext>
            </a:extLst>
          </p:cNvPr>
          <p:cNvSpPr/>
          <p:nvPr/>
        </p:nvSpPr>
        <p:spPr>
          <a:xfrm>
            <a:off x="7321500" y="352116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Direct their interventions to the most affected geographic areas or areas where impact will be maximized</a:t>
            </a:r>
            <a:endParaRPr lang="en-US" sz="2000"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E780602-BE54-8440-9576-2838875847DB}"/>
              </a:ext>
            </a:extLst>
          </p:cNvPr>
          <p:cNvSpPr/>
          <p:nvPr/>
        </p:nvSpPr>
        <p:spPr>
          <a:xfrm>
            <a:off x="0" y="458087"/>
            <a:ext cx="12192000" cy="523220"/>
          </a:xfrm>
          <a:prstGeom prst="rect">
            <a:avLst/>
          </a:prstGeom>
        </p:spPr>
        <p:txBody>
          <a:bodyPr wrap="square">
            <a:spAutoFit/>
          </a:bodyPr>
          <a:lstStyle/>
          <a:p>
            <a:pPr algn="ctr"/>
            <a:r>
              <a:rPr lang="en-US" sz="2800" b="1" spc="-1" dirty="0">
                <a:solidFill>
                  <a:srgbClr val="333333"/>
                </a:solidFill>
                <a:latin typeface="Calibri" panose="020F0502020204030204" pitchFamily="34" charset="0"/>
                <a:cs typeface="Calibri" panose="020F0502020204030204" pitchFamily="34" charset="0"/>
              </a:rPr>
              <a:t>Reliable data </a:t>
            </a:r>
            <a:r>
              <a:rPr lang="en-US" sz="2800" spc="-1" dirty="0">
                <a:solidFill>
                  <a:srgbClr val="333333"/>
                </a:solidFill>
                <a:latin typeface="Calibri Light" panose="020F0302020204030204" pitchFamily="34" charset="0"/>
                <a:cs typeface="Calibri Light" panose="020F0302020204030204" pitchFamily="34" charset="0"/>
              </a:rPr>
              <a:t>on postharvest losses allow donors and other stakeholders to:</a:t>
            </a:r>
            <a:endParaRPr lang="en-US" sz="2800" dirty="0">
              <a:latin typeface="Calibri Light" panose="020F0302020204030204" pitchFamily="34" charset="0"/>
              <a:cs typeface="Calibri Light" panose="020F0302020204030204" pitchFamily="34" charset="0"/>
            </a:endParaRPr>
          </a:p>
        </p:txBody>
      </p:sp>
      <p:sp>
        <p:nvSpPr>
          <p:cNvPr id="15" name="Rectangle 14">
            <a:extLst>
              <a:ext uri="{FF2B5EF4-FFF2-40B4-BE49-F238E27FC236}">
                <a16:creationId xmlns:a16="http://schemas.microsoft.com/office/drawing/2014/main" id="{DDC9F170-9979-B447-868E-9CA6426B97A7}"/>
              </a:ext>
            </a:extLst>
          </p:cNvPr>
          <p:cNvSpPr/>
          <p:nvPr/>
        </p:nvSpPr>
        <p:spPr>
          <a:xfrm>
            <a:off x="0" y="5767072"/>
            <a:ext cx="12192000" cy="523220"/>
          </a:xfrm>
          <a:prstGeom prst="rect">
            <a:avLst/>
          </a:prstGeom>
        </p:spPr>
        <p:txBody>
          <a:bodyPr wrap="square">
            <a:spAutoFit/>
          </a:bodyPr>
          <a:lstStyle/>
          <a:p>
            <a:pPr algn="ctr"/>
            <a:r>
              <a:rPr lang="en-US" sz="2800" spc="-1" dirty="0">
                <a:solidFill>
                  <a:srgbClr val="333333"/>
                </a:solidFill>
                <a:latin typeface="Calibri Light" panose="020F0302020204030204" pitchFamily="34" charset="0"/>
                <a:cs typeface="Calibri Light" panose="020F0302020204030204" pitchFamily="34" charset="0"/>
              </a:rPr>
              <a:t>However, in many countries, </a:t>
            </a:r>
            <a:r>
              <a:rPr lang="en-US" sz="2800" b="1" spc="-1" dirty="0">
                <a:solidFill>
                  <a:srgbClr val="333333"/>
                </a:solidFill>
                <a:latin typeface="Calibri" panose="020F0502020204030204" pitchFamily="34" charset="0"/>
                <a:cs typeface="Calibri" panose="020F0502020204030204" pitchFamily="34" charset="0"/>
              </a:rPr>
              <a:t>reliable data on postharvest losses are scarce</a:t>
            </a:r>
            <a:endParaRPr lang="en-US" sz="2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28426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1">
            <a:extLst>
              <a:ext uri="{FF2B5EF4-FFF2-40B4-BE49-F238E27FC236}">
                <a16:creationId xmlns:a16="http://schemas.microsoft.com/office/drawing/2014/main" id="{0E1C53AB-925F-1540-8CFE-A632944BACA3}"/>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pic>
        <p:nvPicPr>
          <p:cNvPr id="19" name="Picture 18">
            <a:extLst>
              <a:ext uri="{FF2B5EF4-FFF2-40B4-BE49-F238E27FC236}">
                <a16:creationId xmlns:a16="http://schemas.microsoft.com/office/drawing/2014/main" id="{F5EC3712-B30D-EB45-9F92-90F5693DA338}"/>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b="-1350"/>
          <a:stretch/>
        </p:blipFill>
        <p:spPr>
          <a:xfrm>
            <a:off x="0" y="0"/>
            <a:ext cx="12198090" cy="6997959"/>
          </a:xfrm>
          <a:prstGeom prst="rect">
            <a:avLst/>
          </a:prstGeom>
        </p:spPr>
      </p:pic>
      <p:sp>
        <p:nvSpPr>
          <p:cNvPr id="20" name="TextShape 1">
            <a:extLst>
              <a:ext uri="{FF2B5EF4-FFF2-40B4-BE49-F238E27FC236}">
                <a16:creationId xmlns:a16="http://schemas.microsoft.com/office/drawing/2014/main" id="{EE9F026C-8989-FB48-92F5-E8B874CFD8EF}"/>
              </a:ext>
            </a:extLst>
          </p:cNvPr>
          <p:cNvSpPr txBox="1"/>
          <p:nvPr/>
        </p:nvSpPr>
        <p:spPr>
          <a:xfrm>
            <a:off x="-6090" y="275892"/>
            <a:ext cx="12198090" cy="1091880"/>
          </a:xfrm>
          <a:prstGeom prst="rect">
            <a:avLst/>
          </a:prstGeom>
          <a:noFill/>
          <a:ln>
            <a:noFill/>
          </a:ln>
        </p:spPr>
        <p:txBody>
          <a:bodyPr anchor="ctr">
            <a:normAutofit fontScale="97000"/>
          </a:bodyPr>
          <a:lstStyle/>
          <a:p>
            <a:pPr algn="ctr">
              <a:lnSpc>
                <a:spcPct val="90000"/>
              </a:lnSpc>
            </a:pPr>
            <a:r>
              <a:rPr lang="en-US" sz="4400" strike="noStrike" spc="-1" dirty="0">
                <a:solidFill>
                  <a:schemeClr val="bg1"/>
                </a:solidFill>
                <a:latin typeface="Calibri" panose="020F0502020204030204" pitchFamily="34" charset="0"/>
                <a:cs typeface="Calibri" panose="020F0502020204030204" pitchFamily="34" charset="0"/>
              </a:rPr>
              <a:t>Why are reliable postharvest losses data scarce?</a:t>
            </a:r>
          </a:p>
        </p:txBody>
      </p:sp>
      <p:sp>
        <p:nvSpPr>
          <p:cNvPr id="21" name="Footer Placeholder 1">
            <a:extLst>
              <a:ext uri="{FF2B5EF4-FFF2-40B4-BE49-F238E27FC236}">
                <a16:creationId xmlns:a16="http://schemas.microsoft.com/office/drawing/2014/main" id="{50D3FD17-4661-CE4B-9109-1475FDD7BD8C}"/>
              </a:ext>
            </a:extLst>
          </p:cNvPr>
          <p:cNvSpPr txBox="1">
            <a:spLocks/>
          </p:cNvSpPr>
          <p:nvPr/>
        </p:nvSpPr>
        <p:spPr>
          <a:xfrm>
            <a:off x="4190880" y="65089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dirty="0">
                <a:solidFill>
                  <a:schemeClr val="bg1"/>
                </a:solidFill>
                <a:latin typeface="Calibri"/>
              </a:rPr>
              <a:t>www.aphlis.net</a:t>
            </a:r>
            <a:endParaRPr lang="en-GB" sz="1400" spc="-1" dirty="0">
              <a:solidFill>
                <a:schemeClr val="bg1"/>
              </a:solidFill>
              <a:latin typeface="Times New Roman"/>
            </a:endParaRPr>
          </a:p>
        </p:txBody>
      </p:sp>
      <p:pic>
        <p:nvPicPr>
          <p:cNvPr id="22" name="Picture 21">
            <a:extLst>
              <a:ext uri="{FF2B5EF4-FFF2-40B4-BE49-F238E27FC236}">
                <a16:creationId xmlns:a16="http://schemas.microsoft.com/office/drawing/2014/main" id="{F96A0C61-3C50-A548-9BC5-EBD9A7FE4CDE}"/>
              </a:ext>
            </a:extLst>
          </p:cNvPr>
          <p:cNvPicPr>
            <a:picLocks noChangeAspect="1"/>
          </p:cNvPicPr>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1445620" y="131352"/>
            <a:ext cx="619160" cy="661802"/>
          </a:xfrm>
          <a:prstGeom prst="rect">
            <a:avLst/>
          </a:prstGeom>
        </p:spPr>
      </p:pic>
      <p:grpSp>
        <p:nvGrpSpPr>
          <p:cNvPr id="23" name="Group 22">
            <a:extLst>
              <a:ext uri="{FF2B5EF4-FFF2-40B4-BE49-F238E27FC236}">
                <a16:creationId xmlns:a16="http://schemas.microsoft.com/office/drawing/2014/main" id="{5E192E42-4A63-2242-A6AF-7ACE53532259}"/>
              </a:ext>
            </a:extLst>
          </p:cNvPr>
          <p:cNvGrpSpPr/>
          <p:nvPr/>
        </p:nvGrpSpPr>
        <p:grpSpPr>
          <a:xfrm>
            <a:off x="1431052" y="1251326"/>
            <a:ext cx="9329897" cy="5187672"/>
            <a:chOff x="1031815" y="1251326"/>
            <a:chExt cx="9329897" cy="5187672"/>
          </a:xfrm>
        </p:grpSpPr>
        <p:grpSp>
          <p:nvGrpSpPr>
            <p:cNvPr id="24" name="Group 23">
              <a:extLst>
                <a:ext uri="{FF2B5EF4-FFF2-40B4-BE49-F238E27FC236}">
                  <a16:creationId xmlns:a16="http://schemas.microsoft.com/office/drawing/2014/main" id="{1D12BFA0-D56E-D949-996F-2AF9F5FF5D8F}"/>
                </a:ext>
              </a:extLst>
            </p:cNvPr>
            <p:cNvGrpSpPr/>
            <p:nvPr/>
          </p:nvGrpSpPr>
          <p:grpSpPr>
            <a:xfrm>
              <a:off x="6041712" y="1251326"/>
              <a:ext cx="4320000" cy="2508393"/>
              <a:chOff x="6495509" y="1251326"/>
              <a:chExt cx="4320000" cy="2508393"/>
            </a:xfrm>
          </p:grpSpPr>
          <p:sp>
            <p:nvSpPr>
              <p:cNvPr id="34" name="Rectangle 33">
                <a:extLst>
                  <a:ext uri="{FF2B5EF4-FFF2-40B4-BE49-F238E27FC236}">
                    <a16:creationId xmlns:a16="http://schemas.microsoft.com/office/drawing/2014/main" id="{F4C3B83A-10C5-0F4B-836A-3DE93C0991D0}"/>
                  </a:ext>
                </a:extLst>
              </p:cNvPr>
              <p:cNvSpPr/>
              <p:nvPr/>
            </p:nvSpPr>
            <p:spPr>
              <a:xfrm>
                <a:off x="6495509" y="1815719"/>
                <a:ext cx="4320000" cy="1944000"/>
              </a:xfrm>
              <a:prstGeom prst="rect">
                <a:avLst/>
              </a:prstGeom>
              <a:solidFill>
                <a:schemeClr val="tx2">
                  <a:alpha val="70000"/>
                </a:schemeClr>
              </a:solidFill>
            </p:spPr>
            <p:txBody>
              <a:bodyPr wrap="square" tIns="540000" anchor="t">
                <a:noAutofit/>
              </a:bodyPr>
              <a:lstStyle/>
              <a:p>
                <a:r>
                  <a:rPr lang="en-US" sz="2700" spc="-1" dirty="0">
                    <a:solidFill>
                      <a:schemeClr val="bg1"/>
                    </a:solidFill>
                    <a:latin typeface="Calibri Light"/>
                  </a:rPr>
                  <a:t>The logic and information sources are </a:t>
                </a:r>
                <a:r>
                  <a:rPr lang="en-US" sz="2700" b="1" spc="-1" dirty="0">
                    <a:solidFill>
                      <a:schemeClr val="bg1"/>
                    </a:solidFill>
                    <a:latin typeface="Calibri" panose="020F0502020204030204" pitchFamily="34" charset="0"/>
                    <a:cs typeface="Calibri" panose="020F0502020204030204" pitchFamily="34" charset="0"/>
                  </a:rPr>
                  <a:t>not always traceable</a:t>
                </a:r>
                <a:endParaRPr lang="en-US" sz="2700" spc="-1" dirty="0">
                  <a:solidFill>
                    <a:schemeClr val="bg1"/>
                  </a:solidFill>
                  <a:latin typeface="Calibri Light"/>
                </a:endParaRPr>
              </a:p>
            </p:txBody>
          </p:sp>
          <p:sp>
            <p:nvSpPr>
              <p:cNvPr id="35" name="Oval 34">
                <a:extLst>
                  <a:ext uri="{FF2B5EF4-FFF2-40B4-BE49-F238E27FC236}">
                    <a16:creationId xmlns:a16="http://schemas.microsoft.com/office/drawing/2014/main" id="{4019A3E5-0A97-B744-ACEC-AD8CB2B60347}"/>
                  </a:ext>
                </a:extLst>
              </p:cNvPr>
              <p:cNvSpPr/>
              <p:nvPr/>
            </p:nvSpPr>
            <p:spPr>
              <a:xfrm>
                <a:off x="8115509" y="1251326"/>
                <a:ext cx="1080000" cy="10845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2</a:t>
                </a:r>
              </a:p>
            </p:txBody>
          </p:sp>
        </p:grpSp>
        <p:grpSp>
          <p:nvGrpSpPr>
            <p:cNvPr id="25" name="Group 24">
              <a:extLst>
                <a:ext uri="{FF2B5EF4-FFF2-40B4-BE49-F238E27FC236}">
                  <a16:creationId xmlns:a16="http://schemas.microsoft.com/office/drawing/2014/main" id="{85A15901-D0E1-4E48-98F3-FD1247EECD81}"/>
                </a:ext>
              </a:extLst>
            </p:cNvPr>
            <p:cNvGrpSpPr/>
            <p:nvPr/>
          </p:nvGrpSpPr>
          <p:grpSpPr>
            <a:xfrm>
              <a:off x="1031815" y="1253605"/>
              <a:ext cx="4320000" cy="2506114"/>
              <a:chOff x="1031815" y="1253605"/>
              <a:chExt cx="4320000" cy="2506114"/>
            </a:xfrm>
          </p:grpSpPr>
          <p:sp>
            <p:nvSpPr>
              <p:cNvPr id="32" name="Rectangle 31">
                <a:extLst>
                  <a:ext uri="{FF2B5EF4-FFF2-40B4-BE49-F238E27FC236}">
                    <a16:creationId xmlns:a16="http://schemas.microsoft.com/office/drawing/2014/main" id="{56321F3A-C72A-0040-B4C0-489CFFEE8A58}"/>
                  </a:ext>
                </a:extLst>
              </p:cNvPr>
              <p:cNvSpPr/>
              <p:nvPr/>
            </p:nvSpPr>
            <p:spPr>
              <a:xfrm>
                <a:off x="1031815" y="1815719"/>
                <a:ext cx="4320000" cy="1944000"/>
              </a:xfrm>
              <a:prstGeom prst="rect">
                <a:avLst/>
              </a:prstGeom>
              <a:solidFill>
                <a:schemeClr val="tx2">
                  <a:alpha val="70000"/>
                </a:schemeClr>
              </a:solidFill>
            </p:spPr>
            <p:txBody>
              <a:bodyPr wrap="square" tIns="540000" anchor="t">
                <a:noAutofit/>
              </a:bodyPr>
              <a:lstStyle/>
              <a:p>
                <a:r>
                  <a:rPr lang="en-US" sz="2700" spc="-1" dirty="0">
                    <a:solidFill>
                      <a:schemeClr val="bg1"/>
                    </a:solidFill>
                    <a:latin typeface="Calibri Light"/>
                  </a:rPr>
                  <a:t>Data are often based on </a:t>
                </a:r>
                <a:r>
                  <a:rPr lang="en-US" sz="2700" b="1" spc="-1" dirty="0">
                    <a:solidFill>
                      <a:schemeClr val="bg1"/>
                    </a:solidFill>
                    <a:latin typeface="Calibri" panose="020F0502020204030204" pitchFamily="34" charset="0"/>
                    <a:cs typeface="Calibri" panose="020F0502020204030204" pitchFamily="34" charset="0"/>
                  </a:rPr>
                  <a:t>conjecture</a:t>
                </a:r>
                <a:r>
                  <a:rPr lang="en-US" sz="2700" spc="-1" dirty="0">
                    <a:solidFill>
                      <a:schemeClr val="bg1"/>
                    </a:solidFill>
                    <a:latin typeface="Calibri Light"/>
                  </a:rPr>
                  <a:t> rather than on actual measurements</a:t>
                </a:r>
              </a:p>
            </p:txBody>
          </p:sp>
          <p:sp>
            <p:nvSpPr>
              <p:cNvPr id="33" name="Oval 32">
                <a:extLst>
                  <a:ext uri="{FF2B5EF4-FFF2-40B4-BE49-F238E27FC236}">
                    <a16:creationId xmlns:a16="http://schemas.microsoft.com/office/drawing/2014/main" id="{29E7251C-794F-F143-A9A9-57B861306F6B}"/>
                  </a:ext>
                </a:extLst>
              </p:cNvPr>
              <p:cNvSpPr/>
              <p:nvPr/>
            </p:nvSpPr>
            <p:spPr>
              <a:xfrm>
                <a:off x="2651815" y="1253605"/>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1</a:t>
                </a:r>
              </a:p>
            </p:txBody>
          </p:sp>
        </p:grpSp>
        <p:grpSp>
          <p:nvGrpSpPr>
            <p:cNvPr id="26" name="Group 25">
              <a:extLst>
                <a:ext uri="{FF2B5EF4-FFF2-40B4-BE49-F238E27FC236}">
                  <a16:creationId xmlns:a16="http://schemas.microsoft.com/office/drawing/2014/main" id="{4ACE5993-5607-5F42-988C-6C7BC84B0F94}"/>
                </a:ext>
              </a:extLst>
            </p:cNvPr>
            <p:cNvGrpSpPr/>
            <p:nvPr/>
          </p:nvGrpSpPr>
          <p:grpSpPr>
            <a:xfrm>
              <a:off x="1031815" y="3914603"/>
              <a:ext cx="4320000" cy="2524395"/>
              <a:chOff x="1031815" y="3914603"/>
              <a:chExt cx="4320000" cy="2524395"/>
            </a:xfrm>
          </p:grpSpPr>
          <p:sp>
            <p:nvSpPr>
              <p:cNvPr id="30" name="Rectangle 29">
                <a:extLst>
                  <a:ext uri="{FF2B5EF4-FFF2-40B4-BE49-F238E27FC236}">
                    <a16:creationId xmlns:a16="http://schemas.microsoft.com/office/drawing/2014/main" id="{C510543D-426F-284A-AD46-ACD02918CB44}"/>
                  </a:ext>
                </a:extLst>
              </p:cNvPr>
              <p:cNvSpPr/>
              <p:nvPr/>
            </p:nvSpPr>
            <p:spPr>
              <a:xfrm>
                <a:off x="1031815" y="4494998"/>
                <a:ext cx="4320000" cy="1944000"/>
              </a:xfrm>
              <a:prstGeom prst="rect">
                <a:avLst/>
              </a:prstGeom>
              <a:solidFill>
                <a:schemeClr val="tx2">
                  <a:alpha val="70000"/>
                </a:schemeClr>
              </a:solidFill>
            </p:spPr>
            <p:txBody>
              <a:bodyPr wrap="square" tIns="540000" anchor="t">
                <a:noAutofit/>
              </a:bodyPr>
              <a:lstStyle/>
              <a:p>
                <a:r>
                  <a:rPr lang="en-US" sz="2800" spc="-1" dirty="0">
                    <a:solidFill>
                      <a:schemeClr val="bg1"/>
                    </a:solidFill>
                    <a:latin typeface="Calibri Light"/>
                  </a:rPr>
                  <a:t>Few studies examine loss along the </a:t>
                </a:r>
                <a:r>
                  <a:rPr lang="en-US" sz="2800" b="1" spc="-1" dirty="0">
                    <a:solidFill>
                      <a:schemeClr val="bg1"/>
                    </a:solidFill>
                    <a:latin typeface="Calibri" panose="020F0502020204030204" pitchFamily="34" charset="0"/>
                    <a:cs typeface="Calibri" panose="020F0502020204030204" pitchFamily="34" charset="0"/>
                  </a:rPr>
                  <a:t>full value chain</a:t>
                </a:r>
                <a:endParaRPr lang="en-US" sz="2000" spc="-1" dirty="0">
                  <a:solidFill>
                    <a:schemeClr val="bg1"/>
                  </a:solidFill>
                  <a:latin typeface="Calibri Light"/>
                </a:endParaRPr>
              </a:p>
            </p:txBody>
          </p:sp>
          <p:sp>
            <p:nvSpPr>
              <p:cNvPr id="31" name="Oval 30">
                <a:extLst>
                  <a:ext uri="{FF2B5EF4-FFF2-40B4-BE49-F238E27FC236}">
                    <a16:creationId xmlns:a16="http://schemas.microsoft.com/office/drawing/2014/main" id="{624C4D15-E422-DD43-96A9-C5C9C952DB6B}"/>
                  </a:ext>
                </a:extLst>
              </p:cNvPr>
              <p:cNvSpPr/>
              <p:nvPr/>
            </p:nvSpPr>
            <p:spPr>
              <a:xfrm>
                <a:off x="2651815" y="3914603"/>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3</a:t>
                </a:r>
              </a:p>
            </p:txBody>
          </p:sp>
        </p:grpSp>
        <p:grpSp>
          <p:nvGrpSpPr>
            <p:cNvPr id="27" name="Group 26">
              <a:extLst>
                <a:ext uri="{FF2B5EF4-FFF2-40B4-BE49-F238E27FC236}">
                  <a16:creationId xmlns:a16="http://schemas.microsoft.com/office/drawing/2014/main" id="{E3D7C47D-5A64-F544-A798-C06FFB272835}"/>
                </a:ext>
              </a:extLst>
            </p:cNvPr>
            <p:cNvGrpSpPr/>
            <p:nvPr/>
          </p:nvGrpSpPr>
          <p:grpSpPr>
            <a:xfrm>
              <a:off x="6041712" y="3912324"/>
              <a:ext cx="4320000" cy="2526674"/>
              <a:chOff x="6495509" y="3912324"/>
              <a:chExt cx="4320000" cy="2526674"/>
            </a:xfrm>
          </p:grpSpPr>
          <p:sp>
            <p:nvSpPr>
              <p:cNvPr id="28" name="Rectangle 27">
                <a:extLst>
                  <a:ext uri="{FF2B5EF4-FFF2-40B4-BE49-F238E27FC236}">
                    <a16:creationId xmlns:a16="http://schemas.microsoft.com/office/drawing/2014/main" id="{A4582BD2-5330-C44C-9C16-6711A6C34242}"/>
                  </a:ext>
                </a:extLst>
              </p:cNvPr>
              <p:cNvSpPr/>
              <p:nvPr/>
            </p:nvSpPr>
            <p:spPr>
              <a:xfrm>
                <a:off x="6495509" y="4494998"/>
                <a:ext cx="4320000" cy="1944000"/>
              </a:xfrm>
              <a:prstGeom prst="rect">
                <a:avLst/>
              </a:prstGeom>
              <a:solidFill>
                <a:schemeClr val="tx2">
                  <a:alpha val="70000"/>
                </a:schemeClr>
              </a:solidFill>
            </p:spPr>
            <p:txBody>
              <a:bodyPr wrap="square" tIns="540000" anchor="t">
                <a:noAutofit/>
              </a:bodyPr>
              <a:lstStyle/>
              <a:p>
                <a:r>
                  <a:rPr lang="en-US" sz="2800" spc="-1" dirty="0">
                    <a:solidFill>
                      <a:schemeClr val="bg1"/>
                    </a:solidFill>
                    <a:latin typeface="Calibri Light"/>
                  </a:rPr>
                  <a:t>Data sources are </a:t>
                </a:r>
                <a:r>
                  <a:rPr lang="en-US" sz="2800" b="1" spc="-1" dirty="0">
                    <a:solidFill>
                      <a:schemeClr val="bg1"/>
                    </a:solidFill>
                    <a:latin typeface="Calibri" panose="020F0502020204030204" pitchFamily="34" charset="0"/>
                    <a:cs typeface="Calibri" panose="020F0502020204030204" pitchFamily="34" charset="0"/>
                  </a:rPr>
                  <a:t>unreliable</a:t>
                </a:r>
                <a:endParaRPr lang="en-US" sz="2000" spc="-1" dirty="0">
                  <a:solidFill>
                    <a:schemeClr val="bg1"/>
                  </a:solidFill>
                  <a:latin typeface="Calibri Light"/>
                </a:endParaRPr>
              </a:p>
            </p:txBody>
          </p:sp>
          <p:sp>
            <p:nvSpPr>
              <p:cNvPr id="29" name="Oval 28">
                <a:extLst>
                  <a:ext uri="{FF2B5EF4-FFF2-40B4-BE49-F238E27FC236}">
                    <a16:creationId xmlns:a16="http://schemas.microsoft.com/office/drawing/2014/main" id="{FC0265A4-5198-074A-A71A-911B0006F9F8}"/>
                  </a:ext>
                </a:extLst>
              </p:cNvPr>
              <p:cNvSpPr/>
              <p:nvPr/>
            </p:nvSpPr>
            <p:spPr>
              <a:xfrm>
                <a:off x="8115509" y="3912324"/>
                <a:ext cx="1080000" cy="10845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4</a:t>
                </a:r>
              </a:p>
            </p:txBody>
          </p:sp>
        </p:grpSp>
      </p:grpSp>
    </p:spTree>
    <p:extLst>
      <p:ext uri="{BB962C8B-B14F-4D97-AF65-F5344CB8AC3E}">
        <p14:creationId xmlns:p14="http://schemas.microsoft.com/office/powerpoint/2010/main" val="471001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3DF080-70F4-9D4D-8A2B-6F2D9E0B703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Footer Placeholder 1">
            <a:extLst>
              <a:ext uri="{FF2B5EF4-FFF2-40B4-BE49-F238E27FC236}">
                <a16:creationId xmlns:a16="http://schemas.microsoft.com/office/drawing/2014/main" id="{74E7DED8-ECE2-FA4E-926E-0C5DDCF0F022}"/>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8" name="TextShape 2">
            <a:extLst>
              <a:ext uri="{FF2B5EF4-FFF2-40B4-BE49-F238E27FC236}">
                <a16:creationId xmlns:a16="http://schemas.microsoft.com/office/drawing/2014/main" id="{70BE3C94-80D5-0441-9BCC-E76FA271B552}"/>
              </a:ext>
            </a:extLst>
          </p:cNvPr>
          <p:cNvSpPr txBox="1"/>
          <p:nvPr/>
        </p:nvSpPr>
        <p:spPr>
          <a:xfrm>
            <a:off x="0" y="0"/>
            <a:ext cx="12192000" cy="4348480"/>
          </a:xfrm>
          <a:prstGeom prst="rect">
            <a:avLst/>
          </a:prstGeom>
          <a:gradFill>
            <a:gsLst>
              <a:gs pos="0">
                <a:schemeClr val="tx1">
                  <a:lumMod val="50000"/>
                  <a:alpha val="0"/>
                </a:schemeClr>
              </a:gs>
              <a:gs pos="99000">
                <a:srgbClr val="204437">
                  <a:alpha val="34000"/>
                </a:srgbClr>
              </a:gs>
            </a:gsLst>
            <a:lin ang="16200000" scaled="1"/>
          </a:gradFill>
          <a:ln>
            <a:noFill/>
          </a:ln>
          <a:effectLst>
            <a:glow>
              <a:schemeClr val="tx1">
                <a:lumMod val="50000"/>
              </a:schemeClr>
            </a:glow>
          </a:effectLst>
        </p:spPr>
        <p:txBody>
          <a:bodyPr lIns="360000" tIns="46800" rIns="360000" anchor="ctr">
            <a:noAutofit/>
          </a:bodyPr>
          <a:lstStyle/>
          <a:p>
            <a:pPr marL="360" algn="ctr">
              <a:lnSpc>
                <a:spcPct val="90000"/>
              </a:lnSpc>
              <a:spcBef>
                <a:spcPts val="1001"/>
              </a:spcBef>
              <a:buClr>
                <a:srgbClr val="E58856"/>
              </a:buClr>
            </a:pP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The African Postharvest Losses Information System </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(APHLIS) is the foremost international effort to collect, analyse and disseminate data on </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postharvest losses of cereal grains</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legumes</a:t>
            </a:r>
            <a:r>
              <a:rPr lang="en-US" sz="4400"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roots and tubers </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in sub-Saharan Africa </a:t>
            </a:r>
          </a:p>
        </p:txBody>
      </p:sp>
      <p:pic>
        <p:nvPicPr>
          <p:cNvPr id="9" name="Picture 8">
            <a:extLst>
              <a:ext uri="{FF2B5EF4-FFF2-40B4-BE49-F238E27FC236}">
                <a16:creationId xmlns:a16="http://schemas.microsoft.com/office/drawing/2014/main" id="{F3F17FA0-3B8E-0D4A-A498-FDC6DDED2D70}"/>
              </a:ext>
            </a:extLst>
          </p:cNvPr>
          <p:cNvPicPr>
            <a:picLocks noChangeAspect="1"/>
          </p:cNvPicPr>
          <p:nvPr/>
        </p:nvPicPr>
        <p:blipFill>
          <a:blip r:embed="rId5"/>
          <a:stretch>
            <a:fillRect/>
          </a:stretch>
        </p:blipFill>
        <p:spPr>
          <a:xfrm>
            <a:off x="3705262" y="5156167"/>
            <a:ext cx="4781476" cy="1143259"/>
          </a:xfrm>
          <a:prstGeom prst="rect">
            <a:avLst/>
          </a:prstGeom>
        </p:spPr>
      </p:pic>
    </p:spTree>
    <p:extLst>
      <p:ext uri="{BB962C8B-B14F-4D97-AF65-F5344CB8AC3E}">
        <p14:creationId xmlns:p14="http://schemas.microsoft.com/office/powerpoint/2010/main" val="4184044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333333"/>
      </a:dk1>
      <a:lt1>
        <a:srgbClr val="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10643</TotalTime>
  <Words>2966</Words>
  <Application>Microsoft Macintosh PowerPoint</Application>
  <PresentationFormat>Widescreen</PresentationFormat>
  <Paragraphs>286</Paragraphs>
  <Slides>17</Slides>
  <Notes>17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Calibri</vt:lpstr>
      <vt:lpstr>Arial</vt:lpstr>
      <vt:lpstr>Wingdings</vt:lpstr>
      <vt:lpstr>Calibri Light</vt:lpstr>
      <vt:lpstr>Open Sans</vt:lpstr>
      <vt:lpstr>Symbol</vt:lpstr>
      <vt:lpstr>Times New Roman</vt:lpstr>
      <vt:lpstr>Office Theme</vt:lpstr>
      <vt:lpstr>Office Theme</vt:lpstr>
      <vt:lpstr>Office Theme</vt:lpstr>
      <vt:lpstr>PowerPoint Presentation</vt:lpstr>
      <vt:lpstr>PowerPoint Presentation</vt:lpstr>
      <vt:lpstr>PowerPoint Presentation</vt:lpstr>
      <vt:lpstr>PowerPoint Presentation</vt:lpstr>
      <vt:lpstr>Understanding the role of women is critical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APHLIS</dc:title>
  <dc:subject/>
  <dc:creator>Ruth Raymond</dc:creator>
  <dc:description/>
  <cp:lastModifiedBy>Lisette Slegers</cp:lastModifiedBy>
  <cp:revision>204</cp:revision>
  <dcterms:created xsi:type="dcterms:W3CDTF">2022-05-04T12:37:20Z</dcterms:created>
  <dcterms:modified xsi:type="dcterms:W3CDTF">2023-06-19T13:28:12Z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16.0016</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32</vt:i4>
  </property>
</Properties>
</file>