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CB_F7AF1D1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21"/>
  </p:notesMasterIdLst>
  <p:sldIdLst>
    <p:sldId id="288" r:id="rId4"/>
    <p:sldId id="481" r:id="rId5"/>
    <p:sldId id="462" r:id="rId6"/>
    <p:sldId id="466" r:id="rId7"/>
    <p:sldId id="513" r:id="rId8"/>
    <p:sldId id="478" r:id="rId9"/>
    <p:sldId id="450" r:id="rId10"/>
    <p:sldId id="473" r:id="rId11"/>
    <p:sldId id="456" r:id="rId12"/>
    <p:sldId id="458" r:id="rId13"/>
    <p:sldId id="455" r:id="rId14"/>
    <p:sldId id="459" r:id="rId15"/>
    <p:sldId id="460" r:id="rId16"/>
    <p:sldId id="461" r:id="rId17"/>
    <p:sldId id="472" r:id="rId18"/>
    <p:sldId id="471" r:id="rId19"/>
    <p:sldId id="50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437"/>
    <a:srgbClr val="696564"/>
    <a:srgbClr val="97C3D6"/>
    <a:srgbClr val="FFA155"/>
    <a:srgbClr val="EB954D"/>
    <a:srgbClr val="8F9BBA"/>
    <a:srgbClr val="484E5D"/>
    <a:srgbClr val="415D35"/>
    <a:srgbClr val="925E1D"/>
    <a:srgbClr val="1A2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19"/>
    <p:restoredTop sz="59967" autoAdjust="0"/>
  </p:normalViewPr>
  <p:slideViewPr>
    <p:cSldViewPr snapToGrid="0" snapToObjects="1">
      <p:cViewPr>
        <p:scale>
          <a:sx n="83" d="100"/>
          <a:sy n="83" d="100"/>
        </p:scale>
        <p:origin x="96" y="584"/>
      </p:cViewPr>
      <p:guideLst/>
    </p:cSldViewPr>
  </p:slideViewPr>
  <p:outlineViewPr>
    <p:cViewPr>
      <p:scale>
        <a:sx n="33" d="100"/>
        <a:sy n="33" d="100"/>
      </p:scale>
      <p:origin x="0" y="-244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200" d="100"/>
          <a:sy n="200" d="100"/>
        </p:scale>
        <p:origin x="2080" y="-43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omments/modernComment_1CB_F7AF1D1A.xml><?xml version="1.0" encoding="utf-8"?>
<p188:cmLst xmlns:a="http://schemas.openxmlformats.org/drawingml/2006/main" xmlns:r="http://schemas.openxmlformats.org/officeDocument/2006/relationships" xmlns:p188="http://schemas.microsoft.com/office/powerpoint/2018/8/main">
  <p188:cm id="{1E493B1E-5830-A149-8F80-073A9DF43E27}" authorId="{1B92ABBE-1456-BB0C-76B5-AFB12ADD80B3}" status="resolved" created="2022-12-13T14:14:25.892">
    <pc:sldMkLst xmlns:pc="http://schemas.microsoft.com/office/powerpoint/2013/main/command">
      <pc:docMk/>
      <pc:sldMk cId="4155448602" sldId="459"/>
    </pc:sldMkLst>
    <p188:txBody>
      <a:bodyPr/>
      <a:lstStyle/>
      <a:p>
        <a:r>
          <a:rPr lang="en-US"/>
          <a:t>Replace with #23 from long set.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333333"/>
                </a:solidFill>
                <a:latin typeface="Calibri"/>
              </a:rPr>
              <a:t>Cliquez pour déplacer la diapositive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Cliquez sur pour modifier le format des notes</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&lt;b&gt;En-tête&gt;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&lt;date/heure&gt;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Le système post-</a:t>
            </a:r>
            <a:r>
              <a:rPr lang="en-US" sz="11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regroupe</a:t>
            </a:r>
            <a:r>
              <a:rPr lang="en-US" sz="1100" dirty="0">
                <a:effectLst/>
                <a:latin typeface="Calibri" panose="020F0502020204030204" pitchFamily="34" charset="0"/>
                <a:ea typeface="Calibri" panose="020F0502020204030204" pitchFamily="34" charset="0"/>
                <a:cs typeface="Calibri" panose="020F0502020204030204" pitchFamily="34" charset="0"/>
              </a:rPr>
              <a:t> les étapes à </a:t>
            </a:r>
            <a:r>
              <a:rPr lang="en-US" sz="1100" dirty="0" err="1">
                <a:effectLst/>
                <a:latin typeface="Calibri" panose="020F0502020204030204" pitchFamily="34" charset="0"/>
                <a:ea typeface="Calibri" panose="020F0502020204030204" pitchFamily="34" charset="0"/>
                <a:cs typeface="Calibri" panose="020F0502020204030204" pitchFamily="34" charset="0"/>
              </a:rPr>
              <a:t>partir</a:t>
            </a:r>
            <a:r>
              <a:rPr lang="en-US" sz="1100" dirty="0">
                <a:effectLst/>
                <a:latin typeface="Calibri" panose="020F0502020204030204" pitchFamily="34" charset="0"/>
                <a:ea typeface="Calibri" panose="020F0502020204030204" pitchFamily="34" charset="0"/>
                <a:cs typeface="Calibri" panose="020F0502020204030204" pitchFamily="34" charset="0"/>
              </a:rPr>
              <a:t> de la </a:t>
            </a:r>
            <a:r>
              <a:rPr lang="en-US" sz="11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jusqu’à</a:t>
            </a:r>
            <a:r>
              <a:rPr lang="en-US" sz="1100" dirty="0">
                <a:effectLst/>
                <a:latin typeface="Calibri" panose="020F0502020204030204" pitchFamily="34" charset="0"/>
                <a:ea typeface="Calibri" panose="020F0502020204030204" pitchFamily="34" charset="0"/>
                <a:cs typeface="Calibri" panose="020F0502020204030204" pitchFamily="34" charset="0"/>
              </a:rPr>
              <a:t> la consommation.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Les pertes </a:t>
            </a:r>
            <a:r>
              <a:rPr lang="en-US" sz="1100" dirty="0" err="1">
                <a:effectLst/>
                <a:latin typeface="Calibri" panose="020F0502020204030204" pitchFamily="34" charset="0"/>
                <a:ea typeface="Calibri" panose="020F0502020204030204" pitchFamily="34" charset="0"/>
                <a:cs typeface="Calibri" panose="020F0502020204030204" pitchFamily="34" charset="0"/>
              </a:rPr>
              <a:t>peuvent</a:t>
            </a:r>
            <a:r>
              <a:rPr lang="en-US" sz="1100" dirty="0">
                <a:effectLst/>
                <a:latin typeface="Calibri" panose="020F0502020204030204" pitchFamily="34" charset="0"/>
                <a:ea typeface="Calibri" panose="020F0502020204030204" pitchFamily="34" charset="0"/>
                <a:cs typeface="Calibri" panose="020F0502020204030204" pitchFamily="34" charset="0"/>
              </a:rPr>
              <a:t> se </a:t>
            </a:r>
            <a:r>
              <a:rPr lang="en-US" sz="1100" dirty="0" err="1">
                <a:effectLst/>
                <a:latin typeface="Calibri" panose="020F0502020204030204" pitchFamily="34" charset="0"/>
                <a:ea typeface="Calibri" panose="020F0502020204030204" pitchFamily="34" charset="0"/>
                <a:cs typeface="Calibri" panose="020F0502020204030204" pitchFamily="34" charset="0"/>
              </a:rPr>
              <a:t>produire</a:t>
            </a:r>
            <a:r>
              <a:rPr lang="en-US" sz="1100" dirty="0">
                <a:effectLst/>
                <a:latin typeface="Calibri" panose="020F0502020204030204" pitchFamily="34" charset="0"/>
                <a:ea typeface="Calibri" panose="020F0502020204030204" pitchFamily="34" charset="0"/>
                <a:cs typeface="Calibri" panose="020F0502020204030204" pitchFamily="34" charset="0"/>
              </a:rPr>
              <a:t> à </a:t>
            </a:r>
            <a:r>
              <a:rPr lang="en-US" sz="1100" dirty="0" err="1">
                <a:effectLst/>
                <a:latin typeface="Calibri" panose="020F0502020204030204" pitchFamily="34" charset="0"/>
                <a:ea typeface="Calibri" panose="020F0502020204030204" pitchFamily="34" charset="0"/>
                <a:cs typeface="Calibri" panose="020F0502020204030204" pitchFamily="34" charset="0"/>
              </a:rPr>
              <a:t>n'importe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quel</a:t>
            </a:r>
            <a:r>
              <a:rPr lang="en-US" sz="1100" dirty="0">
                <a:effectLst/>
                <a:latin typeface="Calibri" panose="020F0502020204030204" pitchFamily="34" charset="0"/>
                <a:ea typeface="Calibri" panose="020F0502020204030204" pitchFamily="34" charset="0"/>
                <a:cs typeface="Calibri" panose="020F0502020204030204" pitchFamily="34" charset="0"/>
              </a:rPr>
              <a:t> de ces stades. Le moment et l'endroit où elles se produisent varient généralement en fonction de la culture.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pertes post-récolte peuvent être dues à de nombreux facteurs, notamment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dommages mécaniques lors de la manipulation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séchage insuffisant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une protection inadéquate pendant le stockage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dégâts causés par les oiseaux, les insectes,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moisissures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les rongeurs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par des matières étrangères ou 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salissures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l'accès limité des agriculteurs au crédit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infrastructures médiocres ;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l'absence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d'incitation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limiter les pertes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développements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imprévus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(tells que la variabilité du climat, nouveaux ravageurs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nouvelles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maladies).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Pour les cultures céréalières, la plupart des pertes surviennent au </a:t>
            </a:r>
            <a:r>
              <a:rPr lang="en-US" sz="1100" dirty="0" err="1">
                <a:effectLst/>
                <a:latin typeface="Calibri" panose="020F0502020204030204" pitchFamily="34" charset="0"/>
                <a:ea typeface="Calibri" panose="020F0502020204030204" pitchFamily="34" charset="0"/>
                <a:cs typeface="Calibri" panose="020F0502020204030204" pitchFamily="34" charset="0"/>
              </a:rPr>
              <a:t>cours</a:t>
            </a: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stockage,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soit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ferme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soit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 marché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la récolte et du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séchage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 champ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transport du champ à la ferme.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387598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calcule les estimations </a:t>
            </a:r>
            <a:r>
              <a:rPr lang="en-US" sz="1250" dirty="0" err="1">
                <a:effectLst/>
                <a:latin typeface="Calibri" panose="020F0502020204030204" pitchFamily="34" charset="0"/>
                <a:ea typeface="Calibri" panose="020F0502020204030204" pitchFamily="34" charset="0"/>
                <a:cs typeface="Calibri" panose="020F0502020204030204" pitchFamily="34" charset="0"/>
              </a:rPr>
              <a:t>annuelles</a:t>
            </a:r>
            <a:r>
              <a:rPr lang="en-US" sz="1250" dirty="0">
                <a:effectLst/>
                <a:latin typeface="Calibri" panose="020F0502020204030204" pitchFamily="34" charset="0"/>
                <a:ea typeface="Calibri" panose="020F0502020204030204" pitchFamily="34" charset="0"/>
                <a:cs typeface="Calibri" panose="020F0502020204030204" pitchFamily="34" charset="0"/>
              </a:rPr>
              <a:t> des pertes post-récolte par culture et par province, </a:t>
            </a:r>
            <a:r>
              <a:rPr lang="en-US" sz="1250" b="1" dirty="0" err="1">
                <a:effectLst/>
                <a:latin typeface="Calibri" panose="020F0502020204030204" pitchFamily="34" charset="0"/>
                <a:ea typeface="Calibri" panose="020F0502020204030204" pitchFamily="34" charset="0"/>
                <a:cs typeface="Calibri" panose="020F0502020204030204" pitchFamily="34" charset="0"/>
              </a:rPr>
              <a:t>soutenant</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a:effectLst/>
                <a:latin typeface="Calibri" panose="020F0502020204030204" pitchFamily="34" charset="0"/>
                <a:ea typeface="Calibri" panose="020F0502020204030204" pitchFamily="34" charset="0"/>
                <a:cs typeface="Calibri" panose="020F0502020204030204" pitchFamily="34" charset="0"/>
              </a:rPr>
              <a:t>les</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dirty="0">
                <a:effectLst/>
                <a:latin typeface="Calibri" panose="020F0502020204030204" pitchFamily="34" charset="0"/>
                <a:ea typeface="Calibri" panose="020F0502020204030204" pitchFamily="34" charset="0"/>
                <a:cs typeface="Calibri" panose="020F0502020204030204" pitchFamily="34" charset="0"/>
              </a:rPr>
              <a:t>pays à développer des stratégies de réduction des pertes post-récolte et les </a:t>
            </a:r>
            <a:r>
              <a:rPr lang="en-US" sz="1250" b="1" dirty="0">
                <a:effectLst/>
                <a:latin typeface="Calibri" panose="020F0502020204030204" pitchFamily="34" charset="0"/>
                <a:ea typeface="Calibri" panose="020F0502020204030204" pitchFamily="34" charset="0"/>
                <a:cs typeface="Calibri" panose="020F0502020204030204" pitchFamily="34" charset="0"/>
              </a:rPr>
              <a:t>aidant </a:t>
            </a:r>
            <a:r>
              <a:rPr lang="en-US" sz="1250" b="0" dirty="0">
                <a:effectLst/>
                <a:latin typeface="Calibri" panose="020F0502020204030204" pitchFamily="34" charset="0"/>
                <a:ea typeface="Calibri" panose="020F0502020204030204" pitchFamily="34" charset="0"/>
                <a:cs typeface="Calibri" panose="020F0502020204030204" pitchFamily="34" charset="0"/>
              </a:rPr>
              <a:t>à suivre </a:t>
            </a:r>
            <a:r>
              <a:rPr lang="en-US" sz="1250" dirty="0" err="1">
                <a:effectLst/>
                <a:latin typeface="Calibri" panose="020F0502020204030204" pitchFamily="34" charset="0"/>
                <a:ea typeface="Calibri" panose="020F0502020204030204" pitchFamily="34" charset="0"/>
                <a:cs typeface="Calibri" panose="020F0502020204030204" pitchFamily="34" charset="0"/>
              </a:rPr>
              <a:t>l'évolution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niveaux</a:t>
            </a:r>
            <a:r>
              <a:rPr lang="en-US" sz="1250" dirty="0">
                <a:effectLst/>
                <a:latin typeface="Calibri" panose="020F0502020204030204" pitchFamily="34" charset="0"/>
                <a:ea typeface="Calibri" panose="020F0502020204030204" pitchFamily="34" charset="0"/>
                <a:cs typeface="Calibri" panose="020F0502020204030204" pitchFamily="34" charset="0"/>
              </a:rPr>
              <a:t> de pertes au fil du temps, comme l'exige le rapport de Malabo. APHLIS </a:t>
            </a:r>
            <a:r>
              <a:rPr lang="en-US" sz="1250" b="1" dirty="0">
                <a:effectLst/>
                <a:latin typeface="Calibri" panose="020F0502020204030204" pitchFamily="34" charset="0"/>
                <a:ea typeface="Calibri" panose="020F0502020204030204" pitchFamily="34" charset="0"/>
                <a:cs typeface="Calibri" panose="020F0502020204030204" pitchFamily="34" charset="0"/>
              </a:rPr>
              <a:t>fournit </a:t>
            </a:r>
            <a:r>
              <a:rPr lang="en-US" sz="1250" b="0" dirty="0">
                <a:effectLst/>
                <a:latin typeface="Calibri" panose="020F0502020204030204" pitchFamily="34" charset="0"/>
                <a:ea typeface="Calibri" panose="020F0502020204030204" pitchFamily="34" charset="0"/>
                <a:cs typeface="Calibri" panose="020F0502020204030204" pitchFamily="34" charset="0"/>
              </a:rPr>
              <a:t>aux</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dirty="0">
                <a:effectLst/>
                <a:latin typeface="Calibri" panose="020F0502020204030204" pitchFamily="34" charset="0"/>
                <a:ea typeface="Calibri" panose="020F0502020204030204" pitchFamily="34" charset="0"/>
                <a:cs typeface="Calibri" panose="020F0502020204030204" pitchFamily="34" charset="0"/>
              </a:rPr>
              <a:t>décideurs politiques les données dont ils ont besoin pour déterminer </a:t>
            </a:r>
            <a:r>
              <a:rPr lang="en-US" sz="1250" dirty="0" err="1">
                <a:effectLst/>
                <a:latin typeface="Calibri" panose="020F0502020204030204" pitchFamily="34" charset="0"/>
                <a:ea typeface="Calibri" panose="020F0502020204030204" pitchFamily="34" charset="0"/>
                <a:cs typeface="Calibri" panose="020F0502020204030204" pitchFamily="34" charset="0"/>
              </a:rPr>
              <a:t>où</a:t>
            </a:r>
            <a:r>
              <a:rPr lang="en-US" sz="1250" dirty="0">
                <a:effectLst/>
                <a:latin typeface="Calibri" panose="020F0502020204030204" pitchFamily="34" charset="0"/>
                <a:ea typeface="Calibri" panose="020F0502020204030204" pitchFamily="34" charset="0"/>
                <a:cs typeface="Calibri" panose="020F0502020204030204" pitchFamily="34" charset="0"/>
              </a:rPr>
              <a:t> il faut </a:t>
            </a:r>
            <a:r>
              <a:rPr lang="en-US" sz="1250" dirty="0" err="1">
                <a:effectLst/>
                <a:latin typeface="Calibri" panose="020F0502020204030204" pitchFamily="34" charset="0"/>
                <a:ea typeface="Calibri" panose="020F0502020204030204" pitchFamily="34" charset="0"/>
                <a:cs typeface="Calibri" panose="020F0502020204030204" pitchFamily="34" charset="0"/>
              </a:rPr>
              <a:t>concentrer</a:t>
            </a:r>
            <a:r>
              <a:rPr lang="en-US" sz="1250" dirty="0">
                <a:effectLst/>
                <a:latin typeface="Calibri" panose="020F0502020204030204" pitchFamily="34" charset="0"/>
                <a:ea typeface="Calibri" panose="020F0502020204030204" pitchFamily="34" charset="0"/>
                <a:cs typeface="Calibri" panose="020F0502020204030204" pitchFamily="34" charset="0"/>
              </a:rPr>
              <a:t> les stratégies de réduction des pertes et pour </a:t>
            </a:r>
            <a:r>
              <a:rPr lang="en-US" sz="1250" b="1" dirty="0">
                <a:effectLst/>
                <a:latin typeface="Calibri" panose="020F0502020204030204" pitchFamily="34" charset="0"/>
                <a:ea typeface="Calibri" panose="020F0502020204030204" pitchFamily="34" charset="0"/>
                <a:cs typeface="Calibri" panose="020F0502020204030204" pitchFamily="34" charset="0"/>
              </a:rPr>
              <a:t>améliorer </a:t>
            </a:r>
            <a:r>
              <a:rPr lang="en-US" sz="1250" b="0" dirty="0">
                <a:effectLst/>
                <a:latin typeface="Calibri" panose="020F0502020204030204" pitchFamily="34" charset="0"/>
                <a:ea typeface="Calibri" panose="020F0502020204030204" pitchFamily="34" charset="0"/>
                <a:cs typeface="Calibri" panose="020F0502020204030204" pitchFamily="34" charset="0"/>
              </a:rPr>
              <a:t>l'</a:t>
            </a:r>
            <a:r>
              <a:rPr lang="en-US" sz="1250" dirty="0">
                <a:effectLst/>
                <a:latin typeface="Calibri" panose="020F0502020204030204" pitchFamily="34" charset="0"/>
                <a:ea typeface="Calibri" panose="020F0502020204030204" pitchFamily="34" charset="0"/>
                <a:cs typeface="Calibri" panose="020F0502020204030204" pitchFamily="34" charset="0"/>
              </a:rPr>
              <a:t>efficacité de la chaîne de valeur et la sécurité alimentaire. En </a:t>
            </a:r>
            <a:r>
              <a:rPr lang="en-US" sz="1250" dirty="0" err="1">
                <a:effectLst/>
                <a:latin typeface="Calibri" panose="020F0502020204030204" pitchFamily="34" charset="0"/>
                <a:ea typeface="Calibri" panose="020F0502020204030204" pitchFamily="34" charset="0"/>
                <a:cs typeface="Calibri" panose="020F0502020204030204" pitchFamily="34" charset="0"/>
              </a:rPr>
              <a:t>utilisant</a:t>
            </a:r>
            <a:r>
              <a:rPr lang="en-US" sz="1250" dirty="0">
                <a:effectLst/>
                <a:latin typeface="Calibri" panose="020F0502020204030204" pitchFamily="34" charset="0"/>
                <a:ea typeface="Calibri" panose="020F0502020204030204" pitchFamily="34" charset="0"/>
                <a:cs typeface="Calibri" panose="020F0502020204030204" pitchFamily="34" charset="0"/>
              </a:rPr>
              <a:t> la </a:t>
            </a:r>
            <a:r>
              <a:rPr lang="en-US" sz="1250" dirty="0" err="1">
                <a:effectLst/>
                <a:latin typeface="Calibri" panose="020F0502020204030204" pitchFamily="34" charset="0"/>
                <a:ea typeface="Calibri" panose="020F0502020204030204" pitchFamily="34" charset="0"/>
                <a:cs typeface="Calibri" panose="020F0502020204030204" pitchFamily="34" charset="0"/>
              </a:rPr>
              <a:t>calculatrice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téléchargeable</a:t>
            </a:r>
            <a:r>
              <a:rPr lang="en-US" sz="1250" dirty="0">
                <a:effectLst/>
                <a:latin typeface="Calibri" panose="020F0502020204030204" pitchFamily="34" charset="0"/>
                <a:ea typeface="Calibri" panose="020F0502020204030204" pitchFamily="34" charset="0"/>
                <a:cs typeface="Calibri" panose="020F0502020204030204" pitchFamily="34" charset="0"/>
              </a:rPr>
              <a:t> d’ APHLIS, les </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pays peuvent inclure des données supplémentaires pour affiner leurs estimations de pertes ou pour développer ou comparer des scénarios de réduction des pertes. Cela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peut</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assister les </a:t>
            </a:r>
            <a:r>
              <a:rPr lang="en-US" sz="1250" dirty="0">
                <a:effectLst/>
                <a:latin typeface="Calibri" panose="020F0502020204030204" pitchFamily="34" charset="0"/>
                <a:ea typeface="Calibri" panose="020F0502020204030204" pitchFamily="34" charset="0"/>
                <a:cs typeface="Calibri" panose="020F0502020204030204" pitchFamily="34" charset="0"/>
              </a:rPr>
              <a:t>décideurs politiques dans la </a:t>
            </a:r>
            <a:r>
              <a:rPr lang="en-US" sz="1250" b="1" dirty="0">
                <a:effectLst/>
                <a:latin typeface="Calibri" panose="020F0502020204030204" pitchFamily="34" charset="0"/>
                <a:ea typeface="Calibri" panose="020F0502020204030204" pitchFamily="34" charset="0"/>
                <a:cs typeface="Calibri" panose="020F0502020204030204" pitchFamily="34" charset="0"/>
              </a:rPr>
              <a:t>planification, le </a:t>
            </a:r>
            <a:r>
              <a:rPr lang="en-US" sz="1250" b="1" dirty="0" err="1">
                <a:effectLst/>
                <a:latin typeface="Calibri" panose="020F0502020204030204" pitchFamily="34" charset="0"/>
                <a:ea typeface="Calibri" panose="020F0502020204030204" pitchFamily="34" charset="0"/>
                <a:cs typeface="Calibri" panose="020F0502020204030204" pitchFamily="34" charset="0"/>
              </a:rPr>
              <a:t>suivi</a:t>
            </a:r>
            <a:r>
              <a:rPr lang="en-US" sz="1250" b="1" dirty="0">
                <a:effectLst/>
                <a:latin typeface="Calibri" panose="020F0502020204030204" pitchFamily="34" charset="0"/>
                <a:ea typeface="Calibri" panose="020F0502020204030204" pitchFamily="34" charset="0"/>
                <a:cs typeface="Calibri" panose="020F0502020204030204" pitchFamily="34" charset="0"/>
              </a:rPr>
              <a:t> et </a:t>
            </a:r>
            <a:r>
              <a:rPr lang="en-US" sz="1250" b="1" dirty="0" err="1">
                <a:effectLst/>
                <a:latin typeface="Calibri" panose="020F0502020204030204" pitchFamily="34" charset="0"/>
                <a:ea typeface="Calibri" panose="020F0502020204030204" pitchFamily="34" charset="0"/>
                <a:cs typeface="Calibri" panose="020F0502020204030204" pitchFamily="34" charset="0"/>
              </a:rPr>
              <a:t>l’évaluation</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a:effectLst/>
                <a:latin typeface="Calibri" panose="020F0502020204030204" pitchFamily="34" charset="0"/>
                <a:ea typeface="Calibri" panose="020F0502020204030204" pitchFamily="34" charset="0"/>
                <a:cs typeface="Calibri" panose="020F0502020204030204" pitchFamily="34" charset="0"/>
              </a:rPr>
              <a:t>de </a:t>
            </a:r>
            <a:r>
              <a:rPr lang="en-US" sz="1250" b="0" dirty="0" err="1">
                <a:effectLst/>
                <a:latin typeface="Calibri" panose="020F0502020204030204" pitchFamily="34" charset="0"/>
                <a:ea typeface="Calibri" panose="020F0502020204030204" pitchFamily="34" charset="0"/>
                <a:cs typeface="Calibri" panose="020F0502020204030204" pitchFamily="34" charset="0"/>
              </a:rPr>
              <a:t>l'efficacité</a:t>
            </a:r>
            <a:r>
              <a:rPr lang="en-US" sz="1250" b="0" dirty="0">
                <a:effectLst/>
                <a:latin typeface="Calibri" panose="020F0502020204030204" pitchFamily="34" charset="0"/>
                <a:ea typeface="Calibri" panose="020F0502020204030204" pitchFamily="34" charset="0"/>
                <a:cs typeface="Calibri" panose="020F0502020204030204" pitchFamily="34" charset="0"/>
              </a:rPr>
              <a:t> </a:t>
            </a:r>
            <a:r>
              <a:rPr lang="en-US" sz="1250" dirty="0">
                <a:effectLst/>
                <a:latin typeface="Calibri" panose="020F0502020204030204" pitchFamily="34" charset="0"/>
                <a:ea typeface="Calibri" panose="020F0502020204030204" pitchFamily="34" charset="0"/>
                <a:cs typeface="Calibri" panose="020F0502020204030204" pitchFamily="34" charset="0"/>
              </a:rPr>
              <a:t>de leurs initiatives de réduction des pertes post-récolte.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fonde ses estimations de pertes sur deux sources d'information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les </a:t>
            </a:r>
            <a:r>
              <a:rPr lang="en-US" sz="1250" dirty="0" err="1">
                <a:effectLst/>
                <a:latin typeface="Calibri" panose="020F0502020204030204" pitchFamily="34" charset="0"/>
                <a:ea typeface="Calibri" panose="020F0502020204030204" pitchFamily="34" charset="0"/>
                <a:cs typeface="Calibri" panose="020F0502020204030204" pitchFamily="34" charset="0"/>
              </a:rPr>
              <a:t>données</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tirées</a:t>
            </a:r>
            <a:r>
              <a:rPr lang="en-US" sz="1250" dirty="0">
                <a:effectLst/>
                <a:latin typeface="Calibri" panose="020F0502020204030204" pitchFamily="34" charset="0"/>
                <a:ea typeface="Calibri" panose="020F0502020204030204" pitchFamily="34" charset="0"/>
                <a:cs typeface="Calibri" panose="020F0502020204030204" pitchFamily="34" charset="0"/>
              </a:rPr>
              <a:t> de la </a:t>
            </a:r>
            <a:r>
              <a:rPr lang="en-US" sz="1250" dirty="0" err="1">
                <a:effectLst/>
                <a:latin typeface="Calibri" panose="020F0502020204030204" pitchFamily="34" charset="0"/>
                <a:ea typeface="Calibri" panose="020F0502020204030204" pitchFamily="34" charset="0"/>
                <a:cs typeface="Calibri" panose="020F0502020204030204" pitchFamily="34" charset="0"/>
              </a:rPr>
              <a:t>littérature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scientifique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ventilées</a:t>
            </a:r>
            <a:r>
              <a:rPr lang="en-US" sz="1250" dirty="0">
                <a:effectLst/>
                <a:latin typeface="Calibri" panose="020F0502020204030204" pitchFamily="34" charset="0"/>
                <a:ea typeface="Calibri" panose="020F0502020204030204" pitchFamily="34" charset="0"/>
                <a:cs typeface="Calibri" panose="020F0502020204030204" pitchFamily="34" charset="0"/>
              </a:rPr>
              <a:t> par culture, type </a:t>
            </a:r>
            <a:r>
              <a:rPr lang="en-US" sz="1250" dirty="0" err="1">
                <a:effectLst/>
                <a:latin typeface="Calibri" panose="020F0502020204030204" pitchFamily="34" charset="0"/>
                <a:ea typeface="Calibri" panose="020F0502020204030204" pitchFamily="34" charset="0"/>
                <a:cs typeface="Calibri" panose="020F0502020204030204" pitchFamily="34" charset="0"/>
              </a:rPr>
              <a:t>d'exploitation</a:t>
            </a:r>
            <a:r>
              <a:rPr lang="en-US" sz="1250" dirty="0">
                <a:effectLst/>
                <a:latin typeface="Calibri" panose="020F0502020204030204" pitchFamily="34" charset="0"/>
                <a:ea typeface="Calibri" panose="020F0502020204030204" pitchFamily="34" charset="0"/>
                <a:cs typeface="Calibri" panose="020F0502020204030204" pitchFamily="34" charset="0"/>
              </a:rPr>
              <a:t> et </a:t>
            </a:r>
            <a:r>
              <a:rPr lang="en-US" sz="1250" dirty="0" err="1">
                <a:effectLst/>
                <a:latin typeface="Calibri" panose="020F0502020204030204" pitchFamily="34" charset="0"/>
                <a:ea typeface="Calibri" panose="020F0502020204030204" pitchFamily="34" charset="0"/>
                <a:cs typeface="Calibri" panose="020F0502020204030204" pitchFamily="34" charset="0"/>
              </a:rPr>
              <a:t>climat</a:t>
            </a: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les </a:t>
            </a:r>
            <a:r>
              <a:rPr lang="en-US" sz="1250" dirty="0" err="1">
                <a:effectLst/>
                <a:latin typeface="Calibri" panose="020F0502020204030204" pitchFamily="34" charset="0"/>
                <a:ea typeface="Calibri" panose="020F0502020204030204" pitchFamily="34" charset="0"/>
                <a:cs typeface="Calibri" panose="020F0502020204030204" pitchFamily="34" charset="0"/>
              </a:rPr>
              <a:t>facteurs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locaux</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notamment</a:t>
            </a:r>
            <a:r>
              <a:rPr lang="en-US" sz="1250" dirty="0">
                <a:effectLst/>
                <a:latin typeface="Calibri" panose="020F0502020204030204" pitchFamily="34" charset="0"/>
                <a:ea typeface="Calibri" panose="020F0502020204030204" pitchFamily="34" charset="0"/>
                <a:cs typeface="Calibri" panose="020F0502020204030204" pitchFamily="34" charset="0"/>
              </a:rPr>
              <a:t> les conditions et les pratiques qui </a:t>
            </a:r>
            <a:r>
              <a:rPr lang="en-US" sz="1250" dirty="0" err="1">
                <a:effectLst/>
                <a:latin typeface="Calibri" panose="020F0502020204030204" pitchFamily="34" charset="0"/>
                <a:ea typeface="Calibri" panose="020F0502020204030204" pitchFamily="34" charset="0"/>
                <a:cs typeface="Calibri" panose="020F0502020204030204" pitchFamily="34" charset="0"/>
              </a:rPr>
              <a:t>peuvent</a:t>
            </a:r>
            <a:r>
              <a:rPr lang="en-US" sz="1250" dirty="0">
                <a:effectLst/>
                <a:latin typeface="Calibri" panose="020F0502020204030204" pitchFamily="34" charset="0"/>
                <a:ea typeface="Calibri" panose="020F0502020204030204" pitchFamily="34" charset="0"/>
                <a:cs typeface="Calibri" panose="020F0502020204030204" pitchFamily="34" charset="0"/>
              </a:rPr>
              <a:t> affecter les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(production, </a:t>
            </a:r>
            <a:r>
              <a:rPr lang="en-US" sz="1250" dirty="0" err="1">
                <a:effectLst/>
                <a:latin typeface="Calibri" panose="020F0502020204030204" pitchFamily="34" charset="0"/>
                <a:ea typeface="Calibri" panose="020F0502020204030204" pitchFamily="34" charset="0"/>
                <a:cs typeface="Calibri" panose="020F0502020204030204" pitchFamily="34" charset="0"/>
              </a:rPr>
              <a:t>ravageurs</a:t>
            </a:r>
            <a:r>
              <a:rPr lang="en-US" sz="1250" dirty="0">
                <a:effectLst/>
                <a:latin typeface="Calibri" panose="020F0502020204030204" pitchFamily="34" charset="0"/>
                <a:ea typeface="Calibri" panose="020F0502020204030204" pitchFamily="34" charset="0"/>
                <a:cs typeface="Calibri" panose="020F0502020204030204" pitchFamily="34" charset="0"/>
              </a:rPr>
              <a:t>, conditions </a:t>
            </a:r>
            <a:r>
              <a:rPr lang="en-US" sz="1250" dirty="0" err="1">
                <a:effectLst/>
                <a:latin typeface="Calibri" panose="020F0502020204030204" pitchFamily="34" charset="0"/>
                <a:ea typeface="Calibri" panose="020F0502020204030204" pitchFamily="34" charset="0"/>
                <a:cs typeface="Calibri" panose="020F0502020204030204" pitchFamily="34" charset="0"/>
              </a:rPr>
              <a:t>météorologiques</a:t>
            </a:r>
            <a:r>
              <a:rPr lang="en-US" sz="1250" dirty="0">
                <a:effectLst/>
                <a:latin typeface="Calibri" panose="020F0502020204030204" pitchFamily="34" charset="0"/>
                <a:ea typeface="Calibri" panose="020F0502020204030204" pitchFamily="34" charset="0"/>
                <a:cs typeface="Calibri" panose="020F0502020204030204" pitchFamily="34" charset="0"/>
              </a:rPr>
              <a:t>, conditions et durée du stockage, </a:t>
            </a:r>
            <a:r>
              <a:rPr lang="en-US" sz="1250" dirty="0" err="1">
                <a:effectLst/>
                <a:latin typeface="Calibri" panose="020F0502020204030204" pitchFamily="34" charset="0"/>
                <a:ea typeface="Calibri" panose="020F0502020204030204" pitchFamily="34" charset="0"/>
                <a:cs typeface="Calibri" panose="020F0502020204030204" pitchFamily="34" charset="0"/>
              </a:rPr>
              <a:t>commercialisation</a:t>
            </a:r>
            <a:r>
              <a:rPr lang="en-US" sz="1250" dirty="0">
                <a:effectLst/>
                <a:latin typeface="Calibri" panose="020F0502020204030204" pitchFamily="34" charset="0"/>
                <a:ea typeface="Calibri" panose="020F0502020204030204" pitchFamily="34" charset="0"/>
                <a:cs typeface="Calibri" panose="020F0502020204030204" pitchFamily="34" charset="0"/>
              </a:rPr>
              <a:t>, pratiques de </a:t>
            </a:r>
            <a:r>
              <a:rPr lang="en-US" sz="125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etc.)</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err="1">
                <a:effectLst/>
                <a:latin typeface="Calibri" panose="020F0502020204030204" pitchFamily="34" charset="0"/>
                <a:ea typeface="Calibri" panose="020F0502020204030204" pitchFamily="34" charset="0"/>
                <a:cs typeface="Calibri" panose="020F0502020204030204" pitchFamily="34" charset="0"/>
              </a:rPr>
              <a:t>L'ensemble</a:t>
            </a:r>
            <a:r>
              <a:rPr lang="en-US" sz="1250" dirty="0">
                <a:effectLst/>
                <a:latin typeface="Calibri" panose="020F0502020204030204" pitchFamily="34" charset="0"/>
                <a:ea typeface="Calibri" panose="020F0502020204030204" pitchFamily="34" charset="0"/>
                <a:cs typeface="Calibri" panose="020F0502020204030204" pitchFamily="34" charset="0"/>
              </a:rPr>
              <a:t> de ces informations permet à APHLIS d'estimer les pertes post-récolte aux </a:t>
            </a:r>
            <a:r>
              <a:rPr lang="en-US" sz="1250" dirty="0" err="1">
                <a:effectLst/>
                <a:latin typeface="Calibri" panose="020F0502020204030204" pitchFamily="34" charset="0"/>
                <a:ea typeface="Calibri" panose="020F0502020204030204" pitchFamily="34" charset="0"/>
                <a:cs typeface="Calibri" panose="020F0502020204030204" pitchFamily="34" charset="0"/>
              </a:rPr>
              <a:t>niveaux</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infranational</a:t>
            </a:r>
            <a:r>
              <a:rPr lang="en-US" sz="1250" dirty="0">
                <a:effectLst/>
                <a:latin typeface="Calibri" panose="020F0502020204030204" pitchFamily="34" charset="0"/>
                <a:ea typeface="Calibri" panose="020F0502020204030204" pitchFamily="34" charset="0"/>
                <a:cs typeface="Calibri" panose="020F0502020204030204" pitchFamily="34" charset="0"/>
              </a:rPr>
              <a:t>, national et régional.</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Toutes les estimations d'APHLIS </a:t>
            </a:r>
            <a:r>
              <a:rPr lang="en-US" sz="1250" dirty="0" err="1">
                <a:effectLst/>
                <a:latin typeface="Calibri" panose="020F0502020204030204" pitchFamily="34" charset="0"/>
                <a:ea typeface="Calibri" panose="020F0502020204030204" pitchFamily="34" charset="0"/>
                <a:cs typeface="Calibri" panose="020F0502020204030204" pitchFamily="34" charset="0"/>
              </a:rPr>
              <a:t>sont</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rigoureuses</a:t>
            </a:r>
            <a:r>
              <a:rPr lang="en-US" sz="1250" dirty="0">
                <a:effectLst/>
                <a:latin typeface="Calibri" panose="020F0502020204030204" pitchFamily="34" charset="0"/>
                <a:ea typeface="Calibri" panose="020F0502020204030204" pitchFamily="34" charset="0"/>
                <a:cs typeface="Calibri" panose="020F0502020204030204" pitchFamily="34" charset="0"/>
              </a:rPr>
              <a:t>, transparentes et librement accessibles sur le site web : </a:t>
            </a:r>
            <a:r>
              <a:rPr lang="en-US" sz="12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11</a:t>
            </a:fld>
            <a:endParaRPr lang="en-GB" sz="1400" b="0" strike="noStrike" spc="-1">
              <a:latin typeface="Times New Roman"/>
            </a:endParaRPr>
          </a:p>
        </p:txBody>
      </p:sp>
    </p:spTree>
    <p:extLst>
      <p:ext uri="{BB962C8B-B14F-4D97-AF65-F5344CB8AC3E}">
        <p14:creationId xmlns:p14="http://schemas.microsoft.com/office/powerpoint/2010/main" val="91396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pertes estimées par APHLIS sont les suivantes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fondées sur des données scientifiques rigoureusement mesurées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spc="-1" dirty="0" err="1">
                <a:solidFill>
                  <a:srgbClr val="333333"/>
                </a:solidFill>
                <a:latin typeface="Calibri Light" panose="020F0302020204030204" pitchFamily="34" charset="0"/>
                <a:cs typeface="Calibri Light" panose="020F0302020204030204" pitchFamily="34" charset="0"/>
              </a:rPr>
              <a:t>adaptées</a:t>
            </a:r>
            <a:r>
              <a:rPr lang="en-US" sz="1600" spc="-1" dirty="0">
                <a:solidFill>
                  <a:srgbClr val="333333"/>
                </a:solidFill>
                <a:latin typeface="Calibri Light" panose="020F0302020204030204" pitchFamily="34" charset="0"/>
                <a:cs typeface="Calibri Light" panose="020F0302020204030204" pitchFamily="34" charset="0"/>
              </a:rPr>
              <a:t> au </a:t>
            </a:r>
            <a:r>
              <a:rPr lang="en-US" sz="1600" spc="-1" dirty="0" err="1">
                <a:solidFill>
                  <a:srgbClr val="333333"/>
                </a:solidFill>
                <a:latin typeface="Calibri Light" panose="020F0302020204030204" pitchFamily="34" charset="0"/>
                <a:cs typeface="Calibri Light" panose="020F0302020204030204" pitchFamily="34" charset="0"/>
              </a:rPr>
              <a:t>contexte</a:t>
            </a:r>
            <a:r>
              <a:rPr lang="en-US" sz="1600" spc="-1" dirty="0">
                <a:solidFill>
                  <a:srgbClr val="333333"/>
                </a:solidFill>
                <a:latin typeface="Calibri Light" panose="020F0302020204030204" pitchFamily="34" charset="0"/>
                <a:cs typeface="Calibri Light" panose="020F0302020204030204" pitchFamily="34" charset="0"/>
              </a:rPr>
              <a:t> local </a:t>
            </a:r>
            <a:r>
              <a:rPr lang="en-US" sz="1600" strike="noStrike" spc="-1" dirty="0">
                <a:solidFill>
                  <a:srgbClr val="333333"/>
                </a:solidFill>
                <a:latin typeface="Calibri Light" panose="020F0302020204030204" pitchFamily="34" charset="0"/>
                <a:cs typeface="Calibri Light" panose="020F0302020204030204" pitchFamily="34" charset="0"/>
              </a:rPr>
              <a:t>à </a:t>
            </a:r>
            <a:r>
              <a:rPr lang="en-US" sz="1600" strike="noStrike" spc="-1" dirty="0" err="1">
                <a:solidFill>
                  <a:srgbClr val="333333"/>
                </a:solidFill>
                <a:latin typeface="Calibri Light" panose="020F0302020204030204" pitchFamily="34" charset="0"/>
                <a:cs typeface="Calibri Light" panose="020F0302020204030204" pitchFamily="34" charset="0"/>
              </a:rPr>
              <a:t>l’aide</a:t>
            </a:r>
            <a:r>
              <a:rPr lang="en-US" sz="1600" strike="noStrike" spc="-1" dirty="0">
                <a:solidFill>
                  <a:srgbClr val="333333"/>
                </a:solidFill>
                <a:latin typeface="Calibri Light" panose="020F0302020204030204" pitchFamily="34" charset="0"/>
                <a:cs typeface="Calibri Light" panose="020F0302020204030204" pitchFamily="34" charset="0"/>
              </a:rPr>
              <a:t> de contributions </a:t>
            </a:r>
            <a:r>
              <a:rPr lang="en-US" sz="1600" strike="noStrike" spc="-1" dirty="0" err="1">
                <a:solidFill>
                  <a:srgbClr val="333333"/>
                </a:solidFill>
                <a:latin typeface="Calibri Light" panose="020F0302020204030204" pitchFamily="34" charset="0"/>
                <a:cs typeface="Calibri Light" panose="020F0302020204030204" pitchFamily="34" charset="0"/>
              </a:rPr>
              <a:t>d'experts</a:t>
            </a:r>
            <a:r>
              <a:rPr lang="en-US" sz="1600" strike="noStrike" spc="-1" dirty="0">
                <a:solidFill>
                  <a:srgbClr val="333333"/>
                </a:solidFill>
                <a:latin typeface="Calibri Light" panose="020F0302020204030204" pitchFamily="34" charset="0"/>
                <a:cs typeface="Calibri Light" panose="020F0302020204030204" pitchFamily="34" charset="0"/>
              </a:rPr>
              <a:t> </a:t>
            </a:r>
            <a:r>
              <a:rPr lang="en-US" sz="1600" strike="noStrike" spc="-1" dirty="0" err="1">
                <a:solidFill>
                  <a:srgbClr val="333333"/>
                </a:solidFill>
                <a:latin typeface="Calibri Light" panose="020F0302020204030204" pitchFamily="34" charset="0"/>
                <a:cs typeface="Calibri Light" panose="020F0302020204030204" pitchFamily="34" charset="0"/>
              </a:rPr>
              <a:t>locaux</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ajustables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d'année en année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mises à jour au fur et à mesure que des informations supplémentaires de haute qualité sont disponibles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Librement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disponibles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ligne.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génère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qui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seraient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très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coûteuses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elles étaient obtenues par l'observation et la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mesure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directe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modèle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d’APHLIS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utilise des données fournies par les membres du réseau et dérivées de la littérature scientifique, remplaçant ainsi les activités d'évaluation des pertes sur le terrain, longues et coûteuses.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a:latin typeface="Times New Roman"/>
            </a:endParaRPr>
          </a:p>
        </p:txBody>
      </p:sp>
    </p:spTree>
    <p:extLst>
      <p:ext uri="{BB962C8B-B14F-4D97-AF65-F5344CB8AC3E}">
        <p14:creationId xmlns:p14="http://schemas.microsoft.com/office/powerpoint/2010/main" val="613732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Un des </a:t>
            </a:r>
            <a:r>
              <a:rPr lang="en-US" sz="1800" dirty="0" err="1">
                <a:effectLst/>
                <a:latin typeface="Calibri" panose="020F0502020204030204" pitchFamily="34" charset="0"/>
                <a:ea typeface="Calibri" panose="020F0502020204030204" pitchFamily="34" charset="0"/>
                <a:cs typeface="Calibri" panose="020F0502020204030204" pitchFamily="34" charset="0"/>
              </a:rPr>
              <a:t>outils</a:t>
            </a:r>
            <a:r>
              <a:rPr lang="en-US" sz="1800" dirty="0">
                <a:effectLst/>
                <a:latin typeface="Calibri" panose="020F0502020204030204" pitchFamily="34" charset="0"/>
                <a:ea typeface="Calibri" panose="020F0502020204030204" pitchFamily="34" charset="0"/>
                <a:cs typeface="Calibri" panose="020F0502020204030204" pitchFamily="34" charset="0"/>
              </a:rPr>
              <a:t> d’ APHLIS estime la valeur financière des pertes post-récolte en multipliant le nombre de </a:t>
            </a:r>
            <a:r>
              <a:rPr lang="en-US" sz="1800" dirty="0" err="1">
                <a:effectLst/>
                <a:latin typeface="Calibri" panose="020F0502020204030204" pitchFamily="34" charset="0"/>
                <a:ea typeface="Calibri" panose="020F0502020204030204" pitchFamily="34" charset="0"/>
                <a:cs typeface="Calibri" panose="020F0502020204030204" pitchFamily="34" charset="0"/>
              </a:rPr>
              <a:t>tonnes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d’une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denrée</a:t>
            </a:r>
            <a:r>
              <a:rPr lang="en-US" sz="1800" dirty="0">
                <a:effectLst/>
                <a:latin typeface="Calibri" panose="020F0502020204030204" pitchFamily="34" charset="0"/>
                <a:ea typeface="Calibri" panose="020F0502020204030204" pitchFamily="34" charset="0"/>
                <a:cs typeface="Calibri" panose="020F0502020204030204" pitchFamily="34" charset="0"/>
              </a:rPr>
              <a:t> perdues chaque année au cours des </a:t>
            </a:r>
            <a:r>
              <a:rPr lang="en-US" sz="1800" dirty="0" err="1">
                <a:effectLst/>
                <a:latin typeface="Calibri" panose="020F0502020204030204" pitchFamily="34" charset="0"/>
                <a:ea typeface="Calibri" panose="020F0502020204030204" pitchFamily="34" charset="0"/>
                <a:cs typeface="Calibri" panose="020F0502020204030204" pitchFamily="34" charset="0"/>
              </a:rPr>
              <a:t>activités</a:t>
            </a:r>
            <a:r>
              <a:rPr lang="en-US" sz="1800" dirty="0">
                <a:effectLst/>
                <a:latin typeface="Calibri" panose="020F0502020204030204" pitchFamily="34" charset="0"/>
                <a:ea typeface="Calibri" panose="020F0502020204030204" pitchFamily="34" charset="0"/>
                <a:cs typeface="Calibri" panose="020F0502020204030204" pitchFamily="34" charset="0"/>
              </a:rPr>
              <a:t> post-récolte dans un pays (sur la base des données APHLIS) par le prix de </a:t>
            </a:r>
            <a:r>
              <a:rPr lang="en-US" sz="1800" dirty="0" err="1">
                <a:effectLst/>
                <a:latin typeface="Calibri" panose="020F0502020204030204" pitchFamily="34" charset="0"/>
                <a:ea typeface="Calibri" panose="020F0502020204030204" pitchFamily="34" charset="0"/>
                <a:cs typeface="Calibri" panose="020F0502020204030204" pitchFamily="34" charset="0"/>
              </a:rPr>
              <a:t>cette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denrée</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Des données supplémentaires montrent la valeur financière des pertes post-récolte en pourcentage du PIB national et agricole.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Au Malawi, par exemple, les pertes de maïs en 2019 ont coûté au pays près de 176 millions d'USD, soit environ 9 % du PIB agricole.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a:latin typeface="Times New Roman"/>
            </a:endParaRPr>
          </a:p>
        </p:txBody>
      </p:sp>
    </p:spTree>
    <p:extLst>
      <p:ext uri="{BB962C8B-B14F-4D97-AF65-F5344CB8AC3E}">
        <p14:creationId xmlns:p14="http://schemas.microsoft.com/office/powerpoint/2010/main" val="410697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Un autre outil APHLIS permet aux utilisateurs de calculer l'impact nutritionnel des pertes post-récolte.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En sélectionnant un pays et une culture donnés, </a:t>
            </a:r>
            <a:r>
              <a:rPr lang="en-US" sz="1550" dirty="0" err="1">
                <a:effectLst/>
                <a:latin typeface="Calibri" panose="020F0502020204030204" pitchFamily="34" charset="0"/>
                <a:ea typeface="Calibri" panose="020F0502020204030204" pitchFamily="34" charset="0"/>
                <a:cs typeface="Calibri" panose="020F0502020204030204" pitchFamily="34" charset="0"/>
              </a:rPr>
              <a:t>l’utilisateur</a:t>
            </a:r>
            <a:r>
              <a:rPr lang="en-US" sz="1550" dirty="0">
                <a:effectLst/>
                <a:latin typeface="Calibri" panose="020F0502020204030204" pitchFamily="34" charset="0"/>
                <a:ea typeface="Calibri" panose="020F0502020204030204" pitchFamily="34" charset="0"/>
                <a:cs typeface="Calibri" panose="020F0502020204030204" pitchFamily="34" charset="0"/>
              </a:rPr>
              <a:t> </a:t>
            </a:r>
            <a:r>
              <a:rPr lang="en-US" sz="1550" dirty="0" err="1">
                <a:effectLst/>
                <a:latin typeface="Calibri" panose="020F0502020204030204" pitchFamily="34" charset="0"/>
                <a:ea typeface="Calibri" panose="020F0502020204030204" pitchFamily="34" charset="0"/>
                <a:cs typeface="Calibri" panose="020F0502020204030204" pitchFamily="34" charset="0"/>
              </a:rPr>
              <a:t>apprend</a:t>
            </a:r>
            <a:r>
              <a:rPr lang="en-US" sz="1550" dirty="0">
                <a:effectLst/>
                <a:latin typeface="Calibri" panose="020F0502020204030204" pitchFamily="34" charset="0"/>
                <a:ea typeface="Calibri" panose="020F0502020204030204" pitchFamily="34" charset="0"/>
                <a:cs typeface="Calibri" panose="020F0502020204030204" pitchFamily="34" charset="0"/>
              </a:rPr>
              <a:t> quelle quantité d'un nutriment </a:t>
            </a:r>
            <a:r>
              <a:rPr lang="en-US" sz="1550" dirty="0" err="1">
                <a:effectLst/>
                <a:latin typeface="Calibri" panose="020F0502020204030204" pitchFamily="34" charset="0"/>
                <a:ea typeface="Calibri" panose="020F0502020204030204" pitchFamily="34" charset="0"/>
                <a:cs typeface="Calibri" panose="020F0502020204030204" pitchFamily="34" charset="0"/>
              </a:rPr>
              <a:t>donné</a:t>
            </a:r>
            <a:r>
              <a:rPr lang="en-US" sz="1550" dirty="0">
                <a:effectLst/>
                <a:latin typeface="Calibri" panose="020F0502020204030204" pitchFamily="34" charset="0"/>
                <a:ea typeface="Calibri" panose="020F0502020204030204" pitchFamily="34" charset="0"/>
                <a:cs typeface="Calibri" panose="020F0502020204030204" pitchFamily="34" charset="0"/>
              </a:rPr>
              <a:t> a été perdue par an (à partir de 2010) et </a:t>
            </a:r>
            <a:r>
              <a:rPr lang="en-US" sz="1550" dirty="0" err="1">
                <a:effectLst/>
                <a:latin typeface="Calibri" panose="020F0502020204030204" pitchFamily="34" charset="0"/>
                <a:ea typeface="Calibri" panose="020F0502020204030204" pitchFamily="34" charset="0"/>
                <a:cs typeface="Calibri" panose="020F0502020204030204" pitchFamily="34" charset="0"/>
              </a:rPr>
              <a:t>quel</a:t>
            </a:r>
            <a:r>
              <a:rPr lang="en-US" sz="1550" dirty="0">
                <a:effectLst/>
                <a:latin typeface="Calibri" panose="020F0502020204030204" pitchFamily="34" charset="0"/>
                <a:ea typeface="Calibri" panose="020F0502020204030204" pitchFamily="34" charset="0"/>
                <a:cs typeface="Calibri" panose="020F0502020204030204" pitchFamily="34" charset="0"/>
              </a:rPr>
              <a:t> </a:t>
            </a:r>
            <a:r>
              <a:rPr lang="en-US" sz="1550" dirty="0" err="1">
                <a:effectLst/>
                <a:latin typeface="Calibri" panose="020F0502020204030204" pitchFamily="34" charset="0"/>
                <a:ea typeface="Calibri" panose="020F0502020204030204" pitchFamily="34" charset="0"/>
                <a:cs typeface="Calibri" panose="020F0502020204030204" pitchFamily="34" charset="0"/>
              </a:rPr>
              <a:t>est</a:t>
            </a:r>
            <a:r>
              <a:rPr lang="en-US" sz="1550" dirty="0">
                <a:effectLst/>
                <a:latin typeface="Calibri" panose="020F0502020204030204" pitchFamily="34" charset="0"/>
                <a:ea typeface="Calibri" panose="020F0502020204030204" pitchFamily="34" charset="0"/>
                <a:cs typeface="Calibri" panose="020F0502020204030204" pitchFamily="34" charset="0"/>
              </a:rPr>
              <a:t> le </a:t>
            </a:r>
            <a:r>
              <a:rPr lang="en-US" sz="1550" dirty="0" err="1">
                <a:effectLst/>
                <a:latin typeface="Calibri" panose="020F0502020204030204" pitchFamily="34" charset="0"/>
                <a:ea typeface="Calibri" panose="020F0502020204030204" pitchFamily="34" charset="0"/>
                <a:cs typeface="Calibri" panose="020F0502020204030204" pitchFamily="34" charset="0"/>
              </a:rPr>
              <a:t>nombre</a:t>
            </a:r>
            <a:r>
              <a:rPr lang="en-US" sz="1550" dirty="0">
                <a:effectLst/>
                <a:latin typeface="Calibri" panose="020F0502020204030204" pitchFamily="34" charset="0"/>
                <a:ea typeface="Calibri" panose="020F0502020204030204" pitchFamily="34" charset="0"/>
                <a:cs typeface="Calibri" panose="020F0502020204030204" pitchFamily="34" charset="0"/>
              </a:rPr>
              <a:t> </a:t>
            </a:r>
            <a:r>
              <a:rPr lang="en-US" sz="1550" dirty="0" err="1">
                <a:effectLst/>
                <a:latin typeface="Calibri" panose="020F0502020204030204" pitchFamily="34" charset="0"/>
                <a:ea typeface="Calibri" panose="020F0502020204030204" pitchFamily="34" charset="0"/>
                <a:cs typeface="Calibri" panose="020F0502020204030204" pitchFamily="34" charset="0"/>
              </a:rPr>
              <a:t>d’individus</a:t>
            </a:r>
            <a:r>
              <a:rPr lang="en-US" sz="1550" dirty="0">
                <a:effectLst/>
                <a:latin typeface="Calibri" panose="020F0502020204030204" pitchFamily="34" charset="0"/>
                <a:ea typeface="Calibri" panose="020F0502020204030204" pitchFamily="34" charset="0"/>
                <a:cs typeface="Calibri" panose="020F0502020204030204" pitchFamily="34" charset="0"/>
              </a:rPr>
              <a:t> </a:t>
            </a:r>
            <a:r>
              <a:rPr lang="en-US" sz="1550" dirty="0" err="1">
                <a:effectLst/>
                <a:latin typeface="Calibri" panose="020F0502020204030204" pitchFamily="34" charset="0"/>
                <a:ea typeface="Calibri" panose="020F0502020204030204" pitchFamily="34" charset="0"/>
                <a:cs typeface="Calibri" panose="020F0502020204030204" pitchFamily="34" charset="0"/>
              </a:rPr>
              <a:t>dont</a:t>
            </a:r>
            <a:r>
              <a:rPr lang="en-US" sz="1550" dirty="0">
                <a:effectLst/>
                <a:latin typeface="Calibri" panose="020F0502020204030204" pitchFamily="34" charset="0"/>
                <a:ea typeface="Calibri" panose="020F0502020204030204" pitchFamily="34" charset="0"/>
                <a:cs typeface="Calibri" panose="020F0502020204030204" pitchFamily="34" charset="0"/>
              </a:rPr>
              <a:t> les besoins alimentaires n'ont pas été satisfaits en conséquence.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Cet outil mesure la perte de macronutriments (glucides, protéines, lipides), de micronutriments (fer, zinc, calcium, vitamines A et C) et d'énergie alimentaire (kcal).</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Les calculs tiennent compte des besoins alimentaires de différents groupes (femmes en âge de procréer, enfants).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Dans </a:t>
            </a:r>
            <a:r>
              <a:rPr lang="en-US" sz="1550" dirty="0" err="1">
                <a:effectLst/>
                <a:latin typeface="Calibri" panose="020F0502020204030204" pitchFamily="34" charset="0"/>
                <a:ea typeface="Calibri" panose="020F0502020204030204" pitchFamily="34" charset="0"/>
                <a:cs typeface="Calibri" panose="020F0502020204030204" pitchFamily="34" charset="0"/>
              </a:rPr>
              <a:t>l’exemple</a:t>
            </a:r>
            <a:r>
              <a:rPr lang="en-US" sz="1550" dirty="0">
                <a:effectLst/>
                <a:latin typeface="Calibri" panose="020F0502020204030204" pitchFamily="34" charset="0"/>
                <a:ea typeface="Calibri" panose="020F0502020204030204" pitchFamily="34" charset="0"/>
                <a:cs typeface="Calibri" panose="020F0502020204030204" pitchFamily="34" charset="0"/>
              </a:rPr>
              <a:t> </a:t>
            </a:r>
            <a:r>
              <a:rPr lang="en-US" sz="1550" dirty="0" err="1">
                <a:effectLst/>
                <a:latin typeface="Calibri" panose="020F0502020204030204" pitchFamily="34" charset="0"/>
                <a:ea typeface="Calibri" panose="020F0502020204030204" pitchFamily="34" charset="0"/>
                <a:cs typeface="Calibri" panose="020F0502020204030204" pitchFamily="34" charset="0"/>
              </a:rPr>
              <a:t>présent</a:t>
            </a:r>
            <a:r>
              <a:rPr lang="en-US" sz="1550" dirty="0">
                <a:effectLst/>
                <a:latin typeface="Calibri" panose="020F0502020204030204" pitchFamily="34" charset="0"/>
                <a:ea typeface="Calibri" panose="020F0502020204030204" pitchFamily="34" charset="0"/>
                <a:cs typeface="Calibri" panose="020F0502020204030204" pitchFamily="34" charset="0"/>
              </a:rPr>
              <a:t>, les pertes de maïs au Malawi en 2021 </a:t>
            </a:r>
            <a:r>
              <a:rPr lang="en-US" sz="1550" dirty="0" err="1">
                <a:effectLst/>
                <a:latin typeface="Calibri" panose="020F0502020204030204" pitchFamily="34" charset="0"/>
                <a:ea typeface="Calibri" panose="020F0502020204030204" pitchFamily="34" charset="0"/>
                <a:cs typeface="Calibri" panose="020F0502020204030204" pitchFamily="34" charset="0"/>
              </a:rPr>
              <a:t>signifient</a:t>
            </a:r>
            <a:r>
              <a:rPr lang="en-US" sz="1550" dirty="0">
                <a:effectLst/>
                <a:latin typeface="Calibri" panose="020F0502020204030204" pitchFamily="34" charset="0"/>
                <a:ea typeface="Calibri" panose="020F0502020204030204" pitchFamily="34" charset="0"/>
                <a:cs typeface="Calibri" panose="020F0502020204030204" pitchFamily="34" charset="0"/>
              </a:rPr>
              <a:t> que plus de 7,5 millions d'enfants âgés de 1 à 3 ans n'ont pas pu satisfaire leurs besoins énergétiques avec la </a:t>
            </a:r>
            <a:r>
              <a:rPr lang="en-US" sz="1550" dirty="0" err="1">
                <a:effectLst/>
                <a:latin typeface="Calibri" panose="020F0502020204030204" pitchFamily="34" charset="0"/>
                <a:ea typeface="Calibri" panose="020F0502020204030204" pitchFamily="34" charset="0"/>
                <a:cs typeface="Calibri" panose="020F0502020204030204" pitchFamily="34" charset="0"/>
              </a:rPr>
              <a:t>quantité</a:t>
            </a:r>
            <a:r>
              <a:rPr lang="en-US" sz="1550" dirty="0">
                <a:effectLst/>
                <a:latin typeface="Calibri" panose="020F0502020204030204" pitchFamily="34" charset="0"/>
                <a:ea typeface="Calibri" panose="020F0502020204030204" pitchFamily="34" charset="0"/>
                <a:cs typeface="Calibri" panose="020F0502020204030204" pitchFamily="34" charset="0"/>
              </a:rPr>
              <a:t> de maïs local.</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Des informations sur les pertes nutritionnelles sont </a:t>
            </a:r>
            <a:r>
              <a:rPr lang="en-US" sz="1550" dirty="0" err="1">
                <a:effectLst/>
                <a:latin typeface="Calibri" panose="020F0502020204030204" pitchFamily="34" charset="0"/>
                <a:ea typeface="Calibri" panose="020F0502020204030204" pitchFamily="34" charset="0"/>
                <a:cs typeface="Calibri" panose="020F0502020204030204" pitchFamily="34" charset="0"/>
              </a:rPr>
              <a:t>disponibles</a:t>
            </a:r>
            <a:r>
              <a:rPr lang="en-US" sz="1550" dirty="0">
                <a:effectLst/>
                <a:latin typeface="Calibri" panose="020F0502020204030204" pitchFamily="34" charset="0"/>
                <a:ea typeface="Calibri" panose="020F0502020204030204" pitchFamily="34" charset="0"/>
                <a:cs typeface="Calibri" panose="020F0502020204030204" pitchFamily="34" charset="0"/>
              </a:rPr>
              <a:t> au </a:t>
            </a:r>
            <a:r>
              <a:rPr lang="en-US" sz="1550" dirty="0" err="1">
                <a:effectLst/>
                <a:latin typeface="Calibri" panose="020F0502020204030204" pitchFamily="34" charset="0"/>
                <a:ea typeface="Calibri" panose="020F0502020204030204" pitchFamily="34" charset="0"/>
                <a:cs typeface="Calibri" panose="020F0502020204030204" pitchFamily="34" charset="0"/>
              </a:rPr>
              <a:t>niveau</a:t>
            </a:r>
            <a:r>
              <a:rPr lang="en-US" sz="1550" dirty="0">
                <a:effectLst/>
                <a:latin typeface="Calibri" panose="020F0502020204030204" pitchFamily="34" charset="0"/>
                <a:ea typeface="Calibri" panose="020F0502020204030204" pitchFamily="34" charset="0"/>
                <a:cs typeface="Calibri" panose="020F0502020204030204" pitchFamily="34" charset="0"/>
              </a:rPr>
              <a:t> national et infranational.</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a:latin typeface="Times New Roman"/>
            </a:endParaRPr>
          </a:p>
        </p:txBody>
      </p:sp>
    </p:spTree>
    <p:extLst>
      <p:ext uri="{BB962C8B-B14F-4D97-AF65-F5344CB8AC3E}">
        <p14:creationId xmlns:p14="http://schemas.microsoft.com/office/powerpoint/2010/main" val="115907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réseau APHLIS comprend actuellement des experts en pertes post-récolte de 40 pays africains et s'efforce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constamment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d’agrandir</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son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étendue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5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Membres du réseau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fournir des informations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contextuelles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améliorer</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la précision des estimations (temps humide au moment de la récolte, pourcentage de la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stocké</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 la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ferme</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durée de la période de stockage, nombre de récoltes) ;</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fournir des données saisonnières sur la production agricole ;</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présenter</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rapports pour les pays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d’approfondir</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connaissances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sur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leurs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systèmes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post-</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soutenir les efforts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nationaux</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relatifs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 la mise en œuvre de la convention de Malabo ;</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agir en tant </a:t>
            </a: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qu'ambassadeurs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d'APHLIS.</a:t>
            </a:r>
            <a:endParaRPr lang="en-US" sz="16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a:latin typeface="Times New Roman"/>
            </a:endParaRPr>
          </a:p>
        </p:txBody>
      </p:sp>
    </p:spTree>
    <p:extLst>
      <p:ext uri="{BB962C8B-B14F-4D97-AF65-F5344CB8AC3E}">
        <p14:creationId xmlns:p14="http://schemas.microsoft.com/office/powerpoint/2010/main" val="298490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Poursuite des efforts visant à garantir un système d'information accessible et convivial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L’ajout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cultures et de pays supplémentaires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des tendances de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soutien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la formulation des politiques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agricoles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les activités de réduction des pertes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Reconnaissance mondiale d'APHLIS comme la principale source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d'information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fiable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les estimations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appuyant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influencant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décisions des gouvernements et du secteur privé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Soutien à une communauté de pratique active qui favorise le flux d'informations entre les parties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prenantes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16</a:t>
            </a:fld>
            <a:endParaRPr lang="en-GB" sz="1400" b="0" strike="noStrike" spc="-1">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508E6316-FD07-4063-844E-D99F7CDC037D}" type="slidenum">
              <a:rPr lang="en-GB" smtClean="0"/>
              <a:t>17</a:t>
            </a:fld>
            <a:endParaRPr lang="en-GB" dirty="0"/>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post-récolte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diminuent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quantité</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aliments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disponibles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 qui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entraîne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insécurité</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alimentaire,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hausse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prix et un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l'accès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les consommateurs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réduisent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qualité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denrées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alimentaires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la perte de valeur calorique et nutritionnelle, la contamination, la perte de comestibilité ou la perte d'acceptation par le consommateur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gaspillent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ressources utilisées pour produire les aliments perdus (par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exemple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semences,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l’engrais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l'eau et la </a:t>
            </a:r>
            <a:r>
              <a:rPr lang="en-US" sz="1800" spc="-1" dirty="0">
                <a:latin typeface="Calibri Light" panose="020F0302020204030204" pitchFamily="34" charset="0"/>
                <a:cs typeface="Calibri Light" panose="020F0302020204030204" pitchFamily="34" charset="0"/>
              </a:rPr>
              <a:t>main-d’oeuvre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réduisent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revenus des producteurs, des commerçants et des consommateurs.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a:latin typeface="Times New Roman"/>
            </a:endParaRPr>
          </a:p>
        </p:txBody>
      </p:sp>
    </p:spTree>
    <p:extLst>
      <p:ext uri="{BB962C8B-B14F-4D97-AF65-F5344CB8AC3E}">
        <p14:creationId xmlns:p14="http://schemas.microsoft.com/office/powerpoint/2010/main" val="332933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Les pertes post-récolte sont estimées à environ 15 % pour les céréales. La valeur annuelle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récole</a:t>
            </a:r>
            <a:r>
              <a:rPr lang="en-US" sz="1800" dirty="0">
                <a:solidFill>
                  <a:srgbClr val="000000"/>
                </a:solidFill>
                <a:effectLst/>
                <a:latin typeface="Calibri" panose="020F0502020204030204" pitchFamily="34" charset="0"/>
                <a:ea typeface="Times New Roman" panose="02020603050405020304" pitchFamily="18" charset="0"/>
              </a:rPr>
              <a:t> de </a:t>
            </a:r>
            <a:r>
              <a:rPr lang="en-US" sz="1800" dirty="0" err="1">
                <a:solidFill>
                  <a:srgbClr val="000000"/>
                </a:solidFill>
                <a:effectLst/>
                <a:latin typeface="Calibri" panose="020F0502020204030204" pitchFamily="34" charset="0"/>
                <a:ea typeface="Times New Roman" panose="02020603050405020304" pitchFamily="18" charset="0"/>
              </a:rPr>
              <a:t>céréales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en</a:t>
            </a:r>
            <a:r>
              <a:rPr lang="en-US" sz="1800" dirty="0">
                <a:solidFill>
                  <a:srgbClr val="000000"/>
                </a:solidFill>
                <a:effectLst/>
                <a:latin typeface="Calibri" panose="020F0502020204030204" pitchFamily="34" charset="0"/>
                <a:ea typeface="Times New Roman" panose="02020603050405020304" pitchFamily="18" charset="0"/>
              </a:rPr>
              <a:t> Afrique subsaharienne est de 4 milliards </a:t>
            </a:r>
            <a:r>
              <a:rPr lang="en-US" sz="1800" dirty="0" err="1">
                <a:solidFill>
                  <a:srgbClr val="000000"/>
                </a:solidFill>
                <a:effectLst/>
                <a:latin typeface="Calibri" panose="020F0502020204030204" pitchFamily="34" charset="0"/>
                <a:ea typeface="Times New Roman" panose="02020603050405020304" pitchFamily="18" charset="0"/>
              </a:rPr>
              <a:t>d'USD</a:t>
            </a:r>
            <a:r>
              <a:rPr lang="en-US" sz="1800" dirty="0">
                <a:solidFill>
                  <a:srgbClr val="000000"/>
                </a:solidFill>
                <a:effectLst/>
                <a:latin typeface="Calibri" panose="020F0502020204030204" pitchFamily="34" charset="0"/>
                <a:ea typeface="Times New Roman" panose="02020603050405020304" pitchFamily="18" charset="0"/>
              </a:rPr>
              <a:t> sur une production annuelle de 27 milliards d'USD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ceci</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dépasse</a:t>
            </a:r>
            <a:r>
              <a:rPr lang="en-US" sz="1800" dirty="0">
                <a:solidFill>
                  <a:srgbClr val="000000"/>
                </a:solidFill>
                <a:effectLst/>
                <a:latin typeface="Calibri" panose="020F0502020204030204" pitchFamily="34" charset="0"/>
                <a:ea typeface="Times New Roman" panose="02020603050405020304" pitchFamily="18" charset="0"/>
              </a:rPr>
              <a:t> la valeur totale de l'aide alimentaire que la région a reçue au cours de la </a:t>
            </a:r>
            <a:r>
              <a:rPr lang="en-US" sz="1800" dirty="0" err="1">
                <a:solidFill>
                  <a:srgbClr val="000000"/>
                </a:solidFill>
                <a:effectLst/>
                <a:latin typeface="Calibri" panose="020F0502020204030204" pitchFamily="34" charset="0"/>
                <a:ea typeface="Times New Roman" panose="02020603050405020304" pitchFamily="18" charset="0"/>
              </a:rPr>
              <a:t>dernière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dizaine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d’années</a:t>
            </a:r>
            <a:r>
              <a:rPr lang="en-US" sz="1800" dirty="0">
                <a:solidFill>
                  <a:srgbClr val="000000"/>
                </a:solidFill>
                <a:effectLst/>
                <a:latin typeface="Calibri" panose="020F0502020204030204" pitchFamily="34" charset="0"/>
                <a:ea typeface="Times New Roman" panose="02020603050405020304" pitchFamily="18" charset="0"/>
              </a:rPr>
              <a:t> ;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cette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somme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suffirait</a:t>
            </a:r>
            <a:r>
              <a:rPr lang="en-US" sz="1800">
                <a:solidFill>
                  <a:srgbClr val="000000"/>
                </a:solidFill>
                <a:effectLst/>
                <a:latin typeface="Calibri" panose="020F0502020204030204" pitchFamily="34" charset="0"/>
                <a:ea typeface="Times New Roman" panose="02020603050405020304" pitchFamily="18" charset="0"/>
              </a:rPr>
              <a:t> pour </a:t>
            </a:r>
            <a:r>
              <a:rPr lang="en-US" sz="1800" dirty="0">
                <a:solidFill>
                  <a:srgbClr val="000000"/>
                </a:solidFill>
                <a:effectLst/>
                <a:latin typeface="Calibri" panose="020F0502020204030204" pitchFamily="34" charset="0"/>
                <a:ea typeface="Times New Roman" panose="02020603050405020304" pitchFamily="18" charset="0"/>
              </a:rPr>
              <a:t>assurer les besoins caloriques annuels d'au moins 48 millions de personnes.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Une réduction de 1 % des pertes post-récolte des céréales pourrait entraîner des gains économiques pour l'Afrique subsaharienne de 40 millions d'USD par an.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a:latin typeface="Times New Roman"/>
            </a:endParaRPr>
          </a:p>
        </p:txBody>
      </p:sp>
    </p:spTree>
    <p:extLst>
      <p:ext uri="{BB962C8B-B14F-4D97-AF65-F5344CB8AC3E}">
        <p14:creationId xmlns:p14="http://schemas.microsoft.com/office/powerpoint/2010/main" val="275755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1955800"/>
            <a:ext cx="7124700" cy="4008438"/>
          </a:xfrm>
        </p:spPr>
      </p:sp>
      <p:sp>
        <p:nvSpPr>
          <p:cNvPr id="3" name="Notes Placeholder 2"/>
          <p:cNvSpPr>
            <a:spLocks noGrp="1"/>
          </p:cNvSpPr>
          <p:nvPr>
            <p:ph type="body" idx="1"/>
          </p:nvPr>
        </p:nvSpPr>
        <p:spPr>
          <a:xfrm>
            <a:off x="514700" y="3243370"/>
            <a:ext cx="6047640" cy="4065480"/>
          </a:xfrm>
        </p:spPr>
        <p:txBody>
          <a:bodyPr/>
          <a:lstStyle/>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En Afrique subsaharienne, les femmes jouent un rôle essentiel dans l'agriculture, en particulier dans les activités post-récolte telles que le séchage, le stockage, le nettoyage et la transformation des aliments.</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Les femmes décident de la quantité de la récolte à stocker et à vendre, en fonction des besoins de consommation de la famille, des installations de stockage, du prix du marché et du besoin immédiat en espèces. L'importance des femmes dans l'agriculture va certainement s'accroître à l'avenir, étant donné l'augmentation du nombre de ménages dirigés par des femmes dans la région entière. </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Pourtant, leur rôle est souvent ignoré dans les efforts visant à améliorer les performances des systèmes post-récolte.</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Les principales politiques liées aux pertes post-récolte ne mentionnent pas le rôle que les femmes pourraient jouer dans la réalisation des objectifs de réduction des pertes.</a:t>
            </a:r>
          </a:p>
          <a:p>
            <a:pPr marL="342900" marR="0" lvl="0" indent="-342900">
              <a:spcBef>
                <a:spcPts val="0"/>
              </a:spcBef>
              <a:spcAft>
                <a:spcPts val="500"/>
              </a:spcAft>
              <a:buFont typeface="Symbol" pitchFamily="2" charset="2"/>
              <a:buChar char=""/>
            </a:pPr>
            <a:r>
              <a:rPr lang="fr-FR" sz="2800" dirty="0"/>
              <a:t>Sur le terrain, les efforts de réduction des pertes post-récolte ont tendance à se concentrer sur des solutions technologiques auxquelles les femmes n'ont pas forcément l’accès ou les ressources. Les femmes font généralement face à plus de difficultés que les hommes pour accéder aux ressources productives et aux marchés. Elles n'ont pas toujours accès aux crédits et aux informations dont elles ont besoin pour mener leurs tâches efficacement. Les services de vulgarisation sont essentiels pour diffuser les nouvelles technologies et les bonnes pratiques, mais ils ne reconnaissent souvent pas que pour atteindre les agricultrices, il faut bien comprendre leurs besoins et leurs rôles spécifiques, leurs contraintes de temps et l'acceptabilité culturelle de l'interaction avec les agents de vulgarisation masculins.</a:t>
            </a:r>
            <a:br>
              <a:rPr lang="fr-FR" sz="2800" dirty="0"/>
            </a:b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200" b="0" strike="noStrike" spc="-1" smtClean="0">
                <a:latin typeface="Times New Roman"/>
              </a:rPr>
              <a:t>5</a:t>
            </a:fld>
            <a:endParaRPr lang="en-GB" sz="1200" b="0" strike="noStrike" spc="-1">
              <a:latin typeface="Times New Roman"/>
            </a:endParaRPr>
          </a:p>
        </p:txBody>
      </p:sp>
    </p:spTree>
    <p:extLst>
      <p:ext uri="{BB962C8B-B14F-4D97-AF65-F5344CB8AC3E}">
        <p14:creationId xmlns:p14="http://schemas.microsoft.com/office/powerpoint/2010/main" val="340925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Dans la déclaration de Malabo de 2014, les États membres de l'Union africaine se sont engagés à éliminer la faim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2025. Pour y parvenir, ils ont décidé de réduire de moitié les niveaux actuels de pertes post-récolte.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L'objectif de développement durable 12.3 (</a:t>
            </a:r>
            <a:r>
              <a:rPr lang="en-US" sz="1800" b="0" dirty="0" err="1">
                <a:solidFill>
                  <a:srgbClr val="000000"/>
                </a:solidFill>
                <a:effectLst/>
                <a:latin typeface="Calibri" panose="020F0502020204030204" pitchFamily="34" charset="0"/>
                <a:ea typeface="Times New Roman" panose="02020603050405020304" pitchFamily="18" charset="0"/>
              </a:rPr>
              <a:t>Établir</a:t>
            </a:r>
            <a:r>
              <a:rPr lang="en-US" sz="1800" b="0" dirty="0">
                <a:solidFill>
                  <a:srgbClr val="000000"/>
                </a:solidFill>
                <a:effectLst/>
                <a:latin typeface="Calibri" panose="020F0502020204030204" pitchFamily="34" charset="0"/>
                <a:ea typeface="Times New Roman" panose="02020603050405020304" pitchFamily="18" charset="0"/>
              </a:rPr>
              <a:t> des modes de consummation et de production durables) consiste à "</a:t>
            </a:r>
            <a:r>
              <a:rPr lang="en-US" sz="1800" b="0" dirty="0" err="1">
                <a:solidFill>
                  <a:srgbClr val="000000"/>
                </a:solidFill>
                <a:effectLst/>
                <a:latin typeface="Calibri" panose="020F0502020204030204" pitchFamily="34" charset="0"/>
                <a:ea typeface="Times New Roman" panose="02020603050405020304" pitchFamily="18" charset="0"/>
              </a:rPr>
              <a:t>d’ici</a:t>
            </a:r>
            <a:r>
              <a:rPr lang="en-US" sz="1800" b="0" dirty="0">
                <a:solidFill>
                  <a:srgbClr val="000000"/>
                </a:solidFill>
                <a:effectLst/>
                <a:latin typeface="Calibri" panose="020F0502020204030204" pitchFamily="34" charset="0"/>
                <a:ea typeface="Times New Roman" panose="02020603050405020304" pitchFamily="18" charset="0"/>
              </a:rPr>
              <a:t> à 2030, réduire de </a:t>
            </a:r>
            <a:r>
              <a:rPr lang="en-US" sz="1800" b="0" dirty="0" err="1">
                <a:solidFill>
                  <a:srgbClr val="000000"/>
                </a:solidFill>
                <a:effectLst/>
                <a:latin typeface="Calibri" panose="020F0502020204030204" pitchFamily="34" charset="0"/>
                <a:ea typeface="Times New Roman" panose="02020603050405020304" pitchFamily="18" charset="0"/>
              </a:rPr>
              <a:t>moitié</a:t>
            </a:r>
            <a:r>
              <a:rPr lang="en-US" sz="1800" b="0" dirty="0">
                <a:solidFill>
                  <a:srgbClr val="000000"/>
                </a:solidFill>
                <a:effectLst/>
                <a:latin typeface="Calibri" panose="020F0502020204030204" pitchFamily="34" charset="0"/>
                <a:ea typeface="Times New Roman" panose="02020603050405020304" pitchFamily="18" charset="0"/>
              </a:rPr>
              <a:t> à </a:t>
            </a:r>
            <a:r>
              <a:rPr lang="en-US" sz="1800" b="0" dirty="0" err="1">
                <a:solidFill>
                  <a:srgbClr val="000000"/>
                </a:solidFill>
                <a:effectLst/>
                <a:latin typeface="Calibri" panose="020F0502020204030204" pitchFamily="34" charset="0"/>
                <a:ea typeface="Times New Roman" panose="02020603050405020304" pitchFamily="18" charset="0"/>
              </a:rPr>
              <a:t>l’échelle</a:t>
            </a:r>
            <a:r>
              <a:rPr lang="en-US" sz="1800" b="0" dirty="0">
                <a:solidFill>
                  <a:srgbClr val="000000"/>
                </a:solidFill>
                <a:effectLst/>
                <a:latin typeface="Calibri" panose="020F0502020204030204" pitchFamily="34" charset="0"/>
                <a:ea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rPr>
              <a:t>mondiale</a:t>
            </a:r>
            <a:r>
              <a:rPr lang="en-US" sz="1800" b="0" dirty="0">
                <a:solidFill>
                  <a:srgbClr val="000000"/>
                </a:solidFill>
                <a:effectLst/>
                <a:latin typeface="Calibri" panose="020F0502020204030204" pitchFamily="34" charset="0"/>
                <a:ea typeface="Times New Roman" panose="02020603050405020304" pitchFamily="18" charset="0"/>
              </a:rPr>
              <a:t> le volume du gaspillage </a:t>
            </a:r>
            <a:r>
              <a:rPr lang="en-US" sz="1800" b="0" dirty="0" err="1">
                <a:solidFill>
                  <a:srgbClr val="000000"/>
                </a:solidFill>
                <a:effectLst/>
                <a:latin typeface="Calibri" panose="020F0502020204030204" pitchFamily="34" charset="0"/>
                <a:ea typeface="Times New Roman" panose="02020603050405020304" pitchFamily="18" charset="0"/>
              </a:rPr>
              <a:t>alimentaire</a:t>
            </a:r>
            <a:r>
              <a:rPr lang="en-US" sz="1800" b="0" dirty="0">
                <a:solidFill>
                  <a:srgbClr val="000000"/>
                </a:solidFill>
                <a:effectLst/>
                <a:latin typeface="Calibri" panose="020F0502020204030204" pitchFamily="34" charset="0"/>
                <a:ea typeface="Times New Roman" panose="02020603050405020304" pitchFamily="18" charset="0"/>
              </a:rPr>
              <a:t> par habitant au </a:t>
            </a:r>
            <a:r>
              <a:rPr lang="en-US" sz="1800" b="0" dirty="0" err="1">
                <a:solidFill>
                  <a:srgbClr val="000000"/>
                </a:solidFill>
                <a:effectLst/>
                <a:latin typeface="Calibri" panose="020F0502020204030204" pitchFamily="34" charset="0"/>
                <a:ea typeface="Times New Roman" panose="02020603050405020304" pitchFamily="18" charset="0"/>
              </a:rPr>
              <a:t>niveau</a:t>
            </a:r>
            <a:r>
              <a:rPr lang="en-US" sz="1800" b="0" dirty="0">
                <a:solidFill>
                  <a:srgbClr val="000000"/>
                </a:solidFill>
                <a:effectLst/>
                <a:latin typeface="Calibri" panose="020F0502020204030204" pitchFamily="34" charset="0"/>
                <a:ea typeface="Times New Roman" panose="02020603050405020304" pitchFamily="18" charset="0"/>
              </a:rPr>
              <a:t> de la distribution et de la </a:t>
            </a:r>
            <a:r>
              <a:rPr lang="en-US" sz="1800" b="0" dirty="0" err="1">
                <a:solidFill>
                  <a:srgbClr val="000000"/>
                </a:solidFill>
                <a:effectLst/>
                <a:latin typeface="Calibri" panose="020F0502020204030204" pitchFamily="34" charset="0"/>
                <a:ea typeface="Times New Roman" panose="02020603050405020304" pitchFamily="18" charset="0"/>
              </a:rPr>
              <a:t>consommation</a:t>
            </a:r>
            <a:r>
              <a:rPr lang="en-US" sz="1800" b="0" dirty="0">
                <a:solidFill>
                  <a:srgbClr val="000000"/>
                </a:solidFill>
                <a:effectLst/>
                <a:latin typeface="Calibri" panose="020F0502020204030204" pitchFamily="34" charset="0"/>
                <a:ea typeface="Times New Roman" panose="02020603050405020304" pitchFamily="18" charset="0"/>
              </a:rPr>
              <a:t>, et réduire les pertes alimentaires tout au long des chaînes de production et d'approvisionnement, y compris les pertes après récolte".</a:t>
            </a:r>
            <a:endParaRPr lang="en-US" sz="1800" b="1" dirty="0">
              <a:effectLst/>
              <a:latin typeface="Times New Roman" panose="02020603050405020304" pitchFamily="18" charset="0"/>
              <a:ea typeface="Times New Roman" panose="02020603050405020304" pitchFamily="18" charset="0"/>
            </a:endParaRP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Étant </a:t>
            </a:r>
            <a:r>
              <a:rPr lang="en-US" sz="1800" dirty="0" err="1">
                <a:solidFill>
                  <a:srgbClr val="000000"/>
                </a:solidFill>
                <a:effectLst/>
                <a:latin typeface="Calibri" panose="020F0502020204030204" pitchFamily="34" charset="0"/>
                <a:ea typeface="Calibri" panose="020F0502020204030204" pitchFamily="34" charset="0"/>
              </a:rPr>
              <a:t>donné</a:t>
            </a:r>
            <a:r>
              <a:rPr lang="en-US" sz="1800" dirty="0">
                <a:solidFill>
                  <a:srgbClr val="000000"/>
                </a:solidFill>
                <a:effectLst/>
                <a:latin typeface="Calibri" panose="020F0502020204030204" pitchFamily="34" charset="0"/>
                <a:ea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rPr>
              <a:t>qu’APHLIS</a:t>
            </a:r>
            <a:r>
              <a:rPr lang="en-US" sz="1800" dirty="0">
                <a:solidFill>
                  <a:srgbClr val="000000"/>
                </a:solidFill>
                <a:effectLst/>
                <a:latin typeface="Calibri" panose="020F0502020204030204" pitchFamily="34" charset="0"/>
                <a:ea typeface="Calibri" panose="020F0502020204030204" pitchFamily="34" charset="0"/>
              </a:rPr>
              <a:t> se concentre sur l'Afrique, soutenir les efforts des pays pour respecter leurs engagements relies à la déclaration de Malabo est un objectif clé.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a:latin typeface="Times New Roman"/>
            </a:endParaRPr>
          </a:p>
        </p:txBody>
      </p:sp>
    </p:spTree>
    <p:extLst>
      <p:ext uri="{BB962C8B-B14F-4D97-AF65-F5344CB8AC3E}">
        <p14:creationId xmlns:p14="http://schemas.microsoft.com/office/powerpoint/2010/main" val="95387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données fiables sur le lieu, le moment, la manière et l'ampleur des pertes post-récolte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peuvent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guider les investissements dans des programmes de réduction des pertes et les programmes agricoles et nutritionnels en général. Ces données permettent aux donateurs et aux autres parties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prenantes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soutenir</a:t>
            </a:r>
            <a:r>
              <a:rPr lang="en-US" sz="1600" dirty="0">
                <a:effectLst/>
                <a:latin typeface="Calibri" panose="020F0502020204030204" pitchFamily="34" charset="0"/>
                <a:ea typeface="Calibri" panose="020F0502020204030204" pitchFamily="34" charset="0"/>
                <a:cs typeface="Times New Roman" panose="02020603050405020304" pitchFamily="18" charset="0"/>
              </a:rPr>
              <a:t> la formulation de la politique agricole ;</a:t>
            </a:r>
          </a:p>
          <a:p>
            <a:pPr marL="800100" lvl="1" indent="-342900">
              <a:buFont typeface="Wingdings" pitchFamily="2" charset="2"/>
              <a:buChar char="§"/>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d’identifier</a:t>
            </a:r>
            <a:r>
              <a:rPr lang="en-US" sz="16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possibilités</a:t>
            </a:r>
            <a:r>
              <a:rPr lang="en-US" sz="1600" dirty="0">
                <a:effectLst/>
                <a:latin typeface="Calibri" panose="020F0502020204030204" pitchFamily="34" charset="0"/>
                <a:ea typeface="Calibri" panose="020F0502020204030204" pitchFamily="34" charset="0"/>
                <a:cs typeface="Times New Roman" panose="02020603050405020304" pitchFamily="18" charset="0"/>
              </a:rPr>
              <a:t> pour renforcer les chaînes de valeur ;</a:t>
            </a:r>
          </a:p>
          <a:p>
            <a:pPr marL="800100" lvl="1" indent="-342900">
              <a:buFont typeface="Wingdings" pitchFamily="2" charset="2"/>
              <a:buChar char="§"/>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d’orienter</a:t>
            </a:r>
            <a:r>
              <a:rPr lang="en-US" sz="1600" dirty="0">
                <a:effectLst/>
                <a:latin typeface="Calibri" panose="020F0502020204030204" pitchFamily="34" charset="0"/>
                <a:ea typeface="Calibri" panose="020F0502020204030204" pitchFamily="34" charset="0"/>
                <a:cs typeface="Times New Roman" panose="02020603050405020304" pitchFamily="18" charset="0"/>
              </a:rPr>
              <a:t> leurs interventions vers les zones géographiques les plus touchées ou celles où l'impact ou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l'efficacité</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seront</a:t>
            </a:r>
            <a:r>
              <a:rPr lang="en-US" sz="1600" dirty="0">
                <a:effectLst/>
                <a:latin typeface="Calibri" panose="020F0502020204030204" pitchFamily="34" charset="0"/>
                <a:ea typeface="Calibri" panose="020F0502020204030204" pitchFamily="34" charset="0"/>
                <a:cs typeface="Times New Roman" panose="02020603050405020304" pitchFamily="18" charset="0"/>
              </a:rPr>
              <a:t> les plus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importants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mieux</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estimer</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l’approvisionnement</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alimentaire</a:t>
            </a:r>
            <a:r>
              <a:rPr lang="en-US" sz="1600" dirty="0">
                <a:effectLst/>
                <a:latin typeface="Calibri" panose="020F0502020204030204" pitchFamily="34" charset="0"/>
                <a:ea typeface="Calibri" panose="020F0502020204030204" pitchFamily="34" charset="0"/>
                <a:cs typeface="Times New Roman" panose="02020603050405020304" pitchFamily="18" charset="0"/>
              </a:rPr>
              <a:t> dans des zones particulières (offre alimentaire = production - PHL) ; </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suivre</a:t>
            </a:r>
            <a:r>
              <a:rPr lang="en-US" sz="1600" dirty="0">
                <a:effectLst/>
                <a:latin typeface="Calibri" panose="020F0502020204030204" pitchFamily="34" charset="0"/>
                <a:ea typeface="Calibri" panose="020F0502020204030204" pitchFamily="34" charset="0"/>
                <a:cs typeface="Times New Roman" panose="02020603050405020304" pitchFamily="18" charset="0"/>
              </a:rPr>
              <a:t> et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d’évaluer</a:t>
            </a:r>
            <a:r>
              <a:rPr lang="en-US" sz="1600" dirty="0">
                <a:effectLst/>
                <a:latin typeface="Calibri" panose="020F0502020204030204" pitchFamily="34" charset="0"/>
                <a:ea typeface="Calibri" panose="020F0502020204030204" pitchFamily="34" charset="0"/>
                <a:cs typeface="Times New Roman" panose="02020603050405020304" pitchFamily="18" charset="0"/>
              </a:rPr>
              <a:t> les initiatives de réduction des pertes.</a:t>
            </a:r>
          </a:p>
          <a:p>
            <a:pPr marL="45720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Toutefois, dans de nombreux pays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voie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développement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 fiables sur les pertes post-récolte sont rares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93086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données couramment disponibles sont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souvent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hypothétiques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logique et les sources d'information ne sont pas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toujours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traçables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est donc difficile, voire impossible, de juger de leur exactitude et de leur fiabilité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Très peu d'études suivent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long de la chaîne 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valeur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entière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(problèmes de temps, d'espace, d'acteurs, de coûts).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L'accent a été mis principalement sur les pertes de stockage et sur les céréales, en particulier le maïs.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Moment opportun : L'équipe d'évaluation des pertes peut ne pas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toufours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être sur place lorsque l'agriculteur décide qu'il est temps de récolter.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sources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parfois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fiables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les raisons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suivantes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prennent rarement en compte les conditions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climatiques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possible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n’accordent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assez</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d’attention</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rôle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jouent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femmes et 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jeunes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dans 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acitivités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d’où</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manquerait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précieuses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partent souvent du principe que le pourcentage de grains endommagés est identique au pourcentage de pertes.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utilisent des méthodes d'échantillonnage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limitées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parfois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inadéquates,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s’appuyant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donc</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parfois sur des cas extrêmes.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n'indiquent pas l'échelle de temps ou les schémas de consommation/vente par rapport aux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stockage.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s'appuient souvent sur la perception des gens, qui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biaisée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volontairement ou involontairement.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 conséquent, il est difficile d'évaluer l'impact des pertes post-récolte sur la productivité et le bien-être des petits exploitants.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a:latin typeface="Times New Roman"/>
            </a:endParaRPr>
          </a:p>
        </p:txBody>
      </p:sp>
    </p:spTree>
    <p:extLst>
      <p:ext uri="{BB962C8B-B14F-4D97-AF65-F5344CB8AC3E}">
        <p14:creationId xmlns:p14="http://schemas.microsoft.com/office/powerpoint/2010/main" val="144372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système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d'information</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Africain</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sur les pertes post-</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récolte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(APHLIS)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est</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la première initiative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internationale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 collecte, d'analyse et de diffusion de données sur les pertes post-récolte en Afrique subsaharienne.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S'appuyant sur une expertise en matière de recherche agricole, de développement de la chaîne de valeur, de gestion post-récolte, d'analyse de la qualité des produits et d'élaboration de politiques, APHLIS génère des informations sur les pertes post-récolte des céréales, </a:t>
            </a:r>
            <a:r>
              <a:rPr lang="en-US" sz="1600" dirty="0" err="1">
                <a:effectLst/>
                <a:latin typeface="Calibri" panose="020F0502020204030204" pitchFamily="34" charset="0"/>
                <a:ea typeface="Calibri" panose="020F0502020204030204" pitchFamily="34" charset="0"/>
                <a:cs typeface="Calibri" panose="020F0502020204030204" pitchFamily="34" charset="0"/>
              </a:rPr>
              <a:t>légumineuses</a:t>
            </a:r>
            <a:r>
              <a:rPr lang="en-US" sz="1600" dirty="0">
                <a:effectLst/>
                <a:latin typeface="Calibri" panose="020F0502020204030204" pitchFamily="34" charset="0"/>
                <a:ea typeface="Calibri" panose="020F0502020204030204" pitchFamily="34" charset="0"/>
                <a:cs typeface="Calibri" panose="020F0502020204030204" pitchFamily="34" charset="0"/>
              </a:rPr>
              <a:t> et </a:t>
            </a:r>
            <a:r>
              <a:rPr lang="en-US" sz="1600" dirty="0" err="1">
                <a:effectLst/>
                <a:latin typeface="Calibri" panose="020F0502020204030204" pitchFamily="34" charset="0"/>
                <a:ea typeface="Calibri" panose="020F0502020204030204" pitchFamily="34" charset="0"/>
                <a:cs typeface="Calibri" panose="020F0502020204030204" pitchFamily="34" charset="0"/>
              </a:rPr>
              <a:t>racines</a:t>
            </a:r>
            <a:r>
              <a:rPr lang="en-US" sz="1600" dirty="0">
                <a:effectLst/>
                <a:latin typeface="Calibri" panose="020F0502020204030204" pitchFamily="34" charset="0"/>
                <a:ea typeface="Calibri" panose="020F0502020204030204" pitchFamily="34" charset="0"/>
                <a:cs typeface="Calibri" panose="020F0502020204030204" pitchFamily="34" charset="0"/>
              </a:rPr>
              <a:t> &amp; tubercules.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 été créé en 2009 par le Centre commun de recherche de la Commission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européenne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(JRC). Une deuxième phase, connue sous le nom d'APHLIS+, a démarré en 2016. APHLIS+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élargit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gamme des cultures et inclut des estimations de la dimension financière et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nutritionnelle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pertes post-récolte. APHLIS+ améliore également les </a:t>
            </a:r>
            <a:r>
              <a:rPr lang="en-US" sz="1600" dirty="0">
                <a:effectLst/>
                <a:latin typeface="Calibri" panose="020F0502020204030204" pitchFamily="34" charset="0"/>
                <a:ea typeface="Calibri" panose="020F0502020204030204" pitchFamily="34" charset="0"/>
                <a:cs typeface="Calibri" panose="020F0502020204030204" pitchFamily="34" charset="0"/>
              </a:rPr>
              <a:t>outils interactifs en ligne permettant d'accéder aux </a:t>
            </a:r>
            <a:r>
              <a:rPr lang="en-US" sz="16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600" dirty="0">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effectLst/>
                <a:latin typeface="Calibri" panose="020F0502020204030204" pitchFamily="34" charset="0"/>
                <a:ea typeface="Calibri" panose="020F0502020204030204" pitchFamily="34" charset="0"/>
                <a:cs typeface="Calibri" panose="020F0502020204030204" pitchFamily="34" charset="0"/>
              </a:rPr>
              <a:t>pertes</a:t>
            </a:r>
            <a:r>
              <a:rPr lang="en-US" sz="1600" dirty="0">
                <a:effectLst/>
                <a:latin typeface="Calibri" panose="020F0502020204030204" pitchFamily="34" charset="0"/>
                <a:ea typeface="Calibri" panose="020F0502020204030204" pitchFamily="34" charset="0"/>
                <a:cs typeface="Calibri" panose="020F0502020204030204" pitchFamily="34" charset="0"/>
              </a:rPr>
              <a:t> et élargit le réseau d'experts africains en matière de pertes post-récolte.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a:latin typeface="Times New Roman"/>
            </a:endParaRPr>
          </a:p>
        </p:txBody>
      </p:sp>
    </p:spTree>
    <p:extLst>
      <p:ext uri="{BB962C8B-B14F-4D97-AF65-F5344CB8AC3E}">
        <p14:creationId xmlns:p14="http://schemas.microsoft.com/office/powerpoint/2010/main" val="422256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pour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soutenir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l’élaboration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stratégies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réduction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pertes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post-récolte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pour aider les pays à </a:t>
            </a:r>
            <a:r>
              <a:rPr lang="en-US" sz="1800" dirty="0" err="1">
                <a:solidFill>
                  <a:srgbClr val="000000"/>
                </a:solidFill>
                <a:effectLst/>
                <a:latin typeface="Calibri" panose="020F0502020204030204" pitchFamily="34" charset="0"/>
                <a:ea typeface="Times New Roman" panose="02020603050405020304" pitchFamily="18" charset="0"/>
              </a:rPr>
              <a:t>répondre</a:t>
            </a:r>
            <a:r>
              <a:rPr lang="en-US" sz="1800" dirty="0">
                <a:solidFill>
                  <a:srgbClr val="000000"/>
                </a:solidFill>
                <a:effectLst/>
                <a:latin typeface="Calibri" panose="020F0502020204030204" pitchFamily="34" charset="0"/>
                <a:ea typeface="Times New Roman" panose="02020603050405020304" pitchFamily="18" charset="0"/>
              </a:rPr>
              <a:t> à leurs engagements de réduction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récolte</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pour </a:t>
            </a:r>
            <a:r>
              <a:rPr lang="en-US" sz="1800" dirty="0" err="1">
                <a:solidFill>
                  <a:srgbClr val="000000"/>
                </a:solidFill>
                <a:effectLst/>
                <a:latin typeface="Calibri" panose="020F0502020204030204" pitchFamily="34" charset="0"/>
                <a:ea typeface="Times New Roman" panose="02020603050405020304" pitchFamily="18" charset="0"/>
              </a:rPr>
              <a:t>mettre</a:t>
            </a:r>
            <a:r>
              <a:rPr lang="en-US" sz="1800" dirty="0">
                <a:solidFill>
                  <a:srgbClr val="000000"/>
                </a:solidFill>
                <a:effectLst/>
                <a:latin typeface="Calibri" panose="020F0502020204030204" pitchFamily="34" charset="0"/>
                <a:ea typeface="Times New Roman" panose="02020603050405020304" pitchFamily="18" charset="0"/>
              </a:rPr>
              <a:t> à disposition des décideurs les </a:t>
            </a:r>
            <a:r>
              <a:rPr lang="en-US" sz="1800" dirty="0" err="1">
                <a:solidFill>
                  <a:srgbClr val="000000"/>
                </a:solidFill>
                <a:effectLst/>
                <a:latin typeface="Calibri" panose="020F0502020204030204" pitchFamily="34" charset="0"/>
                <a:ea typeface="Times New Roman" panose="02020603050405020304" pitchFamily="18" charset="0"/>
              </a:rPr>
              <a:t>données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nécessaires</a:t>
            </a:r>
            <a:r>
              <a:rPr lang="en-US" sz="1800" dirty="0">
                <a:solidFill>
                  <a:srgbClr val="000000"/>
                </a:solidFill>
                <a:effectLst/>
                <a:latin typeface="Calibri" panose="020F0502020204030204" pitchFamily="34" charset="0"/>
                <a:ea typeface="Times New Roman" panose="02020603050405020304" pitchFamily="18" charset="0"/>
              </a:rPr>
              <a:t> pour déterminer où et comment concentrer les efforts de réduction des pertes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pour améliorer l'efficacité des chaînes de valeur et soutenir la planification de la sécurité alimentaire ;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fournir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base du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l'évaluation des programmes de réduction des pertes.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a:latin typeface="Times New Roman"/>
            </a:endParaRPr>
          </a:p>
        </p:txBody>
      </p:sp>
    </p:spTree>
    <p:extLst>
      <p:ext uri="{BB962C8B-B14F-4D97-AF65-F5344CB8AC3E}">
        <p14:creationId xmlns:p14="http://schemas.microsoft.com/office/powerpoint/2010/main" val="193897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Cliquez pour modifier le style du titre principal</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Cliquez sur pour modifier le format du texte descriptif</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Deuxième niveau de l'ébauche</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Troisième niveau de schéma</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Quatrième niveau de schéma</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Cinquième niveau de schéma</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Sixième schéma Niveau</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Septième niveau de l'esquisse</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Cliquez pour modifier le style du titre principal</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Cliquez pour modifier les styles de texte du Master</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Deuxième niveau</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Troisième niveau</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Quatrième niveau</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Cinquième niveau</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Cliquez pour modifier le style du titre principal</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Cliquez sur pour modifier le format du texte descriptif</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Deuxième niveau de l'ébauche</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Troisième niveau de schéma</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Quatrième niveau de schéma</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Cinquième niveau de schéma</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Sixième schéma Niveau</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Septième niveau de l'esquisse</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Cliquez pour modifier les styles de texte du Master</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2.xml.rels><?xml version="1.0" encoding="UTF-8" standalone="yes"?>
<Relationships xmlns="http://schemas.openxmlformats.org/package/2006/relationships"><Relationship Id="rId3" Type="http://schemas.microsoft.com/office/2018/10/relationships/comments" Target="../comments/modernComment_1CB_F7AF1D1A.xml"/><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2.jpeg"/><Relationship Id="rId4" Type="http://schemas.openxmlformats.org/officeDocument/2006/relationships/hyperlink" Target="http://www.aphlis.ne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8" Type="http://schemas.openxmlformats.org/officeDocument/2006/relationships/hyperlink" Target="mailto:t.e.stathers@greenwich.ac.uk" TargetMode="External"/><Relationship Id="rId3" Type="http://schemas.openxmlformats.org/officeDocument/2006/relationships/image" Target="../media/image27.png"/><Relationship Id="rId7" Type="http://schemas.openxmlformats.org/officeDocument/2006/relationships/hyperlink" Target="mailto:mvumibm@agric.uz.ac.zw"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mailto:mvumibm@hotmail.com" TargetMode="External"/><Relationship Id="rId5" Type="http://schemas.openxmlformats.org/officeDocument/2006/relationships/hyperlink" Target="mailto:g.e.onumah@greenwich.ac.uk" TargetMode="External"/><Relationship Id="rId4" Type="http://schemas.openxmlformats.org/officeDocument/2006/relationships/hyperlink" Target="mailto:cephas.taruvinga@aphlis.net" TargetMode="External"/><Relationship Id="rId9" Type="http://schemas.openxmlformats.org/officeDocument/2006/relationships/hyperlink" Target="mailto:info@aphlis.ne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9.em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à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dirty="0">
                <a:solidFill>
                  <a:schemeClr val="bg1"/>
                </a:solidFill>
                <a:latin typeface="Calibri"/>
              </a:rPr>
              <a:t>Le </a:t>
            </a:r>
            <a:r>
              <a:rPr lang="en-GB" sz="2400" b="0" strike="noStrike" spc="-1" dirty="0" err="1">
                <a:solidFill>
                  <a:schemeClr val="bg1"/>
                </a:solidFill>
                <a:latin typeface="Calibri"/>
              </a:rPr>
              <a:t>système</a:t>
            </a:r>
            <a:r>
              <a:rPr lang="en-GB" sz="2400" b="0" strike="noStrike" spc="-1" dirty="0">
                <a:solidFill>
                  <a:schemeClr val="bg1"/>
                </a:solidFill>
                <a:latin typeface="Calibri"/>
              </a:rPr>
              <a:t> </a:t>
            </a:r>
            <a:r>
              <a:rPr lang="en-GB" sz="2400" b="0" strike="noStrike" spc="-1" dirty="0" err="1">
                <a:solidFill>
                  <a:schemeClr val="bg1"/>
                </a:solidFill>
                <a:latin typeface="Calibri"/>
              </a:rPr>
              <a:t>d'information</a:t>
            </a:r>
            <a:r>
              <a:rPr lang="en-GB" sz="2400" b="0" strike="noStrike" spc="-1" dirty="0">
                <a:solidFill>
                  <a:schemeClr val="bg1"/>
                </a:solidFill>
                <a:latin typeface="Calibri"/>
              </a:rPr>
              <a:t> </a:t>
            </a:r>
            <a:r>
              <a:rPr lang="en-GB" sz="2400" b="0" strike="noStrike" spc="-1" dirty="0" err="1">
                <a:solidFill>
                  <a:schemeClr val="bg1"/>
                </a:solidFill>
                <a:latin typeface="Calibri"/>
              </a:rPr>
              <a:t>Africain</a:t>
            </a:r>
            <a:r>
              <a:rPr lang="en-GB" sz="2400" b="0" strike="noStrike" spc="-1" dirty="0">
                <a:solidFill>
                  <a:schemeClr val="bg1"/>
                </a:solidFill>
                <a:latin typeface="Calibri"/>
              </a:rPr>
              <a:t> sur les </a:t>
            </a:r>
            <a:r>
              <a:rPr lang="en-GB" sz="2400" b="0" strike="noStrike" spc="-1" dirty="0" err="1">
                <a:solidFill>
                  <a:schemeClr val="bg1"/>
                </a:solidFill>
                <a:latin typeface="Calibri"/>
              </a:rPr>
              <a:t>pertes</a:t>
            </a:r>
            <a:r>
              <a:rPr lang="en-GB" sz="2400" b="0" strike="noStrike" spc="-1" dirty="0">
                <a:solidFill>
                  <a:schemeClr val="bg1"/>
                </a:solidFill>
                <a:latin typeface="Calibri"/>
              </a:rPr>
              <a:t> post-</a:t>
            </a:r>
            <a:r>
              <a:rPr lang="en-GB" sz="2400" b="0" strike="noStrike" spc="-1" dirty="0" err="1">
                <a:solidFill>
                  <a:schemeClr val="bg1"/>
                </a:solidFill>
                <a:latin typeface="Calibri"/>
              </a:rPr>
              <a:t>récolte</a:t>
            </a:r>
            <a:endParaRPr lang="en-GB" sz="2400" b="0" strike="noStrike" spc="-1" dirty="0">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Objectifs d'APHLIS</a:t>
            </a:r>
            <a:endParaRPr lang="en-US" sz="6600" b="0" strike="noStrike" spc="-1" dirty="0">
              <a:solidFill>
                <a:schemeClr val="bg1"/>
              </a:solidFill>
              <a:latin typeface="Calibri"/>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6617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Aider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pays à </a:t>
            </a:r>
            <a:r>
              <a:rPr lang="en-US" sz="2200" spc="-1" dirty="0" err="1">
                <a:solidFill>
                  <a:schemeClr val="tx1">
                    <a:lumMod val="75000"/>
                  </a:schemeClr>
                </a:solidFill>
                <a:latin typeface="Calibri Light" panose="020F0302020204030204" pitchFamily="34" charset="0"/>
                <a:cs typeface="Calibri Light" panose="020F0302020204030204" pitchFamily="34" charset="0"/>
              </a:rPr>
              <a:t>répondre</a:t>
            </a:r>
            <a:r>
              <a:rPr lang="en-US" sz="2200" spc="-1" dirty="0">
                <a:solidFill>
                  <a:schemeClr val="tx1">
                    <a:lumMod val="75000"/>
                  </a:schemeClr>
                </a:solidFill>
                <a:latin typeface="Calibri Light" panose="020F0302020204030204" pitchFamily="34" charset="0"/>
                <a:cs typeface="Calibri Light" panose="020F0302020204030204" pitchFamily="34" charset="0"/>
              </a:rPr>
              <a:t> à </a:t>
            </a:r>
            <a:r>
              <a:rPr lang="en-US" sz="2200" spc="-1" dirty="0" err="1">
                <a:solidFill>
                  <a:schemeClr val="tx1">
                    <a:lumMod val="75000"/>
                  </a:schemeClr>
                </a:solidFill>
                <a:latin typeface="Calibri Light" panose="020F0302020204030204" pitchFamily="34" charset="0"/>
                <a:cs typeface="Calibri Light" panose="020F0302020204030204" pitchFamily="34" charset="0"/>
              </a:rPr>
              <a:t>leurs</a:t>
            </a:r>
            <a:r>
              <a:rPr lang="en-US" sz="2200" spc="-1" dirty="0">
                <a:solidFill>
                  <a:schemeClr val="tx1">
                    <a:lumMod val="75000"/>
                  </a:schemeClr>
                </a:solidFill>
                <a:latin typeface="Calibri Light" panose="020F0302020204030204" pitchFamily="34" charset="0"/>
                <a:cs typeface="Calibri Light" panose="020F0302020204030204" pitchFamily="34" charset="0"/>
              </a:rPr>
              <a:t> engage-</a:t>
            </a:r>
            <a:r>
              <a:rPr lang="en-US" sz="2200" spc="-1" dirty="0" err="1">
                <a:solidFill>
                  <a:schemeClr val="tx1">
                    <a:lumMod val="75000"/>
                  </a:schemeClr>
                </a:solidFill>
                <a:latin typeface="Calibri Light" panose="020F0302020204030204" pitchFamily="34" charset="0"/>
                <a:cs typeface="Calibri Light" panose="020F0302020204030204" pitchFamily="34" charset="0"/>
              </a:rPr>
              <a:t>ments</a:t>
            </a:r>
            <a:r>
              <a:rPr lang="en-US" sz="2200" spc="-1" dirty="0">
                <a:solidFill>
                  <a:schemeClr val="tx1">
                    <a:lumMod val="75000"/>
                  </a:schemeClr>
                </a:solidFill>
                <a:latin typeface="Calibri Light" panose="020F0302020204030204" pitchFamily="34" charset="0"/>
                <a:cs typeface="Calibri Light" panose="020F0302020204030204" pitchFamily="34" charset="0"/>
              </a:rPr>
              <a:t> de Malabo et des ODD en matière de pertes post-récolte</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3" name="TextShape 2">
            <a:extLst>
              <a:ext uri="{FF2B5EF4-FFF2-40B4-BE49-F238E27FC236}">
                <a16:creationId xmlns:a16="http://schemas.microsoft.com/office/drawing/2014/main" id="{340EC5ED-E587-F7D9-0295-B8804974FE66}"/>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Soutenir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a:t>
            </a:r>
            <a:r>
              <a:rPr lang="en-US" sz="2200" spc="-1" dirty="0">
                <a:solidFill>
                  <a:schemeClr val="tx1">
                    <a:lumMod val="75000"/>
                  </a:schemeClr>
                </a:solidFill>
                <a:latin typeface="Calibri Light" panose="020F0302020204030204" pitchFamily="34" charset="0"/>
                <a:cs typeface="Calibri Light" panose="020F0302020204030204" pitchFamily="34" charset="0"/>
              </a:rPr>
              <a:t>élaboration de stratégies nationales de réduction des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pertes</a:t>
            </a:r>
            <a:r>
              <a:rPr lang="en-US" sz="2200" spc="-1" dirty="0">
                <a:solidFill>
                  <a:schemeClr val="tx1">
                    <a:lumMod val="75000"/>
                  </a:schemeClr>
                </a:solidFill>
                <a:latin typeface="Calibri Light" panose="020F0302020204030204" pitchFamily="34" charset="0"/>
                <a:cs typeface="Calibri Light" panose="020F0302020204030204" pitchFamily="34" charset="0"/>
              </a:rPr>
              <a:t> post-</a:t>
            </a:r>
            <a:r>
              <a:rPr lang="en-US" sz="2200" spc="-1" dirty="0" err="1">
                <a:solidFill>
                  <a:schemeClr val="tx1">
                    <a:lumMod val="75000"/>
                  </a:schemeClr>
                </a:solidFill>
                <a:latin typeface="Calibri Light" panose="020F0302020204030204" pitchFamily="34" charset="0"/>
                <a:cs typeface="Calibri Light" panose="020F0302020204030204" pitchFamily="34" charset="0"/>
              </a:rPr>
              <a:t>récolte</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9" name="TextShape 2">
            <a:extLst>
              <a:ext uri="{FF2B5EF4-FFF2-40B4-BE49-F238E27FC236}">
                <a16:creationId xmlns:a16="http://schemas.microsoft.com/office/drawing/2014/main" id="{3A357A05-8DFD-EC06-C9CC-28EA7C4090EA}"/>
              </a:ext>
            </a:extLst>
          </p:cNvPr>
          <p:cNvSpPr txBox="1"/>
          <p:nvPr/>
        </p:nvSpPr>
        <p:spPr>
          <a:xfrm>
            <a:off x="5041263" y="3287885"/>
            <a:ext cx="2373374"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err="1">
                <a:solidFill>
                  <a:schemeClr val="tx2"/>
                </a:solidFill>
                <a:latin typeface="Calibri" panose="020F0502020204030204" pitchFamily="34" charset="0"/>
                <a:cs typeface="Calibri" panose="020F0502020204030204" pitchFamily="34" charset="0"/>
              </a:rPr>
              <a:t>Mettre</a:t>
            </a:r>
            <a:r>
              <a:rPr lang="en-US" sz="3200" b="1" strike="noStrike" spc="-1" dirty="0">
                <a:solidFill>
                  <a:schemeClr val="tx2"/>
                </a:solidFill>
                <a:latin typeface="Calibri" panose="020F0502020204030204" pitchFamily="34" charset="0"/>
                <a:cs typeface="Calibri" panose="020F0502020204030204" pitchFamily="34" charset="0"/>
              </a:rPr>
              <a:t> à disposition</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des décideurs les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données</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nécessaires</a:t>
            </a:r>
            <a:r>
              <a:rPr lang="en-US" sz="2200" spc="-1" dirty="0">
                <a:solidFill>
                  <a:schemeClr val="tx1">
                    <a:lumMod val="75000"/>
                  </a:schemeClr>
                </a:solidFill>
                <a:latin typeface="Calibri Light" panose="020F0302020204030204" pitchFamily="34" charset="0"/>
                <a:cs typeface="Calibri Light" panose="020F0302020204030204" pitchFamily="34" charset="0"/>
              </a:rPr>
              <a:t> pour déterminer où et comment concentrer les efforts de réduction des pertes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12" name="TextShape 2">
            <a:extLst>
              <a:ext uri="{FF2B5EF4-FFF2-40B4-BE49-F238E27FC236}">
                <a16:creationId xmlns:a16="http://schemas.microsoft.com/office/drawing/2014/main" id="{4D762B67-891C-09E8-5EE3-C938AAC7B568}"/>
              </a:ext>
            </a:extLst>
          </p:cNvPr>
          <p:cNvSpPr txBox="1"/>
          <p:nvPr/>
        </p:nvSpPr>
        <p:spPr>
          <a:xfrm>
            <a:off x="7542562" y="3291584"/>
            <a:ext cx="2223338"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Améliorer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l'</a:t>
            </a:r>
            <a:r>
              <a:rPr lang="en-US" sz="2200" spc="-1" dirty="0" err="1">
                <a:solidFill>
                  <a:schemeClr val="tx1">
                    <a:lumMod val="75000"/>
                  </a:schemeClr>
                </a:solidFill>
                <a:latin typeface="Calibri Light" panose="020F0302020204030204" pitchFamily="34" charset="0"/>
                <a:cs typeface="Calibri Light" panose="020F0302020204030204" pitchFamily="34" charset="0"/>
              </a:rPr>
              <a:t>efficacité</a:t>
            </a:r>
            <a:r>
              <a:rPr lang="en-US" sz="2200" spc="-1" dirty="0">
                <a:solidFill>
                  <a:schemeClr val="tx1">
                    <a:lumMod val="75000"/>
                  </a:schemeClr>
                </a:solidFill>
                <a:latin typeface="Calibri Light" panose="020F0302020204030204" pitchFamily="34" charset="0"/>
                <a:cs typeface="Calibri Light" panose="020F0302020204030204" pitchFamily="34" charset="0"/>
              </a:rPr>
              <a:t> des chaînes de valeur et soutenir la planification de la sécurité alimentaire</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6" name="TextShape 2">
            <a:extLst>
              <a:ext uri="{FF2B5EF4-FFF2-40B4-BE49-F238E27FC236}">
                <a16:creationId xmlns:a16="http://schemas.microsoft.com/office/drawing/2014/main" id="{404EEDDB-23BC-1257-7D22-D385F7ADE194}"/>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Fournir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la </a:t>
            </a:r>
            <a:r>
              <a:rPr lang="en-US" sz="2200" spc="-1" dirty="0">
                <a:solidFill>
                  <a:schemeClr val="tx1">
                    <a:lumMod val="75000"/>
                  </a:schemeClr>
                </a:solidFill>
                <a:latin typeface="Calibri Light" panose="020F0302020204030204" pitchFamily="34" charset="0"/>
                <a:cs typeface="Calibri Light" panose="020F0302020204030204" pitchFamily="34" charset="0"/>
              </a:rPr>
              <a:t>base du suivi et de l'évaluation des programmes de réduction des pertes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8" name="Straight Connector 17">
            <a:extLst>
              <a:ext uri="{FF2B5EF4-FFF2-40B4-BE49-F238E27FC236}">
                <a16:creationId xmlns:a16="http://schemas.microsoft.com/office/drawing/2014/main" id="{692F8145-005C-C9AE-56DC-FA1CDEC5D5AF}"/>
              </a:ext>
            </a:extLst>
          </p:cNvPr>
          <p:cNvCxnSpPr>
            <a:cxnSpLocks/>
          </p:cNvCxnSpPr>
          <p:nvPr/>
        </p:nvCxnSpPr>
        <p:spPr>
          <a:xfrm flipV="1">
            <a:off x="4900212" y="336178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EBCCF1-E028-059E-9BD2-55B37E4180C1}"/>
              </a:ext>
            </a:extLst>
          </p:cNvPr>
          <p:cNvCxnSpPr>
            <a:cxnSpLocks/>
          </p:cNvCxnSpPr>
          <p:nvPr/>
        </p:nvCxnSpPr>
        <p:spPr>
          <a:xfrm flipV="1">
            <a:off x="7414637" y="3291584"/>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487EF3-3891-F508-6984-4ED5BDC6190A}"/>
              </a:ext>
            </a:extLst>
          </p:cNvPr>
          <p:cNvCxnSpPr>
            <a:cxnSpLocks/>
          </p:cNvCxnSpPr>
          <p:nvPr/>
        </p:nvCxnSpPr>
        <p:spPr>
          <a:xfrm flipV="1">
            <a:off x="9737626" y="3291584"/>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A37520-FC59-0363-A712-DCC58B0F7428}"/>
              </a:ext>
            </a:extLst>
          </p:cNvPr>
          <p:cNvCxnSpPr>
            <a:cxnSpLocks/>
          </p:cNvCxnSpPr>
          <p:nvPr/>
        </p:nvCxnSpPr>
        <p:spPr>
          <a:xfrm flipV="1">
            <a:off x="140751" y="3301744"/>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C2BA2A-5586-4A81-958A-5D2CE9C44E19}"/>
              </a:ext>
            </a:extLst>
          </p:cNvPr>
          <p:cNvCxnSpPr>
            <a:cxnSpLocks/>
          </p:cNvCxnSpPr>
          <p:nvPr/>
        </p:nvCxnSpPr>
        <p:spPr>
          <a:xfrm flipV="1">
            <a:off x="2508364" y="3301744"/>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25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BC6D22-943A-EE4D-8721-BFF52E1EFB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8326A0AF-5C0A-074F-B3A0-FBCEBA5ECA0D}"/>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Fonctionnement d'APHLIS → </a:t>
            </a:r>
          </a:p>
        </p:txBody>
      </p:sp>
      <p:pic>
        <p:nvPicPr>
          <p:cNvPr id="25" name="Picture 8">
            <a:extLst>
              <a:ext uri="{FF2B5EF4-FFF2-40B4-BE49-F238E27FC236}">
                <a16:creationId xmlns:a16="http://schemas.microsoft.com/office/drawing/2014/main" id="{F91BD654-69B9-FC44-AD63-FA0710B5BF62}"/>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A0C82E97-EE96-EA4F-BFAD-2FA16AF83146}"/>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 name="TextBox 1">
            <a:extLst>
              <a:ext uri="{FF2B5EF4-FFF2-40B4-BE49-F238E27FC236}">
                <a16:creationId xmlns:a16="http://schemas.microsoft.com/office/drawing/2014/main" id="{30F325D4-7996-6BC4-2A87-519A3F7B1C72}"/>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extrait les </a:t>
            </a:r>
            <a:r>
              <a:rPr lang="en-GB" sz="3200" dirty="0" err="1">
                <a:solidFill>
                  <a:schemeClr val="bg1"/>
                </a:solidFill>
                <a:latin typeface="Calibri" panose="020F0502020204030204" pitchFamily="34" charset="0"/>
                <a:cs typeface="Calibri" panose="020F0502020204030204" pitchFamily="34" charset="0"/>
              </a:rPr>
              <a:t>données</a:t>
            </a:r>
            <a:r>
              <a:rPr lang="en-GB" sz="3200" dirty="0">
                <a:solidFill>
                  <a:schemeClr val="bg1"/>
                </a:solidFill>
                <a:latin typeface="Calibri" panose="020F0502020204030204" pitchFamily="34" charset="0"/>
                <a:cs typeface="Calibri" panose="020F0502020204030204" pitchFamily="34" charset="0"/>
              </a:rPr>
              <a:t> de </a:t>
            </a:r>
            <a:r>
              <a:rPr lang="en-GB" sz="3200" dirty="0" err="1">
                <a:solidFill>
                  <a:schemeClr val="bg1"/>
                </a:solidFill>
                <a:latin typeface="Calibri" panose="020F0502020204030204" pitchFamily="34" charset="0"/>
                <a:cs typeface="Calibri" panose="020F0502020204030204" pitchFamily="34" charset="0"/>
              </a:rPr>
              <a:t>pertes</a:t>
            </a:r>
            <a:r>
              <a:rPr lang="en-GB" sz="3200" dirty="0">
                <a:solidFill>
                  <a:schemeClr val="bg1"/>
                </a:solidFill>
                <a:latin typeface="Calibri" panose="020F0502020204030204" pitchFamily="34" charset="0"/>
                <a:cs typeface="Calibri" panose="020F0502020204030204" pitchFamily="34" charset="0"/>
              </a:rPr>
              <a:t> de la littérature scientifique afin d'estimer les pertes à chaque étape de la chaîne de valeur post-récolte.</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B7E079FC-CE11-1572-1D55-DEF1A73DA6F7}"/>
              </a:ext>
            </a:extLst>
          </p:cNvPr>
          <p:cNvSpPr txBox="1"/>
          <p:nvPr/>
        </p:nvSpPr>
        <p:spPr>
          <a:xfrm>
            <a:off x="7716033" y="3630139"/>
            <a:ext cx="4071774" cy="3028521"/>
          </a:xfrm>
          <a:prstGeom prst="rect">
            <a:avLst/>
          </a:prstGeom>
          <a:noFill/>
        </p:spPr>
        <p:txBody>
          <a:bodyPr wrap="square" rtlCol="0" anchor="ctr">
            <a:spAutoFit/>
          </a:bodyPr>
          <a:lstStyle/>
          <a:p>
            <a:pPr algn="r">
              <a:lnSpc>
                <a:spcPct val="90000"/>
              </a:lnSpc>
            </a:pPr>
            <a:r>
              <a:rPr lang="en-GB" sz="3000" dirty="0">
                <a:solidFill>
                  <a:schemeClr val="bg1"/>
                </a:solidFill>
                <a:latin typeface="Calibri" panose="020F0502020204030204" pitchFamily="34" charset="0"/>
                <a:cs typeface="Calibri" panose="020F0502020204030204" pitchFamily="34" charset="0"/>
              </a:rPr>
              <a:t>← Pour affiner les estimations des pertes, les experts nationaux et les statisticiens fournissent des informations spécifiques au </a:t>
            </a:r>
            <a:r>
              <a:rPr lang="en-GB" sz="3000" dirty="0" err="1">
                <a:solidFill>
                  <a:schemeClr val="bg1"/>
                </a:solidFill>
                <a:latin typeface="Calibri" panose="020F0502020204030204" pitchFamily="34" charset="0"/>
                <a:cs typeface="Calibri" panose="020F0502020204030204" pitchFamily="34" charset="0"/>
              </a:rPr>
              <a:t>contexte</a:t>
            </a:r>
            <a:endParaRPr lang="en-GB" sz="3200" dirty="0">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D22C622-8A58-089B-2181-6AF18F246E73}"/>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latin typeface="Calibri" panose="020F0502020204030204" pitchFamily="34" charset="0"/>
                <a:cs typeface="Calibri" panose="020F0502020204030204" pitchFamily="34" charset="0"/>
              </a:rPr>
              <a:t>Données de </a:t>
            </a:r>
            <a:r>
              <a:rPr lang="en-US" sz="2200" dirty="0" err="1">
                <a:latin typeface="Calibri" panose="020F0502020204030204" pitchFamily="34" charset="0"/>
                <a:cs typeface="Calibri" panose="020F0502020204030204" pitchFamily="34" charset="0"/>
              </a:rPr>
              <a:t>produc-tion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infranationale</a:t>
            </a:r>
            <a:endParaRPr lang="en-US" sz="22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FB77F2A-9905-F2EB-69B7-0E782C501043}"/>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err="1">
                <a:solidFill>
                  <a:schemeClr val="bg1"/>
                </a:solidFill>
                <a:latin typeface="Calibri" panose="020F0502020204030204" pitchFamily="34" charset="0"/>
                <a:cs typeface="Calibri" panose="020F0502020204030204" pitchFamily="34" charset="0"/>
              </a:rPr>
              <a:t>Ravageurs</a:t>
            </a:r>
            <a:r>
              <a:rPr lang="en-US" sz="2200" dirty="0">
                <a:solidFill>
                  <a:schemeClr val="bg1"/>
                </a:solidFill>
                <a:latin typeface="Calibri" panose="020F0502020204030204" pitchFamily="34" charset="0"/>
                <a:cs typeface="Calibri" panose="020F0502020204030204" pitchFamily="34" charset="0"/>
              </a:rPr>
              <a:t> </a:t>
            </a:r>
          </a:p>
          <a:p>
            <a:pPr>
              <a:lnSpc>
                <a:spcPct val="90000"/>
              </a:lnSpc>
            </a:pPr>
            <a:r>
              <a:rPr lang="en-US" sz="2200" dirty="0" err="1">
                <a:solidFill>
                  <a:schemeClr val="bg1"/>
                </a:solidFill>
                <a:latin typeface="Calibri" panose="020F0502020204030204" pitchFamily="34" charset="0"/>
                <a:cs typeface="Calibri" panose="020F0502020204030204" pitchFamily="34" charset="0"/>
              </a:rPr>
              <a:t>prévalents</a:t>
            </a:r>
            <a:r>
              <a:rPr lang="en-US" sz="2200" dirty="0">
                <a:solidFill>
                  <a:schemeClr val="bg1"/>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94818722-EEA1-935B-4762-18745EB222BD}"/>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Conditions météorologiques</a:t>
            </a:r>
          </a:p>
        </p:txBody>
      </p:sp>
      <p:sp>
        <p:nvSpPr>
          <p:cNvPr id="8" name="Rectangle 7">
            <a:extLst>
              <a:ext uri="{FF2B5EF4-FFF2-40B4-BE49-F238E27FC236}">
                <a16:creationId xmlns:a16="http://schemas.microsoft.com/office/drawing/2014/main" id="{2BFDDA85-FC79-7D1F-4D7D-A2F30601DFFE}"/>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Durée du </a:t>
            </a:r>
          </a:p>
          <a:p>
            <a:pPr>
              <a:lnSpc>
                <a:spcPct val="90000"/>
              </a:lnSpc>
            </a:pPr>
            <a:r>
              <a:rPr lang="en-US" sz="2200" dirty="0">
                <a:solidFill>
                  <a:schemeClr val="bg1"/>
                </a:solidFill>
                <a:latin typeface="Calibri" panose="020F0502020204030204" pitchFamily="34" charset="0"/>
                <a:cs typeface="Calibri" panose="020F0502020204030204" pitchFamily="34" charset="0"/>
              </a:rPr>
              <a:t>stockage</a:t>
            </a:r>
          </a:p>
        </p:txBody>
      </p:sp>
      <p:sp>
        <p:nvSpPr>
          <p:cNvPr id="9" name="Rectangle 8">
            <a:extLst>
              <a:ext uri="{FF2B5EF4-FFF2-40B4-BE49-F238E27FC236}">
                <a16:creationId xmlns:a16="http://schemas.microsoft.com/office/drawing/2014/main" id="{34FDBBEF-C219-B4A9-01C2-F52DD0EDB7B9}"/>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Pourcentage commercialisé</a:t>
            </a:r>
          </a:p>
        </p:txBody>
      </p:sp>
      <p:sp>
        <p:nvSpPr>
          <p:cNvPr id="10" name="Rectangle 9">
            <a:extLst>
              <a:ext uri="{FF2B5EF4-FFF2-40B4-BE49-F238E27FC236}">
                <a16:creationId xmlns:a16="http://schemas.microsoft.com/office/drawing/2014/main" id="{50340A90-FEDE-7487-EAC6-5F3E5432BA65}"/>
              </a:ext>
            </a:extLst>
          </p:cNvPr>
          <p:cNvSpPr/>
          <p:nvPr/>
        </p:nvSpPr>
        <p:spPr>
          <a:xfrm>
            <a:off x="5331303" y="6068016"/>
            <a:ext cx="2668785" cy="794880"/>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200" dirty="0">
                <a:solidFill>
                  <a:schemeClr val="bg1"/>
                </a:solidFill>
                <a:latin typeface="Calibri" panose="020F0502020204030204" pitchFamily="34" charset="0"/>
                <a:cs typeface="Calibri" panose="020F0502020204030204" pitchFamily="34" charset="0"/>
              </a:rPr>
              <a:t>Pratiques de </a:t>
            </a:r>
            <a:r>
              <a:rPr lang="en-US" sz="2200" dirty="0" err="1">
                <a:solidFill>
                  <a:schemeClr val="bg1"/>
                </a:solidFill>
                <a:latin typeface="Calibri" panose="020F0502020204030204" pitchFamily="34" charset="0"/>
                <a:cs typeface="Calibri" panose="020F0502020204030204" pitchFamily="34" charset="0"/>
              </a:rPr>
              <a:t>réduction</a:t>
            </a:r>
            <a:r>
              <a:rPr lang="en-US" sz="2200" dirty="0">
                <a:solidFill>
                  <a:schemeClr val="bg1"/>
                </a:solidFill>
                <a:latin typeface="Calibri" panose="020F0502020204030204" pitchFamily="34" charset="0"/>
                <a:cs typeface="Calibri" panose="020F0502020204030204" pitchFamily="34" charset="0"/>
              </a:rPr>
              <a:t> des </a:t>
            </a:r>
            <a:r>
              <a:rPr lang="en-US" sz="2200" dirty="0" err="1">
                <a:solidFill>
                  <a:schemeClr val="bg1"/>
                </a:solidFill>
                <a:latin typeface="Calibri" panose="020F0502020204030204" pitchFamily="34" charset="0"/>
                <a:cs typeface="Calibri" panose="020F0502020204030204" pitchFamily="34" charset="0"/>
              </a:rPr>
              <a:t>pertes</a:t>
            </a:r>
            <a:endParaRPr lang="en-US" sz="2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35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3BAD80D5-0DB7-8E42-BA58-4BB3A0B0DEB7}"/>
              </a:ext>
            </a:extLst>
          </p:cNvPr>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Les estimations de </a:t>
            </a:r>
            <a:r>
              <a:rPr lang="en-US" sz="3200" b="0" strike="noStrike" spc="-1" dirty="0" err="1">
                <a:solidFill>
                  <a:srgbClr val="2F4F70"/>
                </a:solidFill>
                <a:latin typeface="Calibri Light"/>
              </a:rPr>
              <a:t>pertes</a:t>
            </a:r>
            <a:r>
              <a:rPr lang="en-US" sz="3200" b="0" strike="noStrike" spc="-1" dirty="0">
                <a:solidFill>
                  <a:srgbClr val="2F4F70"/>
                </a:solidFill>
                <a:latin typeface="Calibri Light"/>
              </a:rPr>
              <a:t> par APHLIS </a:t>
            </a:r>
            <a:r>
              <a:rPr lang="en-US" sz="3200" b="0" strike="noStrike" spc="-1" dirty="0" err="1">
                <a:solidFill>
                  <a:srgbClr val="2F4F70"/>
                </a:solidFill>
                <a:latin typeface="Calibri Light"/>
              </a:rPr>
              <a:t>sont</a:t>
            </a:r>
            <a:r>
              <a:rPr lang="en-US" sz="3200" b="0" strike="noStrike" spc="-1" dirty="0">
                <a:solidFill>
                  <a:srgbClr val="2F4F70"/>
                </a:solidFill>
                <a:latin typeface="Calibri Light"/>
              </a:rPr>
              <a:t> :</a:t>
            </a:r>
            <a:endParaRPr lang="en-US" sz="3200" b="0" strike="noStrike" spc="-1" dirty="0">
              <a:solidFill>
                <a:srgbClr val="333333"/>
              </a:solidFill>
              <a:latin typeface="Calibri"/>
            </a:endParaRPr>
          </a:p>
        </p:txBody>
      </p:sp>
      <p:sp>
        <p:nvSpPr>
          <p:cNvPr id="8" name="TextShape 2">
            <a:extLst>
              <a:ext uri="{FF2B5EF4-FFF2-40B4-BE49-F238E27FC236}">
                <a16:creationId xmlns:a16="http://schemas.microsoft.com/office/drawing/2014/main" id="{A30E779E-94E1-5C4A-AC2A-475E986B3E68}"/>
              </a:ext>
            </a:extLst>
          </p:cNvPr>
          <p:cNvSpPr txBox="1"/>
          <p:nvPr/>
        </p:nvSpPr>
        <p:spPr>
          <a:xfrm>
            <a:off x="6963480" y="1621766"/>
            <a:ext cx="4871962" cy="3959525"/>
          </a:xfrm>
          <a:prstGeom prst="rect">
            <a:avLst/>
          </a:prstGeom>
          <a:noFill/>
          <a:ln>
            <a:noFill/>
          </a:ln>
        </p:spPr>
        <p:txBody>
          <a:bodyPr>
            <a:normAutofit lnSpcReduction="10000"/>
          </a:bodyPr>
          <a:lstStyle/>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fondées sur des données scientifiques rigoureusement mesurées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err="1">
                <a:solidFill>
                  <a:srgbClr val="333333"/>
                </a:solidFill>
                <a:latin typeface="Calibri Light" panose="020F0302020204030204" pitchFamily="34" charset="0"/>
                <a:cs typeface="Calibri Light" panose="020F0302020204030204" pitchFamily="34" charset="0"/>
              </a:rPr>
              <a:t>transparentes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Clr>
                <a:schemeClr val="accent2"/>
              </a:buClr>
              <a:buFont typeface="Arial" panose="020B0604020202020204" pitchFamily="34" charset="0"/>
              <a:buChar char="•"/>
            </a:pPr>
            <a:r>
              <a:rPr lang="en-US" sz="2400" spc="-1" dirty="0" err="1">
                <a:solidFill>
                  <a:srgbClr val="333333"/>
                </a:solidFill>
                <a:latin typeface="Calibri Light" panose="020F0302020204030204" pitchFamily="34" charset="0"/>
                <a:cs typeface="Calibri Light" panose="020F0302020204030204" pitchFamily="34" charset="0"/>
              </a:rPr>
              <a:t>adaptées</a:t>
            </a:r>
            <a:r>
              <a:rPr lang="en-US" sz="2400" spc="-1" dirty="0">
                <a:solidFill>
                  <a:srgbClr val="333333"/>
                </a:solidFill>
                <a:latin typeface="Calibri Light" panose="020F0302020204030204" pitchFamily="34" charset="0"/>
                <a:cs typeface="Calibri Light" panose="020F0302020204030204" pitchFamily="34" charset="0"/>
              </a:rPr>
              <a:t> au </a:t>
            </a:r>
            <a:r>
              <a:rPr lang="en-US" sz="2400" spc="-1" dirty="0" err="1">
                <a:solidFill>
                  <a:srgbClr val="333333"/>
                </a:solidFill>
                <a:latin typeface="Calibri Light" panose="020F0302020204030204" pitchFamily="34" charset="0"/>
                <a:cs typeface="Calibri Light" panose="020F0302020204030204" pitchFamily="34" charset="0"/>
              </a:rPr>
              <a:t>contexte</a:t>
            </a:r>
            <a:r>
              <a:rPr lang="en-US" sz="2400" spc="-1" dirty="0">
                <a:solidFill>
                  <a:srgbClr val="333333"/>
                </a:solidFill>
                <a:latin typeface="Calibri Light" panose="020F0302020204030204" pitchFamily="34" charset="0"/>
                <a:cs typeface="Calibri Light" panose="020F0302020204030204" pitchFamily="34" charset="0"/>
              </a:rPr>
              <a:t> local </a:t>
            </a:r>
            <a:r>
              <a:rPr lang="en-US" sz="2400" strike="noStrike" spc="-1" dirty="0">
                <a:solidFill>
                  <a:srgbClr val="333333"/>
                </a:solidFill>
                <a:latin typeface="Calibri Light" panose="020F0302020204030204" pitchFamily="34" charset="0"/>
                <a:cs typeface="Calibri Light" panose="020F0302020204030204" pitchFamily="34" charset="0"/>
              </a:rPr>
              <a:t>(à </a:t>
            </a:r>
            <a:r>
              <a:rPr lang="en-US" sz="2400" strike="noStrike" spc="-1" dirty="0" err="1">
                <a:solidFill>
                  <a:srgbClr val="333333"/>
                </a:solidFill>
                <a:latin typeface="Calibri Light" panose="020F0302020204030204" pitchFamily="34" charset="0"/>
                <a:cs typeface="Calibri Light" panose="020F0302020204030204" pitchFamily="34" charset="0"/>
              </a:rPr>
              <a:t>l’aide</a:t>
            </a:r>
            <a:r>
              <a:rPr lang="en-US" sz="2400" strike="noStrike" spc="-1" dirty="0">
                <a:solidFill>
                  <a:srgbClr val="333333"/>
                </a:solidFill>
                <a:latin typeface="Calibri Light" panose="020F0302020204030204" pitchFamily="34" charset="0"/>
                <a:cs typeface="Calibri Light" panose="020F0302020204030204" pitchFamily="34" charset="0"/>
              </a:rPr>
              <a:t> de contributions </a:t>
            </a:r>
            <a:r>
              <a:rPr lang="en-US" sz="2400" strike="noStrike" spc="-1" dirty="0" err="1">
                <a:solidFill>
                  <a:srgbClr val="333333"/>
                </a:solidFill>
                <a:latin typeface="Calibri Light" panose="020F0302020204030204" pitchFamily="34" charset="0"/>
                <a:cs typeface="Calibri Light" panose="020F0302020204030204" pitchFamily="34" charset="0"/>
              </a:rPr>
              <a:t>d'experts</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locaux</a:t>
            </a:r>
            <a:r>
              <a:rPr lang="en-US" sz="2400" strike="noStrike" spc="-1" dirty="0">
                <a:solidFill>
                  <a:srgbClr val="333333"/>
                </a:solidFill>
                <a:latin typeface="Calibri Light" panose="020F0302020204030204" pitchFamily="34" charset="0"/>
                <a:cs typeface="Calibri Light" panose="020F0302020204030204" pitchFamily="34" charset="0"/>
              </a:rPr>
              <a:t>)</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mises à jour au fur et à </a:t>
            </a:r>
            <a:r>
              <a:rPr lang="en-US" sz="2400" strike="noStrike" spc="-1" dirty="0" err="1">
                <a:solidFill>
                  <a:srgbClr val="333333"/>
                </a:solidFill>
                <a:latin typeface="Calibri Light" panose="020F0302020204030204" pitchFamily="34" charset="0"/>
                <a:cs typeface="Calibri Light" panose="020F0302020204030204" pitchFamily="34" charset="0"/>
              </a:rPr>
              <a:t>mesure</a:t>
            </a:r>
            <a:r>
              <a:rPr lang="en-US" sz="2400" strike="noStrike" spc="-1" dirty="0">
                <a:solidFill>
                  <a:srgbClr val="333333"/>
                </a:solidFill>
                <a:latin typeface="Calibri Light" panose="020F0302020204030204" pitchFamily="34" charset="0"/>
                <a:cs typeface="Calibri Light" panose="020F0302020204030204" pitchFamily="34" charset="0"/>
              </a:rPr>
              <a:t> de la </a:t>
            </a:r>
            <a:r>
              <a:rPr lang="en-US" sz="2400" strike="noStrike" spc="-1" dirty="0" err="1">
                <a:solidFill>
                  <a:srgbClr val="333333"/>
                </a:solidFill>
                <a:latin typeface="Calibri Light" panose="020F0302020204030204" pitchFamily="34" charset="0"/>
                <a:cs typeface="Calibri Light" panose="020F0302020204030204" pitchFamily="34" charset="0"/>
              </a:rPr>
              <a:t>disponibilité</a:t>
            </a:r>
            <a:r>
              <a:rPr lang="en-US" sz="2400" strike="noStrike" spc="-1" dirty="0">
                <a:solidFill>
                  <a:srgbClr val="333333"/>
                </a:solidFill>
                <a:latin typeface="Calibri Light" panose="020F0302020204030204" pitchFamily="34" charset="0"/>
                <a:cs typeface="Calibri Light" panose="020F0302020204030204" pitchFamily="34" charset="0"/>
              </a:rPr>
              <a:t> des </a:t>
            </a:r>
            <a:r>
              <a:rPr lang="en-US" sz="2400" strike="noStrike" spc="-1" dirty="0" err="1">
                <a:solidFill>
                  <a:srgbClr val="333333"/>
                </a:solidFill>
                <a:latin typeface="Calibri Light" panose="020F0302020204030204" pitchFamily="34" charset="0"/>
                <a:cs typeface="Calibri Light" panose="020F0302020204030204" pitchFamily="34" charset="0"/>
              </a:rPr>
              <a:t>informations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Clr>
                <a:schemeClr val="accent2"/>
              </a:buClr>
              <a:buFont typeface="Arial" panose="020B0604020202020204" pitchFamily="34" charset="0"/>
              <a:buChar char="•"/>
            </a:pPr>
            <a:r>
              <a:rPr lang="en-US" sz="2400" spc="-1" dirty="0" err="1">
                <a:solidFill>
                  <a:srgbClr val="333333"/>
                </a:solidFill>
                <a:latin typeface="Calibri Light" panose="020F0302020204030204" pitchFamily="34" charset="0"/>
                <a:cs typeface="Calibri Light" panose="020F0302020204030204" pitchFamily="34" charset="0"/>
              </a:rPr>
              <a:t>o</a:t>
            </a:r>
            <a:r>
              <a:rPr lang="en-US" sz="2400" strike="noStrike" spc="-1" dirty="0" err="1">
                <a:solidFill>
                  <a:srgbClr val="333333"/>
                </a:solidFill>
                <a:latin typeface="Calibri Light" panose="020F0302020204030204" pitchFamily="34" charset="0"/>
                <a:cs typeface="Calibri Light" panose="020F0302020204030204" pitchFamily="34" charset="0"/>
              </a:rPr>
              <a:t>btenues</a:t>
            </a:r>
            <a:r>
              <a:rPr lang="en-US" sz="2400" strike="noStrike" spc="-1" dirty="0">
                <a:solidFill>
                  <a:srgbClr val="333333"/>
                </a:solidFill>
                <a:latin typeface="Calibri Light" panose="020F0302020204030204" pitchFamily="34" charset="0"/>
                <a:cs typeface="Calibri Light" panose="020F0302020204030204" pitchFamily="34" charset="0"/>
              </a:rPr>
              <a:t> de manière </a:t>
            </a:r>
            <a:r>
              <a:rPr lang="en-US" sz="2400" strike="noStrike" spc="-1" dirty="0" err="1">
                <a:solidFill>
                  <a:srgbClr val="333333"/>
                </a:solidFill>
                <a:latin typeface="Calibri Light" panose="020F0302020204030204" pitchFamily="34" charset="0"/>
                <a:cs typeface="Calibri Light" panose="020F0302020204030204" pitchFamily="34" charset="0"/>
              </a:rPr>
              <a:t>économique</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Clr>
                <a:schemeClr val="accent2"/>
              </a:buClr>
              <a:buFont typeface="Arial" panose="020B0604020202020204" pitchFamily="34" charset="0"/>
              <a:buChar char="•"/>
            </a:pPr>
            <a:r>
              <a:rPr lang="en-US" sz="2400" strike="noStrike" spc="-1" dirty="0" err="1">
                <a:solidFill>
                  <a:srgbClr val="333333"/>
                </a:solidFill>
                <a:latin typeface="Calibri Light" panose="020F0302020204030204" pitchFamily="34" charset="0"/>
                <a:cs typeface="Calibri Light" panose="020F0302020204030204" pitchFamily="34" charset="0"/>
              </a:rPr>
              <a:t>librement</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accessibles</a:t>
            </a:r>
            <a:r>
              <a:rPr lang="en-US" sz="2400" strike="noStrike" spc="-1" dirty="0">
                <a:solidFill>
                  <a:srgbClr val="333333"/>
                </a:solidFill>
                <a:latin typeface="Calibri Light" panose="020F0302020204030204" pitchFamily="34" charset="0"/>
                <a:cs typeface="Calibri Light" panose="020F0302020204030204" pitchFamily="34" charset="0"/>
              </a:rPr>
              <a:t> à </a:t>
            </a:r>
            <a:r>
              <a:rPr lang="en-US" sz="2400" strike="noStrike" spc="-1" dirty="0" err="1">
                <a:solidFill>
                  <a:srgbClr val="333333"/>
                </a:solidFill>
                <a:latin typeface="Calibri Light" panose="020F0302020204030204" pitchFamily="34" charset="0"/>
                <a:cs typeface="Calibri Light" panose="020F0302020204030204" pitchFamily="34" charset="0"/>
              </a:rPr>
              <a:t>l'adresse</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4"/>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9" name="Footer Placeholder 1">
            <a:extLst>
              <a:ext uri="{FF2B5EF4-FFF2-40B4-BE49-F238E27FC236}">
                <a16:creationId xmlns:a16="http://schemas.microsoft.com/office/drawing/2014/main" id="{55B9B984-2097-664C-BB90-700B27692E36}"/>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pic>
        <p:nvPicPr>
          <p:cNvPr id="10" name="Picture Placeholder 9">
            <a:extLst>
              <a:ext uri="{FF2B5EF4-FFF2-40B4-BE49-F238E27FC236}">
                <a16:creationId xmlns:a16="http://schemas.microsoft.com/office/drawing/2014/main" id="{DE06E0B0-058B-1F4B-8383-967F8DA01291}"/>
              </a:ext>
            </a:extLst>
          </p:cNvPr>
          <p:cNvPicPr/>
          <p:nvPr/>
        </p:nvPicPr>
        <p:blipFill rotWithShape="1">
          <a:blip r:embed="rId5"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extLst>
      <p:ext uri="{BB962C8B-B14F-4D97-AF65-F5344CB8AC3E}">
        <p14:creationId xmlns:p14="http://schemas.microsoft.com/office/powerpoint/2010/main" val="415544860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CC262-D0EF-F53E-49A0-2DCB1A3D7841}"/>
              </a:ext>
            </a:extLst>
          </p:cNvPr>
          <p:cNvPicPr>
            <a:picLocks noChangeAspect="1"/>
          </p:cNvPicPr>
          <p:nvPr/>
        </p:nvPicPr>
        <p:blipFill rotWithShape="1">
          <a:blip r:embed="rId3">
            <a:extLst>
              <a:ext uri="{28A0092B-C50C-407E-A947-70E740481C1C}">
                <a14:useLocalDpi xmlns:a14="http://schemas.microsoft.com/office/drawing/2010/main" val="0"/>
              </a:ext>
            </a:extLst>
          </a:blip>
          <a:srcRect b="10090"/>
          <a:stretch/>
        </p:blipFill>
        <p:spPr>
          <a:xfrm>
            <a:off x="0" y="0"/>
            <a:ext cx="12281535" cy="6858000"/>
          </a:xfrm>
          <a:prstGeom prst="rect">
            <a:avLst/>
          </a:prstGeom>
        </p:spPr>
      </p:pic>
      <p:sp>
        <p:nvSpPr>
          <p:cNvPr id="3" name="TextShape 2">
            <a:extLst>
              <a:ext uri="{FF2B5EF4-FFF2-40B4-BE49-F238E27FC236}">
                <a16:creationId xmlns:a16="http://schemas.microsoft.com/office/drawing/2014/main" id="{84129D7C-7387-356E-391F-547E451C4368}"/>
              </a:ext>
            </a:extLst>
          </p:cNvPr>
          <p:cNvSpPr txBox="1"/>
          <p:nvPr/>
        </p:nvSpPr>
        <p:spPr>
          <a:xfrm>
            <a:off x="7241535"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Impact financier</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détermine l'impact financier des pertes post-récolte en </a:t>
            </a:r>
            <a:r>
              <a:rPr lang="en-US" sz="2400" spc="-1" dirty="0" err="1">
                <a:solidFill>
                  <a:schemeClr val="bg1"/>
                </a:solidFill>
                <a:latin typeface="Calibri Light" panose="020F0302020204030204" pitchFamily="34" charset="0"/>
                <a:cs typeface="Calibri Light" panose="020F0302020204030204" pitchFamily="34" charset="0"/>
              </a:rPr>
              <a:t>termes</a:t>
            </a:r>
            <a:r>
              <a:rPr lang="en-US" sz="2400" spc="-1" dirty="0">
                <a:solidFill>
                  <a:schemeClr val="bg1"/>
                </a:solidFill>
                <a:latin typeface="Calibri Light" panose="020F0302020204030204" pitchFamily="34" charset="0"/>
                <a:cs typeface="Calibri Light" panose="020F0302020204030204" pitchFamily="34" charset="0"/>
              </a:rPr>
              <a:t> de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valeur </a:t>
            </a:r>
            <a:r>
              <a:rPr lang="en-US" sz="2400" spc="-1" dirty="0" err="1">
                <a:solidFill>
                  <a:schemeClr val="bg1"/>
                </a:solidFill>
                <a:latin typeface="Calibri Light" panose="020F0302020204030204" pitchFamily="34" charset="0"/>
                <a:cs typeface="Calibri Light" panose="020F0302020204030204" pitchFamily="34" charset="0"/>
              </a:rPr>
              <a:t>monétaire</a:t>
            </a:r>
            <a:r>
              <a:rPr lang="en-US" sz="2400" spc="-1" dirty="0">
                <a:solidFill>
                  <a:schemeClr val="bg1"/>
                </a:solidFill>
                <a:latin typeface="Calibri Light" panose="020F0302020204030204" pitchFamily="34" charset="0"/>
                <a:cs typeface="Calibri Light" panose="020F0302020204030204" pitchFamily="34" charset="0"/>
              </a:rPr>
              <a:t> des </a:t>
            </a:r>
            <a:r>
              <a:rPr lang="en-US" sz="2400" spc="-1" dirty="0" err="1">
                <a:solidFill>
                  <a:schemeClr val="bg1"/>
                </a:solidFill>
                <a:latin typeface="Calibri Light" panose="020F0302020204030204" pitchFamily="34" charset="0"/>
                <a:cs typeface="Calibri Light" panose="020F0302020204030204" pitchFamily="34" charset="0"/>
              </a:rPr>
              <a:t>pertes</a:t>
            </a:r>
            <a:r>
              <a:rPr lang="en-US" sz="2400" spc="-1" dirty="0">
                <a:solidFill>
                  <a:schemeClr val="bg1"/>
                </a:solidFill>
                <a:latin typeface="Calibri Light" panose="020F0302020204030204" pitchFamily="34" charset="0"/>
                <a:cs typeface="Calibri Light" panose="020F0302020204030204" pitchFamily="34" charset="0"/>
              </a:rPr>
              <a:t> post-</a:t>
            </a:r>
            <a:r>
              <a:rPr lang="en-US" sz="2400" spc="-1" dirty="0" err="1">
                <a:solidFill>
                  <a:schemeClr val="bg1"/>
                </a:solidFill>
                <a:latin typeface="Calibri Light" panose="020F0302020204030204" pitchFamily="34" charset="0"/>
                <a:cs typeface="Calibri Light" panose="020F0302020204030204" pitchFamily="34" charset="0"/>
              </a:rPr>
              <a:t>récolte</a:t>
            </a:r>
            <a:endParaRPr lang="en-US" sz="2400" spc="-1" dirty="0">
              <a:solidFill>
                <a:schemeClr val="bg1"/>
              </a:solidFill>
              <a:latin typeface="Calibri Light" panose="020F0302020204030204" pitchFamily="34" charset="0"/>
              <a:cs typeface="Calibri Light" panose="020F0302020204030204" pitchFamily="34" charset="0"/>
            </a:endParaRP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pourcentage du PIB national et </a:t>
            </a:r>
            <a:r>
              <a:rPr lang="en-US" sz="2400" spc="-1" dirty="0" err="1">
                <a:solidFill>
                  <a:schemeClr val="bg1"/>
                </a:solidFill>
                <a:latin typeface="Calibri Light" panose="020F0302020204030204" pitchFamily="34" charset="0"/>
                <a:cs typeface="Calibri Light" panose="020F0302020204030204" pitchFamily="34" charset="0"/>
              </a:rPr>
              <a:t>agricole</a:t>
            </a:r>
            <a:r>
              <a:rPr lang="en-US" sz="2400" spc="-1" dirty="0">
                <a:solidFill>
                  <a:schemeClr val="bg1"/>
                </a:solidFill>
                <a:latin typeface="Calibri Light" panose="020F0302020204030204" pitchFamily="34" charset="0"/>
                <a:cs typeface="Calibri Light" panose="020F0302020204030204" pitchFamily="34" charset="0"/>
              </a:rPr>
              <a:t> </a:t>
            </a:r>
            <a:r>
              <a:rPr lang="en-US" sz="2400" spc="-1" dirty="0" err="1">
                <a:solidFill>
                  <a:schemeClr val="bg1"/>
                </a:solidFill>
                <a:latin typeface="Calibri Light" panose="020F0302020204030204" pitchFamily="34" charset="0"/>
                <a:cs typeface="Calibri Light" panose="020F0302020204030204" pitchFamily="34" charset="0"/>
              </a:rPr>
              <a:t>correspondant</a:t>
            </a:r>
            <a:r>
              <a:rPr lang="en-US" sz="2400" spc="-1" dirty="0">
                <a:solidFill>
                  <a:schemeClr val="bg1"/>
                </a:solidFill>
                <a:latin typeface="Calibri Light" panose="020F0302020204030204" pitchFamily="34" charset="0"/>
                <a:cs typeface="Calibri Light" panose="020F0302020204030204" pitchFamily="34" charset="0"/>
              </a:rPr>
              <a:t> aux </a:t>
            </a:r>
            <a:r>
              <a:rPr lang="en-US" sz="2400" spc="-1" dirty="0" err="1">
                <a:solidFill>
                  <a:schemeClr val="bg1"/>
                </a:solidFill>
                <a:latin typeface="Calibri Light" panose="020F0302020204030204" pitchFamily="34" charset="0"/>
                <a:cs typeface="Calibri Light" panose="020F0302020204030204" pitchFamily="34" charset="0"/>
              </a:rPr>
              <a:t>pertes</a:t>
            </a:r>
            <a:endParaRPr lang="en-US" sz="2400" spc="-1" dirty="0">
              <a:solidFill>
                <a:schemeClr val="bg1"/>
              </a:solidFill>
              <a:latin typeface="Calibri Light" panose="020F0302020204030204" pitchFamily="34" charset="0"/>
              <a:cs typeface="Calibri Light" panose="020F0302020204030204" pitchFamily="34" charset="0"/>
            </a:endParaRP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CB991112-C3AC-3648-8978-F5D5C2B7A02B}"/>
              </a:ext>
            </a:extLst>
          </p:cNvPr>
          <p:cNvSpPr txBox="1">
            <a:spLocks/>
          </p:cNvSpPr>
          <p:nvPr/>
        </p:nvSpPr>
        <p:spPr>
          <a:xfrm>
            <a:off x="7621190"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4" name="Frame 3">
            <a:extLst>
              <a:ext uri="{FF2B5EF4-FFF2-40B4-BE49-F238E27FC236}">
                <a16:creationId xmlns:a16="http://schemas.microsoft.com/office/drawing/2014/main" id="{07E761AC-266A-25B7-D3C3-62E14C78B179}"/>
              </a:ext>
            </a:extLst>
          </p:cNvPr>
          <p:cNvSpPr/>
          <p:nvPr/>
        </p:nvSpPr>
        <p:spPr>
          <a:xfrm>
            <a:off x="4212033" y="3017732"/>
            <a:ext cx="2958070"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94705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D14B3795-A136-A098-2A69-062CF5845F22}"/>
              </a:ext>
            </a:extLst>
          </p:cNvPr>
          <p:cNvPicPr>
            <a:picLocks noChangeAspect="1"/>
          </p:cNvPicPr>
          <p:nvPr/>
        </p:nvPicPr>
        <p:blipFill rotWithShape="1">
          <a:blip r:embed="rId3">
            <a:extLst>
              <a:ext uri="{28A0092B-C50C-407E-A947-70E740481C1C}">
                <a14:useLocalDpi xmlns:a14="http://schemas.microsoft.com/office/drawing/2010/main" val="0"/>
              </a:ext>
            </a:extLst>
          </a:blip>
          <a:srcRect b="4953"/>
          <a:stretch/>
        </p:blipFill>
        <p:spPr>
          <a:xfrm>
            <a:off x="0" y="1"/>
            <a:ext cx="12192000" cy="6858000"/>
          </a:xfrm>
          <a:prstGeom prst="rect">
            <a:avLst/>
          </a:prstGeom>
        </p:spPr>
      </p:pic>
      <p:sp>
        <p:nvSpPr>
          <p:cNvPr id="3" name="TextShape 2">
            <a:extLst>
              <a:ext uri="{FF2B5EF4-FFF2-40B4-BE49-F238E27FC236}">
                <a16:creationId xmlns:a16="http://schemas.microsoft.com/office/drawing/2014/main" id="{02AC85EB-01EE-DE8B-2D56-AAABFDC23EA1}"/>
              </a:ext>
            </a:extLst>
          </p:cNvPr>
          <p:cNvSpPr txBox="1"/>
          <p:nvPr/>
        </p:nvSpPr>
        <p:spPr>
          <a:xfrm>
            <a:off x="7680960" y="-17929"/>
            <a:ext cx="4511041" cy="6884242"/>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Impact nutritionnel</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utilise les </a:t>
            </a:r>
            <a:r>
              <a:rPr lang="en-US" sz="2400" spc="-1" dirty="0" err="1">
                <a:solidFill>
                  <a:schemeClr val="bg1"/>
                </a:solidFill>
                <a:latin typeface="Calibri Light" panose="020F0302020204030204" pitchFamily="34" charset="0"/>
                <a:cs typeface="Calibri Light" panose="020F0302020204030204" pitchFamily="34" charset="0"/>
              </a:rPr>
              <a:t>données</a:t>
            </a:r>
            <a:r>
              <a:rPr lang="en-US" sz="2400" spc="-1" dirty="0">
                <a:solidFill>
                  <a:schemeClr val="bg1"/>
                </a:solidFill>
                <a:latin typeface="Calibri Light" panose="020F0302020204030204" pitchFamily="34" charset="0"/>
                <a:cs typeface="Calibri Light" panose="020F0302020204030204" pitchFamily="34" charset="0"/>
              </a:rPr>
              <a:t> de composition des aliments pour déterminer les quantités de nutriments perdues chaque </a:t>
            </a:r>
            <a:r>
              <a:rPr lang="en-US" sz="2400" spc="-1" dirty="0" err="1">
                <a:solidFill>
                  <a:schemeClr val="bg1"/>
                </a:solidFill>
                <a:latin typeface="Calibri Light" panose="020F0302020204030204" pitchFamily="34" charset="0"/>
                <a:cs typeface="Calibri Light" panose="020F0302020204030204" pitchFamily="34" charset="0"/>
              </a:rPr>
              <a:t>année</a:t>
            </a:r>
            <a:r>
              <a:rPr lang="en-US" sz="2400" spc="-1" dirty="0">
                <a:solidFill>
                  <a:schemeClr val="bg1"/>
                </a:solidFill>
                <a:latin typeface="Calibri Light" panose="020F0302020204030204" pitchFamily="34" charset="0"/>
                <a:cs typeface="Calibri Light" panose="020F0302020204030204" pitchFamily="34" charset="0"/>
              </a:rPr>
              <a:t> suite aux </a:t>
            </a:r>
            <a:r>
              <a:rPr lang="en-US" sz="2400" spc="-1" dirty="0" err="1">
                <a:solidFill>
                  <a:schemeClr val="bg1"/>
                </a:solidFill>
                <a:latin typeface="Calibri Light" panose="020F0302020204030204" pitchFamily="34" charset="0"/>
                <a:cs typeface="Calibri Light" panose="020F0302020204030204" pitchFamily="34" charset="0"/>
              </a:rPr>
              <a:t>pertes</a:t>
            </a:r>
            <a:r>
              <a:rPr lang="en-US" sz="2400" spc="-1" dirty="0">
                <a:solidFill>
                  <a:schemeClr val="bg1"/>
                </a:solidFill>
                <a:latin typeface="Calibri Light" panose="020F0302020204030204" pitchFamily="34" charset="0"/>
                <a:cs typeface="Calibri Light" panose="020F0302020204030204" pitchFamily="34" charset="0"/>
              </a:rPr>
              <a:t> post-</a:t>
            </a:r>
            <a:r>
              <a:rPr lang="en-US" sz="2400" spc="-1" dirty="0" err="1">
                <a:solidFill>
                  <a:schemeClr val="bg1"/>
                </a:solidFill>
                <a:latin typeface="Calibri Light" panose="020F0302020204030204" pitchFamily="34" charset="0"/>
                <a:cs typeface="Calibri Light" panose="020F0302020204030204" pitchFamily="34" charset="0"/>
              </a:rPr>
              <a:t>récolte</a:t>
            </a:r>
            <a:r>
              <a:rPr lang="en-US" sz="2400" spc="-1" dirty="0">
                <a:solidFill>
                  <a:schemeClr val="bg1"/>
                </a:solidFill>
                <a:latin typeface="Calibri Light" panose="020F0302020204030204" pitchFamily="34" charset="0"/>
                <a:cs typeface="Calibri Light" panose="020F0302020204030204" pitchFamily="34" charset="0"/>
              </a:rPr>
              <a:t> :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les macronutriments (glucides, protéines, lipides)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les micronutriments (notamment le fer, le zinc, le calcium, les vitamines A et C)</a:t>
            </a:r>
          </a:p>
          <a:p>
            <a:pPr marL="180000" indent="-180000">
              <a:lnSpc>
                <a:spcPct val="90000"/>
              </a:lnSpc>
              <a:spcBef>
                <a:spcPts val="1001"/>
              </a:spcBef>
              <a:buClr>
                <a:schemeClr val="accent2"/>
              </a:buClr>
              <a:buFont typeface="Arial" panose="020B0604020202020204" pitchFamily="34" charset="0"/>
              <a:buChar char="•"/>
            </a:pPr>
            <a:r>
              <a:rPr lang="en-US" sz="2400" spc="-1" dirty="0" err="1">
                <a:solidFill>
                  <a:schemeClr val="bg1"/>
                </a:solidFill>
                <a:latin typeface="Calibri Light" panose="020F0302020204030204" pitchFamily="34" charset="0"/>
                <a:cs typeface="Calibri Light" panose="020F0302020204030204" pitchFamily="34" charset="0"/>
              </a:rPr>
              <a:t>l'énergie</a:t>
            </a:r>
            <a:r>
              <a:rPr lang="en-US" sz="2400" spc="-1" dirty="0">
                <a:solidFill>
                  <a:schemeClr val="bg1"/>
                </a:solidFill>
                <a:latin typeface="Calibri Light" panose="020F0302020204030204" pitchFamily="34" charset="0"/>
                <a:cs typeface="Calibri Light" panose="020F0302020204030204" pitchFamily="34" charset="0"/>
              </a:rPr>
              <a:t> (kcal) de </a:t>
            </a:r>
            <a:r>
              <a:rPr lang="en-US" sz="2400" spc="-1" dirty="0" err="1">
                <a:solidFill>
                  <a:schemeClr val="bg1"/>
                </a:solidFill>
                <a:latin typeface="Calibri Light" panose="020F0302020204030204" pitchFamily="34" charset="0"/>
                <a:cs typeface="Calibri Light" panose="020F0302020204030204" pitchFamily="34" charset="0"/>
              </a:rPr>
              <a:t>l'aliment</a:t>
            </a:r>
            <a:r>
              <a:rPr lang="en-US" sz="2400" spc="-1" dirty="0">
                <a:solidFill>
                  <a:schemeClr val="bg1"/>
                </a:solidFill>
                <a:latin typeface="Calibri Light" panose="020F0302020204030204" pitchFamily="34" charset="0"/>
                <a:cs typeface="Calibri Light" panose="020F0302020204030204" pitchFamily="34" charset="0"/>
              </a:rPr>
              <a:t> perdu`</a:t>
            </a:r>
          </a:p>
        </p:txBody>
      </p:sp>
      <p:sp>
        <p:nvSpPr>
          <p:cNvPr id="6" name="Footer Placeholder 1">
            <a:extLst>
              <a:ext uri="{FF2B5EF4-FFF2-40B4-BE49-F238E27FC236}">
                <a16:creationId xmlns:a16="http://schemas.microsoft.com/office/drawing/2014/main" id="{DCA3C57A-BBE1-F44C-A5C0-DEB90BA8208D}"/>
              </a:ext>
            </a:extLst>
          </p:cNvPr>
          <p:cNvSpPr txBox="1">
            <a:spLocks/>
          </p:cNvSpPr>
          <p:nvPr/>
        </p:nvSpPr>
        <p:spPr>
          <a:xfrm>
            <a:off x="7955567" y="6312310"/>
            <a:ext cx="3690528"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7" name="Frame 6">
            <a:extLst>
              <a:ext uri="{FF2B5EF4-FFF2-40B4-BE49-F238E27FC236}">
                <a16:creationId xmlns:a16="http://schemas.microsoft.com/office/drawing/2014/main" id="{52A1221F-709D-2240-C8C9-E49D362C6046}"/>
              </a:ext>
            </a:extLst>
          </p:cNvPr>
          <p:cNvSpPr/>
          <p:nvPr/>
        </p:nvSpPr>
        <p:spPr>
          <a:xfrm>
            <a:off x="6746378" y="6060369"/>
            <a:ext cx="692330" cy="257298"/>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2074613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Le réseau APHLIS</a:t>
            </a:r>
            <a:endParaRPr lang="en-US" sz="44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
        <p:nvSpPr>
          <p:cNvPr id="3" name="TextShape 2">
            <a:extLst>
              <a:ext uri="{FF2B5EF4-FFF2-40B4-BE49-F238E27FC236}">
                <a16:creationId xmlns:a16="http://schemas.microsoft.com/office/drawing/2014/main" id="{751C2299-529A-1116-D8F1-6CB2169F6243}"/>
              </a:ext>
            </a:extLst>
          </p:cNvPr>
          <p:cNvSpPr txBox="1"/>
          <p:nvPr/>
        </p:nvSpPr>
        <p:spPr>
          <a:xfrm>
            <a:off x="5366239" y="1334500"/>
            <a:ext cx="6305301" cy="5022020"/>
          </a:xfrm>
          <a:prstGeom prst="rect">
            <a:avLst/>
          </a:prstGeom>
          <a:noFill/>
          <a:ln>
            <a:noFill/>
          </a:ln>
        </p:spPr>
        <p:txBody>
          <a:bodyPr>
            <a:noAutofit/>
          </a:bodyPr>
          <a:lstStyle/>
          <a:p>
            <a:pPr marL="360">
              <a:lnSpc>
                <a:spcPct val="90000"/>
              </a:lnSpc>
              <a:spcBef>
                <a:spcPts val="1001"/>
              </a:spcBef>
              <a:buClr>
                <a:srgbClr val="E58856"/>
              </a:buClr>
            </a:pPr>
            <a:r>
              <a:rPr lang="en-US" sz="2200" spc="-1" dirty="0">
                <a:solidFill>
                  <a:srgbClr val="333333"/>
                </a:solidFill>
                <a:latin typeface="Calibri Light" panose="020F0302020204030204" pitchFamily="34" charset="0"/>
                <a:cs typeface="Calibri Light" panose="020F0302020204030204" pitchFamily="34" charset="0"/>
              </a:rPr>
              <a:t>Le réseau APHLIS se compose </a:t>
            </a:r>
            <a:r>
              <a:rPr lang="en-US" sz="2200" spc="-1" dirty="0" err="1">
                <a:solidFill>
                  <a:srgbClr val="333333"/>
                </a:solidFill>
                <a:latin typeface="Calibri Light" panose="020F0302020204030204" pitchFamily="34" charset="0"/>
                <a:cs typeface="Calibri Light" panose="020F0302020204030204" pitchFamily="34" charset="0"/>
              </a:rPr>
              <a:t>d'</a:t>
            </a:r>
            <a:r>
              <a:rPr lang="en-US" sz="2200" b="1" spc="-1" dirty="0" err="1">
                <a:solidFill>
                  <a:srgbClr val="333333"/>
                </a:solidFill>
                <a:latin typeface="Calibri" panose="020F0502020204030204" pitchFamily="34" charset="0"/>
                <a:cs typeface="Calibri" panose="020F0502020204030204" pitchFamily="34" charset="0"/>
              </a:rPr>
              <a:t>experts</a:t>
            </a:r>
            <a:r>
              <a:rPr lang="en-US" sz="2200" b="1" spc="-1" dirty="0">
                <a:solidFill>
                  <a:srgbClr val="333333"/>
                </a:solidFill>
                <a:latin typeface="Calibri" panose="020F0502020204030204" pitchFamily="34" charset="0"/>
                <a:cs typeface="Calibri" panose="020F0502020204030204" pitchFamily="34" charset="0"/>
              </a:rPr>
              <a:t> en pertes post-</a:t>
            </a:r>
            <a:r>
              <a:rPr lang="en-US" sz="2200" b="1" spc="-1" dirty="0" err="1">
                <a:solidFill>
                  <a:srgbClr val="333333"/>
                </a:solidFill>
                <a:latin typeface="Calibri" panose="020F0502020204030204" pitchFamily="34" charset="0"/>
                <a:cs typeface="Calibri" panose="020F0502020204030204" pitchFamily="34" charset="0"/>
              </a:rPr>
              <a:t>récolte</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des</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pays </a:t>
            </a:r>
            <a:r>
              <a:rPr lang="en-US" sz="2200" spc="-1" dirty="0" err="1">
                <a:solidFill>
                  <a:srgbClr val="333333"/>
                </a:solidFill>
                <a:latin typeface="Calibri Light" panose="020F0302020204030204" pitchFamily="34" charset="0"/>
                <a:cs typeface="Calibri Light" panose="020F0302020204030204" pitchFamily="34" charset="0"/>
              </a:rPr>
              <a:t>d'Afrique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subsaharienne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dont</a:t>
            </a:r>
            <a:r>
              <a:rPr lang="en-US" sz="2200" spc="-1" dirty="0">
                <a:solidFill>
                  <a:srgbClr val="333333"/>
                </a:solidFill>
                <a:latin typeface="Calibri Light" panose="020F0302020204030204" pitchFamily="34" charset="0"/>
                <a:cs typeface="Calibri Light" panose="020F0302020204030204" pitchFamily="34" charset="0"/>
              </a:rPr>
              <a:t> le </a:t>
            </a:r>
            <a:r>
              <a:rPr lang="en-US" sz="2200" spc="-1" dirty="0" err="1">
                <a:solidFill>
                  <a:srgbClr val="333333"/>
                </a:solidFill>
                <a:latin typeface="Calibri Light" panose="020F0302020204030204" pitchFamily="34" charset="0"/>
                <a:cs typeface="Calibri Light" panose="020F0302020204030204" pitchFamily="34" charset="0"/>
              </a:rPr>
              <a:t>rôle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est</a:t>
            </a:r>
            <a:r>
              <a:rPr lang="en-US" sz="2200" spc="-1" dirty="0">
                <a:solidFill>
                  <a:srgbClr val="333333"/>
                </a:solidFill>
                <a:latin typeface="Calibri Light" panose="020F0302020204030204" pitchFamily="34" charset="0"/>
                <a:cs typeface="Calibri Light" panose="020F0302020204030204" pitchFamily="34" charset="0"/>
              </a:rPr>
              <a:t> de :</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fournir des </a:t>
            </a:r>
            <a:r>
              <a:rPr lang="en-US" sz="2200" b="1" spc="-1" dirty="0">
                <a:solidFill>
                  <a:srgbClr val="333333"/>
                </a:solidFill>
                <a:latin typeface="Calibri" panose="020F0502020204030204" pitchFamily="34" charset="0"/>
                <a:cs typeface="Calibri" panose="020F0502020204030204" pitchFamily="34" charset="0"/>
              </a:rPr>
              <a:t>informations </a:t>
            </a:r>
            <a:r>
              <a:rPr lang="en-US" sz="2200" b="1" spc="-1" dirty="0" err="1">
                <a:solidFill>
                  <a:srgbClr val="333333"/>
                </a:solidFill>
                <a:latin typeface="Calibri" panose="020F0502020204030204" pitchFamily="34" charset="0"/>
                <a:cs typeface="Calibri" panose="020F0502020204030204" pitchFamily="34" charset="0"/>
              </a:rPr>
              <a:t>contextuelles</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pour </a:t>
            </a:r>
            <a:r>
              <a:rPr lang="en-US" sz="2200" spc="-1" dirty="0" err="1">
                <a:solidFill>
                  <a:srgbClr val="333333"/>
                </a:solidFill>
                <a:latin typeface="Calibri Light" panose="020F0302020204030204" pitchFamily="34" charset="0"/>
                <a:cs typeface="Calibri Light" panose="020F0302020204030204" pitchFamily="34" charset="0"/>
              </a:rPr>
              <a:t>améliorer</a:t>
            </a:r>
            <a:r>
              <a:rPr lang="en-US" sz="2200" spc="-1" dirty="0">
                <a:solidFill>
                  <a:srgbClr val="333333"/>
                </a:solidFill>
                <a:latin typeface="Calibri Light" panose="020F0302020204030204" pitchFamily="34" charset="0"/>
                <a:cs typeface="Calibri Light" panose="020F0302020204030204" pitchFamily="34" charset="0"/>
              </a:rPr>
              <a:t> la précision des estimations</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fournir des </a:t>
            </a:r>
            <a:r>
              <a:rPr lang="en-US" sz="2200" b="1" spc="-1" dirty="0">
                <a:solidFill>
                  <a:srgbClr val="333333"/>
                </a:solidFill>
                <a:latin typeface="Calibri" panose="020F0502020204030204" pitchFamily="34" charset="0"/>
                <a:cs typeface="Calibri" panose="020F0502020204030204" pitchFamily="34" charset="0"/>
              </a:rPr>
              <a:t>données saisonnières sur la production agricole</a:t>
            </a:r>
            <a:endParaRPr lang="en-US" sz="2200" spc="-1" dirty="0">
              <a:solidFill>
                <a:srgbClr val="333333"/>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Wingdings" pitchFamily="2" charset="2"/>
              <a:buChar char="§"/>
            </a:pPr>
            <a:r>
              <a:rPr lang="en-US" sz="2200" spc="-1" dirty="0" err="1">
                <a:solidFill>
                  <a:srgbClr val="333333"/>
                </a:solidFill>
                <a:latin typeface="Calibri Light" panose="020F0302020204030204" pitchFamily="34" charset="0"/>
                <a:cs typeface="Calibri Light" panose="020F0302020204030204" pitchFamily="34" charset="0"/>
              </a:rPr>
              <a:t>présenter</a:t>
            </a:r>
            <a:r>
              <a:rPr lang="en-US" sz="2200" spc="-1" dirty="0">
                <a:solidFill>
                  <a:srgbClr val="333333"/>
                </a:solidFill>
                <a:latin typeface="Calibri Light" panose="020F0302020204030204" pitchFamily="34" charset="0"/>
                <a:cs typeface="Calibri Light" panose="020F0302020204030204" pitchFamily="34" charset="0"/>
              </a:rPr>
              <a:t> des </a:t>
            </a:r>
            <a:r>
              <a:rPr lang="en-US" sz="2200" b="1" spc="-1" dirty="0">
                <a:solidFill>
                  <a:srgbClr val="333333"/>
                </a:solidFill>
                <a:latin typeface="Calibri" panose="020F0502020204030204" pitchFamily="34" charset="0"/>
                <a:cs typeface="Calibri" panose="020F0502020204030204" pitchFamily="34" charset="0"/>
              </a:rPr>
              <a:t>rapports pour les pays </a:t>
            </a:r>
            <a:r>
              <a:rPr lang="en-US" sz="2200" spc="-1" dirty="0">
                <a:solidFill>
                  <a:srgbClr val="333333"/>
                </a:solidFill>
                <a:latin typeface="Calibri Light" panose="020F0302020204030204" pitchFamily="34" charset="0"/>
                <a:cs typeface="Calibri Light" panose="020F0302020204030204" pitchFamily="34" charset="0"/>
              </a:rPr>
              <a:t>afin d'approfondir les connaissances sur les systèmes post-récolte nationaux</a:t>
            </a:r>
          </a:p>
          <a:p>
            <a:pPr marL="343260" indent="-342900">
              <a:lnSpc>
                <a:spcPct val="90000"/>
              </a:lnSpc>
              <a:spcBef>
                <a:spcPts val="1001"/>
              </a:spcBef>
              <a:buClr>
                <a:srgbClr val="E58856"/>
              </a:buClr>
              <a:buFont typeface="Wingdings" pitchFamily="2" charset="2"/>
              <a:buChar char="§"/>
            </a:pPr>
            <a:r>
              <a:rPr lang="en-US" sz="2200" spc="-1" dirty="0" err="1">
                <a:solidFill>
                  <a:srgbClr val="333333"/>
                </a:solidFill>
                <a:latin typeface="Calibri Light" panose="020F0302020204030204" pitchFamily="34" charset="0"/>
                <a:cs typeface="Calibri Light" panose="020F0302020204030204" pitchFamily="34" charset="0"/>
              </a:rPr>
              <a:t>apporter</a:t>
            </a:r>
            <a:r>
              <a:rPr lang="en-US" sz="2200" spc="-1" dirty="0">
                <a:solidFill>
                  <a:srgbClr val="333333"/>
                </a:solidFill>
                <a:latin typeface="Calibri Light" panose="020F0302020204030204" pitchFamily="34" charset="0"/>
                <a:cs typeface="Calibri Light" panose="020F0302020204030204" pitchFamily="34" charset="0"/>
              </a:rPr>
              <a:t> du </a:t>
            </a:r>
            <a:r>
              <a:rPr lang="en-US" sz="2200" b="1" spc="-1" dirty="0">
                <a:solidFill>
                  <a:srgbClr val="333333"/>
                </a:solidFill>
                <a:latin typeface="Calibri" panose="020F0502020204030204" pitchFamily="34" charset="0"/>
                <a:cs typeface="Calibri" panose="020F0502020204030204" pitchFamily="34" charset="0"/>
              </a:rPr>
              <a:t>soutien technique et consultatif </a:t>
            </a:r>
            <a:r>
              <a:rPr lang="en-US" sz="2200" spc="-1" dirty="0">
                <a:solidFill>
                  <a:srgbClr val="333333"/>
                </a:solidFill>
                <a:latin typeface="Calibri Light" panose="020F0302020204030204" pitchFamily="34" charset="0"/>
                <a:cs typeface="Calibri Light" panose="020F0302020204030204" pitchFamily="34" charset="0"/>
              </a:rPr>
              <a:t>aux efforts </a:t>
            </a:r>
            <a:r>
              <a:rPr lang="en-US" sz="2200" spc="-1" dirty="0" err="1">
                <a:solidFill>
                  <a:srgbClr val="333333"/>
                </a:solidFill>
                <a:latin typeface="Calibri Light" panose="020F0302020204030204" pitchFamily="34" charset="0"/>
                <a:cs typeface="Calibri Light" panose="020F0302020204030204" pitchFamily="34" charset="0"/>
              </a:rPr>
              <a:t>nationaux</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relatifs</a:t>
            </a:r>
            <a:r>
              <a:rPr lang="en-US" sz="2200" spc="-1" dirty="0">
                <a:solidFill>
                  <a:srgbClr val="333333"/>
                </a:solidFill>
                <a:latin typeface="Calibri Light" panose="020F0302020204030204" pitchFamily="34" charset="0"/>
                <a:cs typeface="Calibri Light" panose="020F0302020204030204" pitchFamily="34" charset="0"/>
              </a:rPr>
              <a:t> à la mise en œuvre de la convention de Malabo</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agir en tant qu'</a:t>
            </a:r>
            <a:r>
              <a:rPr lang="en-US" sz="2200" b="1" spc="-1" dirty="0">
                <a:solidFill>
                  <a:srgbClr val="333333"/>
                </a:solidFill>
                <a:latin typeface="Calibri" panose="020F0502020204030204" pitchFamily="34" charset="0"/>
                <a:cs typeface="Calibri" panose="020F0502020204030204" pitchFamily="34" charset="0"/>
              </a:rPr>
              <a:t>ambassadeurs d'APHLIS</a:t>
            </a:r>
            <a:endParaRPr lang="en-US" sz="22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Tree>
    <p:extLst>
      <p:ext uri="{BB962C8B-B14F-4D97-AF65-F5344CB8AC3E}">
        <p14:creationId xmlns:p14="http://schemas.microsoft.com/office/powerpoint/2010/main" val="177702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L'avenir d'APHLIS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BF18C8E7-B4A2-5B83-2651-FABCFA28AFCA}"/>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Un </a:t>
            </a:r>
            <a:r>
              <a:rPr lang="en-US" sz="2400" b="1" spc="-1" dirty="0">
                <a:solidFill>
                  <a:schemeClr val="tx1"/>
                </a:solidFill>
                <a:latin typeface="Calibri" panose="020F0502020204030204" pitchFamily="34" charset="0"/>
                <a:cs typeface="Calibri" panose="020F0502020204030204" pitchFamily="34" charset="0"/>
              </a:rPr>
              <a:t>champ </a:t>
            </a:r>
            <a:r>
              <a:rPr lang="en-US" sz="2400" b="1" spc="-1" dirty="0" err="1">
                <a:solidFill>
                  <a:schemeClr val="tx1"/>
                </a:solidFill>
                <a:latin typeface="Calibri" panose="020F0502020204030204" pitchFamily="34" charset="0"/>
                <a:cs typeface="Calibri" panose="020F0502020204030204" pitchFamily="34" charset="0"/>
              </a:rPr>
              <a:t>d’étude</a:t>
            </a:r>
            <a:r>
              <a:rPr lang="en-US" sz="2400" b="1" spc="-1" dirty="0">
                <a:solidFill>
                  <a:schemeClr val="tx1"/>
                </a:solidFill>
                <a:latin typeface="Calibri" panose="020F0502020204030204" pitchFamily="34" charset="0"/>
                <a:cs typeface="Calibri" panose="020F0502020204030204" pitchFamily="34" charset="0"/>
              </a:rPr>
              <a:t> </a:t>
            </a:r>
            <a:r>
              <a:rPr lang="en-US" sz="2400" b="1" spc="-1" dirty="0" err="1">
                <a:solidFill>
                  <a:schemeClr val="tx1"/>
                </a:solidFill>
                <a:latin typeface="Calibri" panose="020F0502020204030204" pitchFamily="34" charset="0"/>
                <a:cs typeface="Calibri" panose="020F0502020204030204" pitchFamily="34" charset="0"/>
              </a:rPr>
              <a:t>élargi</a:t>
            </a:r>
            <a:r>
              <a:rPr lang="en-US" sz="2400" b="1" spc="-1" dirty="0">
                <a:solidFill>
                  <a:schemeClr val="tx1"/>
                </a:solidFill>
                <a:latin typeface="Calibri" panose="020F0502020204030204" pitchFamily="34" charset="0"/>
                <a:cs typeface="Calibri" panose="020F05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ajoutant</a:t>
            </a:r>
            <a:r>
              <a:rPr lang="en-US" sz="2400" spc="-1" dirty="0">
                <a:solidFill>
                  <a:schemeClr val="tx1"/>
                </a:solidFill>
                <a:latin typeface="Calibri Light" panose="020F0302020204030204" pitchFamily="34" charset="0"/>
                <a:cs typeface="Calibri Light" panose="020F0302020204030204" pitchFamily="34" charset="0"/>
              </a:rPr>
              <a:t> des cultures et des pays supplémentaires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59C7B258-E8BA-F628-6967-E0C0F0743FF1}"/>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Analyse des tendances </a:t>
            </a:r>
            <a:r>
              <a:rPr lang="en-US" sz="2400" spc="-1" dirty="0">
                <a:solidFill>
                  <a:schemeClr val="tx1"/>
                </a:solidFill>
                <a:latin typeface="Calibri Light" panose="020F0302020204030204" pitchFamily="34" charset="0"/>
                <a:cs typeface="Calibri Light" panose="020F0302020204030204" pitchFamily="34" charset="0"/>
              </a:rPr>
              <a:t>pour soutenir la formulation des politiques </a:t>
            </a:r>
            <a:r>
              <a:rPr lang="en-US" sz="2400" spc="-1" dirty="0" err="1">
                <a:solidFill>
                  <a:schemeClr val="tx1"/>
                </a:solidFill>
                <a:latin typeface="Calibri Light" panose="020F0302020204030204" pitchFamily="34" charset="0"/>
                <a:cs typeface="Calibri Light" panose="020F0302020204030204" pitchFamily="34" charset="0"/>
              </a:rPr>
              <a:t>agricoles</a:t>
            </a:r>
            <a:r>
              <a:rPr lang="en-US" sz="2400" spc="-1" dirty="0">
                <a:solidFill>
                  <a:schemeClr val="tx1"/>
                </a:solidFill>
                <a:latin typeface="Calibri Light" panose="020F0302020204030204" pitchFamily="34" charset="0"/>
                <a:cs typeface="Calibri Light" panose="020F0302020204030204" pitchFamily="34" charset="0"/>
              </a:rPr>
              <a:t> et les activités de réduction des pertes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FEAC3C1-0F98-9FEA-AA56-86557095FD69}"/>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Reconnaissance </a:t>
            </a:r>
            <a:r>
              <a:rPr lang="en-US" sz="2400" b="1" spc="-1" dirty="0" err="1">
                <a:solidFill>
                  <a:schemeClr val="tx1"/>
                </a:solidFill>
                <a:latin typeface="Calibri" panose="020F0502020204030204" pitchFamily="34" charset="0"/>
                <a:cs typeface="Calibri" panose="020F0502020204030204" pitchFamily="34" charset="0"/>
              </a:rPr>
              <a:t>d'APHLIS</a:t>
            </a:r>
            <a:r>
              <a:rPr lang="en-US" sz="2400" b="1" spc="-1" dirty="0">
                <a:solidFill>
                  <a:schemeClr val="tx1"/>
                </a:solidFill>
                <a:latin typeface="Calibri" panose="020F0502020204030204" pitchFamily="34" charset="0"/>
                <a:cs typeface="Calibri" panose="020F05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comme</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principale</a:t>
            </a:r>
            <a:r>
              <a:rPr lang="en-US" sz="2400" spc="-1" dirty="0">
                <a:solidFill>
                  <a:schemeClr val="tx1"/>
                </a:solidFill>
                <a:latin typeface="Calibri Light" panose="020F0302020204030204" pitchFamily="34" charset="0"/>
                <a:cs typeface="Calibri Light" panose="020F0302020204030204" pitchFamily="34" charset="0"/>
              </a:rPr>
              <a:t> source </a:t>
            </a:r>
            <a:r>
              <a:rPr lang="en-US" sz="2400" spc="-1" dirty="0" err="1">
                <a:solidFill>
                  <a:schemeClr val="tx1"/>
                </a:solidFill>
                <a:latin typeface="Calibri Light" panose="020F0302020204030204" pitchFamily="34" charset="0"/>
                <a:cs typeface="Calibri Light" panose="020F0302020204030204" pitchFamily="34" charset="0"/>
              </a:rPr>
              <a:t>d'information</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fiable</a:t>
            </a:r>
            <a:r>
              <a:rPr lang="en-US" sz="2400" spc="-1" dirty="0">
                <a:solidFill>
                  <a:schemeClr val="tx1"/>
                </a:solidFill>
                <a:latin typeface="Calibri Light" panose="020F0302020204030204" pitchFamily="34" charset="0"/>
                <a:cs typeface="Calibri Light" panose="020F0302020204030204" pitchFamily="34" charset="0"/>
              </a:rPr>
              <a:t> sur les estimations des </a:t>
            </a:r>
            <a:r>
              <a:rPr lang="en-US" sz="2400" spc="-1" dirty="0" err="1">
                <a:solidFill>
                  <a:schemeClr val="tx1"/>
                </a:solidFill>
                <a:latin typeface="Calibri Light" panose="020F0302020204030204" pitchFamily="34" charset="0"/>
                <a:cs typeface="Calibri Light" panose="020F0302020204030204" pitchFamily="34" charset="0"/>
              </a:rPr>
              <a:t>pertes</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appuyant</a:t>
            </a:r>
            <a:r>
              <a:rPr lang="en-US" sz="2400" spc="-1" dirty="0">
                <a:solidFill>
                  <a:schemeClr val="tx1"/>
                </a:solidFill>
                <a:latin typeface="Calibri Light" panose="020F0302020204030204" pitchFamily="34" charset="0"/>
                <a:cs typeface="Calibri Light" panose="020F0302020204030204" pitchFamily="34" charset="0"/>
              </a:rPr>
              <a:t> les </a:t>
            </a:r>
            <a:r>
              <a:rPr lang="en-US" sz="2400" spc="-1" dirty="0" err="1">
                <a:solidFill>
                  <a:schemeClr val="tx1"/>
                </a:solidFill>
                <a:latin typeface="Calibri Light" panose="020F0302020204030204" pitchFamily="34" charset="0"/>
                <a:cs typeface="Calibri Light" panose="020F0302020204030204" pitchFamily="34" charset="0"/>
              </a:rPr>
              <a:t>décisions</a:t>
            </a:r>
            <a:r>
              <a:rPr lang="en-US" sz="2400" spc="-1" dirty="0">
                <a:solidFill>
                  <a:schemeClr val="tx1"/>
                </a:solidFill>
                <a:latin typeface="Calibri Light" panose="020F0302020204030204" pitchFamily="34" charset="0"/>
                <a:cs typeface="Calibri Light" panose="020F0302020204030204" pitchFamily="34" charset="0"/>
              </a:rPr>
              <a:t> et rapports des </a:t>
            </a:r>
            <a:r>
              <a:rPr lang="en-US" sz="2400" spc="-1" dirty="0" err="1">
                <a:solidFill>
                  <a:schemeClr val="tx1"/>
                </a:solidFill>
                <a:latin typeface="Calibri Light" panose="020F0302020204030204" pitchFamily="34" charset="0"/>
                <a:cs typeface="Calibri Light" panose="020F0302020204030204" pitchFamily="34" charset="0"/>
              </a:rPr>
              <a:t>gouvernements</a:t>
            </a:r>
            <a:r>
              <a:rPr lang="en-US" sz="2400" spc="-1" dirty="0">
                <a:solidFill>
                  <a:schemeClr val="tx1"/>
                </a:solidFill>
                <a:latin typeface="Calibri Light" panose="020F0302020204030204" pitchFamily="34" charset="0"/>
                <a:cs typeface="Calibri Light" panose="020F0302020204030204" pitchFamily="34" charset="0"/>
              </a:rPr>
              <a:t> et du secteur privé.</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A57C551A-BA2F-CF95-35D0-FA6F274D862F}"/>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Une </a:t>
            </a:r>
            <a:r>
              <a:rPr lang="en-US" sz="2400" b="1" spc="-1" dirty="0">
                <a:solidFill>
                  <a:schemeClr val="tx1"/>
                </a:solidFill>
                <a:latin typeface="Calibri" panose="020F0502020204030204" pitchFamily="34" charset="0"/>
                <a:cs typeface="Calibri" panose="020F0502020204030204" pitchFamily="34" charset="0"/>
              </a:rPr>
              <a:t>communauté de pratique </a:t>
            </a:r>
            <a:r>
              <a:rPr lang="en-US" sz="2400" spc="-1" dirty="0">
                <a:solidFill>
                  <a:schemeClr val="tx1"/>
                </a:solidFill>
                <a:latin typeface="Calibri Light" panose="020F0302020204030204" pitchFamily="34" charset="0"/>
                <a:cs typeface="Calibri Light" panose="020F0302020204030204" pitchFamily="34" charset="0"/>
              </a:rPr>
              <a:t>active qui favorise le flux d'informations entre les parties </a:t>
            </a:r>
            <a:r>
              <a:rPr lang="en-US" sz="2400" spc="-1" dirty="0" err="1">
                <a:solidFill>
                  <a:schemeClr val="tx1"/>
                </a:solidFill>
                <a:latin typeface="Calibri Light" panose="020F0302020204030204" pitchFamily="34" charset="0"/>
                <a:cs typeface="Calibri Light" panose="020F0302020204030204" pitchFamily="34" charset="0"/>
              </a:rPr>
              <a:t>prenantes</a:t>
            </a:r>
            <a:r>
              <a:rPr lang="en-US" sz="2400" spc="-1" dirty="0">
                <a:solidFill>
                  <a:schemeClr val="tx1"/>
                </a:solidFill>
                <a:latin typeface="Calibri Light" panose="020F0302020204030204" pitchFamily="34" charset="0"/>
                <a:cs typeface="Calibri Light" panose="020F0302020204030204" pitchFamily="34" charset="0"/>
              </a:rPr>
              <a:t> des </a:t>
            </a:r>
            <a:r>
              <a:rPr lang="en-US" sz="2400" spc="-1" dirty="0" err="1">
                <a:solidFill>
                  <a:schemeClr val="tx1"/>
                </a:solidFill>
                <a:latin typeface="Calibri Light" panose="020F0302020204030204" pitchFamily="34" charset="0"/>
                <a:cs typeface="Calibri Light" panose="020F0302020204030204" pitchFamily="34" charset="0"/>
              </a:rPr>
              <a:t>pertes</a:t>
            </a:r>
            <a:r>
              <a:rPr lang="en-US" sz="2400" spc="-1" dirty="0">
                <a:solidFill>
                  <a:schemeClr val="tx1"/>
                </a:solidFill>
                <a:latin typeface="Calibri Light" panose="020F0302020204030204" pitchFamily="34" charset="0"/>
                <a:cs typeface="Calibri Light" panose="020F0302020204030204" pitchFamily="34" charset="0"/>
              </a:rPr>
              <a:t> post-</a:t>
            </a:r>
            <a:r>
              <a:rPr lang="en-US" sz="2400" spc="-1" dirty="0" err="1">
                <a:solidFill>
                  <a:schemeClr val="tx1"/>
                </a:solidFill>
                <a:latin typeface="Calibri Light" panose="020F0302020204030204" pitchFamily="34" charset="0"/>
                <a:cs typeface="Calibri Light" panose="020F0302020204030204" pitchFamily="34" charset="0"/>
              </a:rPr>
              <a:t>récolte</a:t>
            </a:r>
            <a:endParaRPr lang="en-US" sz="24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3117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Merci de votre attention !</a:t>
            </a:r>
            <a:endParaRPr lang="en-US" sz="6000" b="0" strike="noStrike" spc="-1" dirty="0">
              <a:solidFill>
                <a:srgbClr val="333333"/>
              </a:solidFill>
              <a:latin typeface="Calibri"/>
            </a:endParaRPr>
          </a:p>
        </p:txBody>
      </p:sp>
      <p:sp>
        <p:nvSpPr>
          <p:cNvPr id="2" name="Rectangle 1">
            <a:extLst>
              <a:ext uri="{FF2B5EF4-FFF2-40B4-BE49-F238E27FC236}">
                <a16:creationId xmlns:a16="http://schemas.microsoft.com/office/drawing/2014/main" id="{A30A4537-270A-84F1-578B-DAF35BEDAD5F}"/>
              </a:ext>
            </a:extLst>
          </p:cNvPr>
          <p:cNvSpPr/>
          <p:nvPr/>
        </p:nvSpPr>
        <p:spPr>
          <a:xfrm>
            <a:off x="1269076" y="3429000"/>
            <a:ext cx="9780842" cy="2773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5" name="TextShape 2">
            <a:extLst>
              <a:ext uri="{FF2B5EF4-FFF2-40B4-BE49-F238E27FC236}">
                <a16:creationId xmlns:a16="http://schemas.microsoft.com/office/drawing/2014/main" id="{F5487590-5995-62D1-B3A1-9D131336813C}"/>
              </a:ext>
            </a:extLst>
          </p:cNvPr>
          <p:cNvSpPr txBox="1"/>
          <p:nvPr/>
        </p:nvSpPr>
        <p:spPr>
          <a:xfrm>
            <a:off x="1632513" y="3608090"/>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Pour </a:t>
            </a:r>
            <a:r>
              <a:rPr lang="en-GB" sz="2000" b="1" spc="-1" dirty="0" err="1">
                <a:latin typeface="Calibri" panose="020F0502020204030204" pitchFamily="34" charset="0"/>
                <a:cs typeface="Calibri" panose="020F0502020204030204" pitchFamily="34" charset="0"/>
              </a:rPr>
              <a:t>davantage</a:t>
            </a:r>
            <a:r>
              <a:rPr lang="en-GB" sz="2000" b="1" spc="-1" dirty="0">
                <a:latin typeface="Calibri" panose="020F0502020204030204" pitchFamily="34" charset="0"/>
                <a:cs typeface="Calibri" panose="020F0502020204030204" pitchFamily="34" charset="0"/>
              </a:rPr>
              <a:t> </a:t>
            </a:r>
            <a:r>
              <a:rPr lang="en-GB" sz="2000" b="1" spc="-1" dirty="0" err="1">
                <a:latin typeface="Calibri" panose="020F0502020204030204" pitchFamily="34" charset="0"/>
                <a:cs typeface="Calibri" panose="020F0502020204030204" pitchFamily="34" charset="0"/>
              </a:rPr>
              <a:t>d’informations</a:t>
            </a:r>
            <a:r>
              <a:rPr lang="en-GB" sz="2000" b="1" spc="-1" dirty="0">
                <a:latin typeface="Calibri" panose="020F0502020204030204" pitchFamily="34" charset="0"/>
                <a:cs typeface="Calibri" panose="020F0502020204030204" pitchFamily="34" charset="0"/>
              </a:rPr>
              <a:t>, veuillez contacter l'une des personnes suivantes </a:t>
            </a:r>
            <a:r>
              <a:rPr lang="en-GB" sz="2000" spc="-1" dirty="0">
                <a:latin typeface="Calibri" panose="020F0502020204030204" pitchFamily="34" charset="0"/>
                <a:cs typeface="Calibri" panose="020F0502020204030204" pitchFamily="34" charset="0"/>
              </a:rPr>
              <a:t>:</a:t>
            </a:r>
          </a:p>
        </p:txBody>
      </p:sp>
      <p:sp>
        <p:nvSpPr>
          <p:cNvPr id="6" name="TextShape 2">
            <a:extLst>
              <a:ext uri="{FF2B5EF4-FFF2-40B4-BE49-F238E27FC236}">
                <a16:creationId xmlns:a16="http://schemas.microsoft.com/office/drawing/2014/main" id="{F28D4BC6-0C0B-890B-3885-2349F9B9B674}"/>
              </a:ext>
            </a:extLst>
          </p:cNvPr>
          <p:cNvSpPr txBox="1"/>
          <p:nvPr/>
        </p:nvSpPr>
        <p:spPr>
          <a:xfrm>
            <a:off x="1523880" y="4045859"/>
            <a:ext cx="9399044" cy="2139476"/>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ou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info@aphlis.net </a:t>
            </a:r>
            <a:endParaRPr lang="en-GB" sz="2000" spc="-1"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7274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riangle 55">
            <a:extLst>
              <a:ext uri="{FF2B5EF4-FFF2-40B4-BE49-F238E27FC236}">
                <a16:creationId xmlns:a16="http://schemas.microsoft.com/office/drawing/2014/main" id="{CF8F97AA-2ABF-534B-BDA9-324380D59858}"/>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B4E936-0625-9146-9264-72561729A48A}"/>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ooter Placeholder 1">
            <a:extLst>
              <a:ext uri="{FF2B5EF4-FFF2-40B4-BE49-F238E27FC236}">
                <a16:creationId xmlns:a16="http://schemas.microsoft.com/office/drawing/2014/main" id="{EF8C52AD-2D54-6D43-ADA6-74643ECB0F6E}"/>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9" name="TextBox 58">
            <a:extLst>
              <a:ext uri="{FF2B5EF4-FFF2-40B4-BE49-F238E27FC236}">
                <a16:creationId xmlns:a16="http://schemas.microsoft.com/office/drawing/2014/main" id="{8C4D4740-AB53-DB4F-A806-2587A416C35B}"/>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Rupture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61" name="TextBox 60">
            <a:extLst>
              <a:ext uri="{FF2B5EF4-FFF2-40B4-BE49-F238E27FC236}">
                <a16:creationId xmlns:a16="http://schemas.microsoft.com/office/drawing/2014/main" id="{9C77D5D4-26D9-D34E-8925-C0E10ECDC07A}"/>
              </a:ext>
            </a:extLst>
          </p:cNvPr>
          <p:cNvSpPr txBox="1"/>
          <p:nvPr/>
        </p:nvSpPr>
        <p:spPr>
          <a:xfrm>
            <a:off x="3253403"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Bétail</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Pluie</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Rongeurs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 / pourriture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 des sols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62" name="TextBox 61">
            <a:extLst>
              <a:ext uri="{FF2B5EF4-FFF2-40B4-BE49-F238E27FC236}">
                <a16:creationId xmlns:a16="http://schemas.microsoft.com/office/drawing/2014/main" id="{B03F163D-612D-2C4C-8574-504F6C32C742}"/>
              </a:ext>
            </a:extLst>
          </p:cNvPr>
          <p:cNvSpPr txBox="1"/>
          <p:nvPr/>
        </p:nvSpPr>
        <p:spPr>
          <a:xfrm>
            <a:off x="7745258" y="2957389"/>
            <a:ext cx="1260000" cy="1815882"/>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Rongeurs</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 / pourriture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63" name="TextBox 62">
            <a:extLst>
              <a:ext uri="{FF2B5EF4-FFF2-40B4-BE49-F238E27FC236}">
                <a16:creationId xmlns:a16="http://schemas.microsoft.com/office/drawing/2014/main" id="{43BBF03C-CA93-DE4C-8FC1-6BE55ABEFED2}"/>
              </a:ext>
            </a:extLst>
          </p:cNvPr>
          <p:cNvSpPr txBox="1"/>
          <p:nvPr/>
        </p:nvSpPr>
        <p:spPr>
          <a:xfrm>
            <a:off x="9241376" y="2957389"/>
            <a:ext cx="1260000" cy="1169551"/>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Mauvaise planification</a:t>
            </a:r>
          </a:p>
        </p:txBody>
      </p:sp>
      <p:sp>
        <p:nvSpPr>
          <p:cNvPr id="73" name="TextBox 72">
            <a:extLst>
              <a:ext uri="{FF2B5EF4-FFF2-40B4-BE49-F238E27FC236}">
                <a16:creationId xmlns:a16="http://schemas.microsoft.com/office/drawing/2014/main" id="{9BCF5765-F6C8-6340-AB5F-C53C4528D539}"/>
              </a:ext>
            </a:extLst>
          </p:cNvPr>
          <p:cNvSpPr txBox="1"/>
          <p:nvPr/>
        </p:nvSpPr>
        <p:spPr>
          <a:xfrm>
            <a:off x="10737080" y="2990639"/>
            <a:ext cx="1260000" cy="1769715"/>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Détério</a:t>
            </a:r>
            <a:r>
              <a:rPr lang="en-GB" sz="1400" dirty="0">
                <a:latin typeface="Calibri Light" panose="020F0302020204030204" pitchFamily="34" charset="0"/>
                <a:cs typeface="Calibri Light" panose="020F0302020204030204" pitchFamily="34" charset="0"/>
              </a:rPr>
              <a:t>-</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ration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Mauvaises</a:t>
            </a:r>
            <a:r>
              <a:rPr lang="en-GB" sz="1400" dirty="0">
                <a:latin typeface="Calibri Light" panose="020F0302020204030204" pitchFamily="34" charset="0"/>
                <a:cs typeface="Calibri Light" panose="020F0302020204030204" pitchFamily="34" charset="0"/>
              </a:rPr>
              <a:t> </a:t>
            </a:r>
            <a:r>
              <a:rPr lang="en-GB" sz="1400" dirty="0" err="1">
                <a:latin typeface="Calibri Light" panose="020F0302020204030204" pitchFamily="34" charset="0"/>
                <a:cs typeface="Calibri Light" panose="020F0302020204030204" pitchFamily="34" charset="0"/>
              </a:rPr>
              <a:t>informations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Mauvais réseaux de transport</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74" name="TextBox 73">
            <a:extLst>
              <a:ext uri="{FF2B5EF4-FFF2-40B4-BE49-F238E27FC236}">
                <a16:creationId xmlns:a16="http://schemas.microsoft.com/office/drawing/2014/main" id="{7E1A0260-049D-9543-B61A-38F08142BE33}"/>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Casse</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p:txBody>
      </p:sp>
      <p:sp>
        <p:nvSpPr>
          <p:cNvPr id="75" name="TextBox 74">
            <a:extLst>
              <a:ext uri="{FF2B5EF4-FFF2-40B4-BE49-F238E27FC236}">
                <a16:creationId xmlns:a16="http://schemas.microsoft.com/office/drawing/2014/main" id="{1E191F40-5E9F-3E42-9D4B-9EAEF78AAC39}"/>
              </a:ext>
            </a:extLst>
          </p:cNvPr>
          <p:cNvSpPr txBox="1"/>
          <p:nvPr/>
        </p:nvSpPr>
        <p:spPr>
          <a:xfrm>
            <a:off x="93644" y="2957389"/>
            <a:ext cx="1439242"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Oiseaux</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Animaux</a:t>
            </a:r>
            <a:r>
              <a:rPr lang="en-GB" sz="1400" dirty="0">
                <a:latin typeface="Calibri Light" panose="020F0302020204030204" pitchFamily="34" charset="0"/>
                <a:cs typeface="Calibri Light" panose="020F0302020204030204" pitchFamily="34" charset="0"/>
              </a:rPr>
              <a:t> </a:t>
            </a:r>
            <a:r>
              <a:rPr lang="en-GB" sz="1400" dirty="0" err="1">
                <a:latin typeface="Calibri Light" panose="020F0302020204030204" pitchFamily="34" charset="0"/>
                <a:cs typeface="Calibri Light" panose="020F0302020204030204" pitchFamily="34" charset="0"/>
              </a:rPr>
              <a:t>sauvages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Insectes </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Pluie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Éclatement</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Mauvais</a:t>
            </a:r>
            <a:r>
              <a:rPr lang="en-GB" sz="1400" dirty="0">
                <a:latin typeface="Calibri Light" panose="020F0302020204030204" pitchFamily="34" charset="0"/>
                <a:cs typeface="Calibri Light" panose="020F0302020204030204" pitchFamily="34" charset="0"/>
              </a:rPr>
              <a:t> timing</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Oubli</a:t>
            </a:r>
            <a:r>
              <a:rPr lang="en-GB" sz="1400" dirty="0">
                <a:latin typeface="Calibri Light" panose="020F0302020204030204" pitchFamily="34" charset="0"/>
                <a:cs typeface="Calibri Light" panose="020F0302020204030204" pitchFamily="34" charset="0"/>
              </a:rPr>
              <a:t> sur le champ</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76" name="TextShape 1">
            <a:extLst>
              <a:ext uri="{FF2B5EF4-FFF2-40B4-BE49-F238E27FC236}">
                <a16:creationId xmlns:a16="http://schemas.microsoft.com/office/drawing/2014/main" id="{0B8FE8D8-1B22-FE4C-8375-D896F9DE49B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600" spc="-1" dirty="0">
                <a:solidFill>
                  <a:schemeClr val="tx2"/>
                </a:solidFill>
                <a:latin typeface="Calibri" panose="020F0502020204030204" pitchFamily="34" charset="0"/>
                <a:cs typeface="Calibri" panose="020F0502020204030204" pitchFamily="34" charset="0"/>
              </a:rPr>
              <a:t>Les pertes peuvent survenir à chaque étape de la chaîne de </a:t>
            </a:r>
            <a:r>
              <a:rPr lang="en-US" sz="2600" spc="-1" dirty="0" err="1">
                <a:solidFill>
                  <a:schemeClr val="tx2"/>
                </a:solidFill>
                <a:latin typeface="Calibri" panose="020F0502020204030204" pitchFamily="34" charset="0"/>
                <a:cs typeface="Calibri" panose="020F0502020204030204" pitchFamily="34" charset="0"/>
              </a:rPr>
              <a:t>valeur</a:t>
            </a:r>
            <a:r>
              <a:rPr lang="en-US" sz="2600" spc="-1" dirty="0">
                <a:solidFill>
                  <a:schemeClr val="tx2"/>
                </a:solidFill>
                <a:latin typeface="Calibri" panose="020F0502020204030204" pitchFamily="34" charset="0"/>
                <a:cs typeface="Calibri" panose="020F0502020204030204" pitchFamily="34" charset="0"/>
              </a:rPr>
              <a:t> post-</a:t>
            </a:r>
            <a:r>
              <a:rPr lang="en-US" sz="2600" spc="-1" dirty="0" err="1">
                <a:solidFill>
                  <a:schemeClr val="tx2"/>
                </a:solidFill>
                <a:latin typeface="Calibri" panose="020F0502020204030204" pitchFamily="34" charset="0"/>
                <a:cs typeface="Calibri" panose="020F0502020204030204" pitchFamily="34" charset="0"/>
              </a:rPr>
              <a:t>récolte</a:t>
            </a:r>
            <a:r>
              <a:rPr lang="en-US" sz="2800" spc="-1" dirty="0">
                <a:solidFill>
                  <a:schemeClr val="tx2"/>
                </a:solidFill>
                <a:latin typeface="Calibri" panose="020F0502020204030204" pitchFamily="34" charset="0"/>
                <a:cs typeface="Calibri" panose="020F0502020204030204" pitchFamily="34" charset="0"/>
              </a:rPr>
              <a:t> </a:t>
            </a:r>
            <a:endParaRPr lang="en-US" sz="2800" strike="noStrike" spc="-1" dirty="0">
              <a:solidFill>
                <a:schemeClr val="tx2"/>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79EA651B-FDE2-D845-8646-AE5897706207}"/>
              </a:ext>
            </a:extLst>
          </p:cNvPr>
          <p:cNvSpPr txBox="1"/>
          <p:nvPr/>
        </p:nvSpPr>
        <p:spPr>
          <a:xfrm>
            <a:off x="1762871"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du  champ</a:t>
            </a:r>
          </a:p>
        </p:txBody>
      </p:sp>
      <p:sp>
        <p:nvSpPr>
          <p:cNvPr id="79" name="TextBox 78">
            <a:extLst>
              <a:ext uri="{FF2B5EF4-FFF2-40B4-BE49-F238E27FC236}">
                <a16:creationId xmlns:a16="http://schemas.microsoft.com/office/drawing/2014/main" id="{308C102B-9474-F04D-9A62-B6DDF01F81A9}"/>
              </a:ext>
            </a:extLst>
          </p:cNvPr>
          <p:cNvSpPr txBox="1"/>
          <p:nvPr/>
        </p:nvSpPr>
        <p:spPr>
          <a:xfrm>
            <a:off x="3358322" y="2248632"/>
            <a:ext cx="864836" cy="584775"/>
          </a:xfrm>
          <a:prstGeom prst="rect">
            <a:avLst/>
          </a:prstGeom>
          <a:noFill/>
        </p:spPr>
        <p:txBody>
          <a:bodyPr wrap="square" lIns="0" rIns="0" rtlCol="0">
            <a:spAutoFit/>
          </a:bodyPr>
          <a:lstStyle/>
          <a:p>
            <a:pPr>
              <a:buClr>
                <a:schemeClr val="accent2"/>
              </a:buClr>
            </a:pPr>
            <a:r>
              <a:rPr lang="en-GB" sz="1600" b="1" dirty="0" err="1">
                <a:latin typeface="Calibri" panose="020F0502020204030204" pitchFamily="34" charset="0"/>
                <a:cs typeface="Calibri" panose="020F0502020204030204" pitchFamily="34" charset="0"/>
              </a:rPr>
              <a:t>Séchage</a:t>
            </a:r>
            <a:r>
              <a:rPr lang="en-GB" sz="1600" b="1" dirty="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ultérieur</a:t>
            </a:r>
            <a:endParaRPr lang="en-GB" sz="1600" b="1" dirty="0">
              <a:latin typeface="Calibri" panose="020F0502020204030204" pitchFamily="34" charset="0"/>
              <a:cs typeface="Calibri" panose="020F0502020204030204" pitchFamily="34" charset="0"/>
            </a:endParaRPr>
          </a:p>
        </p:txBody>
      </p:sp>
      <p:sp>
        <p:nvSpPr>
          <p:cNvPr id="114" name="TextBox 113">
            <a:extLst>
              <a:ext uri="{FF2B5EF4-FFF2-40B4-BE49-F238E27FC236}">
                <a16:creationId xmlns:a16="http://schemas.microsoft.com/office/drawing/2014/main" id="{1A18BFAD-8B53-8A4B-AF6B-4B205895FE4D}"/>
              </a:ext>
            </a:extLst>
          </p:cNvPr>
          <p:cNvSpPr txBox="1"/>
          <p:nvPr/>
        </p:nvSpPr>
        <p:spPr>
          <a:xfrm>
            <a:off x="4754273"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Battage et </a:t>
            </a:r>
            <a:r>
              <a:rPr lang="en-GB" sz="1600" b="1" dirty="0" err="1">
                <a:latin typeface="Calibri" panose="020F0502020204030204" pitchFamily="34" charset="0"/>
                <a:cs typeface="Calibri" panose="020F0502020204030204" pitchFamily="34" charset="0"/>
              </a:rPr>
              <a:t>égrenage</a:t>
            </a:r>
            <a:endParaRPr lang="en-GB" sz="1600" b="1" dirty="0">
              <a:latin typeface="Calibri" panose="020F050202020403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id="{29135A7D-BA2D-6F45-B1AA-B9E59A9DE4F3}"/>
              </a:ext>
            </a:extLst>
          </p:cNvPr>
          <p:cNvSpPr txBox="1"/>
          <p:nvPr/>
        </p:nvSpPr>
        <p:spPr>
          <a:xfrm>
            <a:off x="6349724" y="2248632"/>
            <a:ext cx="859301"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Vannage</a:t>
            </a:r>
          </a:p>
        </p:txBody>
      </p:sp>
      <p:sp>
        <p:nvSpPr>
          <p:cNvPr id="116" name="TextBox 115">
            <a:extLst>
              <a:ext uri="{FF2B5EF4-FFF2-40B4-BE49-F238E27FC236}">
                <a16:creationId xmlns:a16="http://schemas.microsoft.com/office/drawing/2014/main" id="{2A9814EB-7DA8-2948-8B54-63CD94D4A870}"/>
              </a:ext>
            </a:extLst>
          </p:cNvPr>
          <p:cNvSpPr txBox="1"/>
          <p:nvPr/>
        </p:nvSpPr>
        <p:spPr>
          <a:xfrm>
            <a:off x="7812175" y="2248632"/>
            <a:ext cx="994382"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Stockage au  ménage</a:t>
            </a:r>
          </a:p>
        </p:txBody>
      </p:sp>
      <p:sp>
        <p:nvSpPr>
          <p:cNvPr id="117" name="TextBox 116">
            <a:extLst>
              <a:ext uri="{FF2B5EF4-FFF2-40B4-BE49-F238E27FC236}">
                <a16:creationId xmlns:a16="http://schemas.microsoft.com/office/drawing/2014/main" id="{14374E39-71AF-8043-948C-4A3B4F4A4FE1}"/>
              </a:ext>
            </a:extLst>
          </p:cNvPr>
          <p:cNvSpPr txBox="1"/>
          <p:nvPr/>
        </p:nvSpPr>
        <p:spPr>
          <a:xfrm>
            <a:off x="9241376"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vers le marché</a:t>
            </a:r>
          </a:p>
        </p:txBody>
      </p:sp>
      <p:sp>
        <p:nvSpPr>
          <p:cNvPr id="118" name="TextBox 117">
            <a:extLst>
              <a:ext uri="{FF2B5EF4-FFF2-40B4-BE49-F238E27FC236}">
                <a16:creationId xmlns:a16="http://schemas.microsoft.com/office/drawing/2014/main" id="{C08F0820-BD2B-2C4F-A1EB-C111B6D8C71C}"/>
              </a:ext>
            </a:extLst>
          </p:cNvPr>
          <p:cNvSpPr txBox="1"/>
          <p:nvPr/>
        </p:nvSpPr>
        <p:spPr>
          <a:xfrm>
            <a:off x="10737080"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Stockage au </a:t>
            </a:r>
            <a:r>
              <a:rPr lang="en-GB" sz="1600" b="1" dirty="0" err="1">
                <a:latin typeface="Calibri" panose="020F0502020204030204" pitchFamily="34" charset="0"/>
                <a:cs typeface="Calibri" panose="020F0502020204030204" pitchFamily="34" charset="0"/>
              </a:rPr>
              <a:t>marché</a:t>
            </a:r>
            <a:endParaRPr lang="en-GB" sz="1600" b="1" dirty="0">
              <a:latin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2B566260-C0EE-8D48-9097-5E2F6A85F767}"/>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Casse</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p:txBody>
      </p:sp>
      <p:grpSp>
        <p:nvGrpSpPr>
          <p:cNvPr id="120" name="Group 119">
            <a:extLst>
              <a:ext uri="{FF2B5EF4-FFF2-40B4-BE49-F238E27FC236}">
                <a16:creationId xmlns:a16="http://schemas.microsoft.com/office/drawing/2014/main" id="{6B99041A-5EAB-534E-843B-9C1714140650}"/>
              </a:ext>
            </a:extLst>
          </p:cNvPr>
          <p:cNvGrpSpPr/>
          <p:nvPr/>
        </p:nvGrpSpPr>
        <p:grpSpPr>
          <a:xfrm>
            <a:off x="1791796" y="1396362"/>
            <a:ext cx="892109" cy="892109"/>
            <a:chOff x="1058078" y="3775997"/>
            <a:chExt cx="892109" cy="892109"/>
          </a:xfrm>
        </p:grpSpPr>
        <p:sp>
          <p:nvSpPr>
            <p:cNvPr id="121" name="Oval 120">
              <a:extLst>
                <a:ext uri="{FF2B5EF4-FFF2-40B4-BE49-F238E27FC236}">
                  <a16:creationId xmlns:a16="http://schemas.microsoft.com/office/drawing/2014/main" id="{9537168C-11C7-834B-B14C-FD4D78F387F1}"/>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 name="Picture 121">
              <a:extLst>
                <a:ext uri="{FF2B5EF4-FFF2-40B4-BE49-F238E27FC236}">
                  <a16:creationId xmlns:a16="http://schemas.microsoft.com/office/drawing/2014/main" id="{0E29ED1C-88FA-F34A-B09A-BA70D61E0AA5}"/>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123" name="Group 122">
            <a:extLst>
              <a:ext uri="{FF2B5EF4-FFF2-40B4-BE49-F238E27FC236}">
                <a16:creationId xmlns:a16="http://schemas.microsoft.com/office/drawing/2014/main" id="{DAEB94C8-2070-3045-A7C8-C85987D502DF}"/>
              </a:ext>
            </a:extLst>
          </p:cNvPr>
          <p:cNvGrpSpPr/>
          <p:nvPr/>
        </p:nvGrpSpPr>
        <p:grpSpPr>
          <a:xfrm>
            <a:off x="341188" y="1396362"/>
            <a:ext cx="892109" cy="892109"/>
            <a:chOff x="-93436" y="2345003"/>
            <a:chExt cx="892109" cy="892109"/>
          </a:xfrm>
        </p:grpSpPr>
        <p:sp>
          <p:nvSpPr>
            <p:cNvPr id="124" name="Oval 123">
              <a:extLst>
                <a:ext uri="{FF2B5EF4-FFF2-40B4-BE49-F238E27FC236}">
                  <a16:creationId xmlns:a16="http://schemas.microsoft.com/office/drawing/2014/main" id="{EBC77A5E-767E-6848-82F6-8FD22FD8BF71}"/>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5" name="Picture 124">
              <a:extLst>
                <a:ext uri="{FF2B5EF4-FFF2-40B4-BE49-F238E27FC236}">
                  <a16:creationId xmlns:a16="http://schemas.microsoft.com/office/drawing/2014/main" id="{7A26818F-437F-D945-B513-D445D8F2E2B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126" name="Group 125">
            <a:extLst>
              <a:ext uri="{FF2B5EF4-FFF2-40B4-BE49-F238E27FC236}">
                <a16:creationId xmlns:a16="http://schemas.microsoft.com/office/drawing/2014/main" id="{859ED9DE-4F00-AA44-80FA-A7F841E60B4E}"/>
              </a:ext>
            </a:extLst>
          </p:cNvPr>
          <p:cNvGrpSpPr/>
          <p:nvPr/>
        </p:nvGrpSpPr>
        <p:grpSpPr>
          <a:xfrm>
            <a:off x="4787355" y="1432206"/>
            <a:ext cx="856265" cy="856265"/>
            <a:chOff x="3894095" y="3761718"/>
            <a:chExt cx="856265" cy="856265"/>
          </a:xfrm>
        </p:grpSpPr>
        <p:sp>
          <p:nvSpPr>
            <p:cNvPr id="127" name="Oval 126">
              <a:extLst>
                <a:ext uri="{FF2B5EF4-FFF2-40B4-BE49-F238E27FC236}">
                  <a16:creationId xmlns:a16="http://schemas.microsoft.com/office/drawing/2014/main" id="{AAE8864B-3816-864F-8697-BDA189B23DF7}"/>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a:extLst>
                <a:ext uri="{FF2B5EF4-FFF2-40B4-BE49-F238E27FC236}">
                  <a16:creationId xmlns:a16="http://schemas.microsoft.com/office/drawing/2014/main" id="{FD98BA5A-871C-964F-88FF-F0C3BDD5DD47}"/>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129" name="Group 128">
            <a:extLst>
              <a:ext uri="{FF2B5EF4-FFF2-40B4-BE49-F238E27FC236}">
                <a16:creationId xmlns:a16="http://schemas.microsoft.com/office/drawing/2014/main" id="{0C804264-11F7-C140-9534-45346E041C96}"/>
              </a:ext>
            </a:extLst>
          </p:cNvPr>
          <p:cNvGrpSpPr/>
          <p:nvPr/>
        </p:nvGrpSpPr>
        <p:grpSpPr>
          <a:xfrm>
            <a:off x="6253267" y="1399254"/>
            <a:ext cx="889217" cy="889217"/>
            <a:chOff x="5357261" y="2451770"/>
            <a:chExt cx="889217" cy="889217"/>
          </a:xfrm>
        </p:grpSpPr>
        <p:sp>
          <p:nvSpPr>
            <p:cNvPr id="130" name="Oval 129">
              <a:extLst>
                <a:ext uri="{FF2B5EF4-FFF2-40B4-BE49-F238E27FC236}">
                  <a16:creationId xmlns:a16="http://schemas.microsoft.com/office/drawing/2014/main" id="{B23E0191-ABD8-A040-AF75-2616E034BA57}"/>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E2D6A860-2D91-E141-BF30-2AA8A4D338B2}"/>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132" name="Group 131">
            <a:extLst>
              <a:ext uri="{FF2B5EF4-FFF2-40B4-BE49-F238E27FC236}">
                <a16:creationId xmlns:a16="http://schemas.microsoft.com/office/drawing/2014/main" id="{B4AE8C2E-809C-1745-B941-DDB1D57DE2BD}"/>
              </a:ext>
            </a:extLst>
          </p:cNvPr>
          <p:cNvGrpSpPr/>
          <p:nvPr/>
        </p:nvGrpSpPr>
        <p:grpSpPr>
          <a:xfrm>
            <a:off x="7814015" y="1396362"/>
            <a:ext cx="892109" cy="892109"/>
            <a:chOff x="6815282" y="3757314"/>
            <a:chExt cx="892109" cy="892109"/>
          </a:xfrm>
        </p:grpSpPr>
        <p:sp>
          <p:nvSpPr>
            <p:cNvPr id="133" name="Oval 132">
              <a:extLst>
                <a:ext uri="{FF2B5EF4-FFF2-40B4-BE49-F238E27FC236}">
                  <a16:creationId xmlns:a16="http://schemas.microsoft.com/office/drawing/2014/main" id="{CF2A864E-557C-1D49-954B-E3B95F5E84DD}"/>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a:extLst>
                <a:ext uri="{FF2B5EF4-FFF2-40B4-BE49-F238E27FC236}">
                  <a16:creationId xmlns:a16="http://schemas.microsoft.com/office/drawing/2014/main" id="{EFFC72DD-44A8-8849-B26C-C81403FD14FD}"/>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135" name="Group 134">
            <a:extLst>
              <a:ext uri="{FF2B5EF4-FFF2-40B4-BE49-F238E27FC236}">
                <a16:creationId xmlns:a16="http://schemas.microsoft.com/office/drawing/2014/main" id="{05229707-1757-604D-9A93-2A588C403E10}"/>
              </a:ext>
            </a:extLst>
          </p:cNvPr>
          <p:cNvGrpSpPr/>
          <p:nvPr/>
        </p:nvGrpSpPr>
        <p:grpSpPr>
          <a:xfrm>
            <a:off x="9245319" y="1396362"/>
            <a:ext cx="892109" cy="892109"/>
            <a:chOff x="8287750" y="2477847"/>
            <a:chExt cx="892109" cy="892109"/>
          </a:xfrm>
        </p:grpSpPr>
        <p:sp>
          <p:nvSpPr>
            <p:cNvPr id="136" name="Oval 135">
              <a:extLst>
                <a:ext uri="{FF2B5EF4-FFF2-40B4-BE49-F238E27FC236}">
                  <a16:creationId xmlns:a16="http://schemas.microsoft.com/office/drawing/2014/main" id="{182CCC4A-B7AC-5B47-92C6-111B042D22DC}"/>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ECC93919-60A2-424D-B9AE-1BEA9A2854F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138" name="Group 137">
            <a:extLst>
              <a:ext uri="{FF2B5EF4-FFF2-40B4-BE49-F238E27FC236}">
                <a16:creationId xmlns:a16="http://schemas.microsoft.com/office/drawing/2014/main" id="{5083BC5D-83A2-BC4B-97B7-4900DF3D9657}"/>
              </a:ext>
            </a:extLst>
          </p:cNvPr>
          <p:cNvGrpSpPr/>
          <p:nvPr/>
        </p:nvGrpSpPr>
        <p:grpSpPr>
          <a:xfrm>
            <a:off x="10638747" y="1396362"/>
            <a:ext cx="892109" cy="892109"/>
            <a:chOff x="9654898" y="3706805"/>
            <a:chExt cx="892109" cy="892109"/>
          </a:xfrm>
        </p:grpSpPr>
        <p:sp>
          <p:nvSpPr>
            <p:cNvPr id="139" name="Oval 138">
              <a:extLst>
                <a:ext uri="{FF2B5EF4-FFF2-40B4-BE49-F238E27FC236}">
                  <a16:creationId xmlns:a16="http://schemas.microsoft.com/office/drawing/2014/main" id="{18E276D7-8933-7043-AEAB-98CCDD4B4FDD}"/>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2E912B5F-5FCC-7543-BFC5-7F5414A307DE}"/>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41" name="Group 140">
            <a:extLst>
              <a:ext uri="{FF2B5EF4-FFF2-40B4-BE49-F238E27FC236}">
                <a16:creationId xmlns:a16="http://schemas.microsoft.com/office/drawing/2014/main" id="{1B786A68-D5D0-5246-B629-3CEEA2E88719}"/>
              </a:ext>
            </a:extLst>
          </p:cNvPr>
          <p:cNvGrpSpPr/>
          <p:nvPr/>
        </p:nvGrpSpPr>
        <p:grpSpPr>
          <a:xfrm>
            <a:off x="3261812" y="1396362"/>
            <a:ext cx="892109" cy="892109"/>
            <a:chOff x="3250122" y="706984"/>
            <a:chExt cx="892109" cy="892109"/>
          </a:xfrm>
        </p:grpSpPr>
        <p:sp>
          <p:nvSpPr>
            <p:cNvPr id="142" name="Oval 141">
              <a:extLst>
                <a:ext uri="{FF2B5EF4-FFF2-40B4-BE49-F238E27FC236}">
                  <a16:creationId xmlns:a16="http://schemas.microsoft.com/office/drawing/2014/main" id="{E26664B7-6322-7842-8B3E-13087C1A05CE}"/>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9733E4DE-9A62-9546-BF53-AF6B8322330F}"/>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44" name="Sun 143">
              <a:extLst>
                <a:ext uri="{FF2B5EF4-FFF2-40B4-BE49-F238E27FC236}">
                  <a16:creationId xmlns:a16="http://schemas.microsoft.com/office/drawing/2014/main" id="{833E91D0-688C-694C-8551-063BF392B51B}"/>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1C4E7A29-87E7-8A40-9EF4-8E0AD67934E3}"/>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
        <p:nvSpPr>
          <p:cNvPr id="4" name="TextBox 3">
            <a:extLst>
              <a:ext uri="{FF2B5EF4-FFF2-40B4-BE49-F238E27FC236}">
                <a16:creationId xmlns:a16="http://schemas.microsoft.com/office/drawing/2014/main" id="{F433128B-4782-2FD9-ACEF-1B280DB2D4F2}"/>
              </a:ext>
            </a:extLst>
          </p:cNvPr>
          <p:cNvSpPr txBox="1"/>
          <p:nvPr/>
        </p:nvSpPr>
        <p:spPr>
          <a:xfrm>
            <a:off x="60394" y="2243028"/>
            <a:ext cx="1531504" cy="584775"/>
          </a:xfrm>
          <a:prstGeom prst="rect">
            <a:avLst/>
          </a:prstGeom>
          <a:noFill/>
        </p:spPr>
        <p:txBody>
          <a:bodyPr wrap="square" lIns="0" rIns="0" rtlCol="0">
            <a:spAutoFit/>
          </a:bodyPr>
          <a:lstStyle/>
          <a:p>
            <a:pPr>
              <a:buClr>
                <a:schemeClr val="accent2"/>
              </a:buClr>
            </a:pPr>
            <a:r>
              <a:rPr lang="en-GB" sz="1600" b="1" dirty="0" err="1">
                <a:latin typeface="Calibri" panose="020F0502020204030204" pitchFamily="34" charset="0"/>
                <a:cs typeface="Calibri" panose="020F0502020204030204" pitchFamily="34" charset="0"/>
              </a:rPr>
              <a:t>Moisson</a:t>
            </a:r>
            <a:r>
              <a:rPr lang="en-GB" sz="1600" b="1" dirty="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séchage</a:t>
            </a:r>
            <a:r>
              <a:rPr lang="en-GB" sz="1600" b="1" dirty="0">
                <a:latin typeface="Calibri" panose="020F0502020204030204" pitchFamily="34" charset="0"/>
                <a:cs typeface="Calibri" panose="020F0502020204030204" pitchFamily="34" charset="0"/>
              </a:rPr>
              <a:t> sur le champ</a:t>
            </a:r>
          </a:p>
        </p:txBody>
      </p:sp>
    </p:spTree>
    <p:extLst>
      <p:ext uri="{BB962C8B-B14F-4D97-AF65-F5344CB8AC3E}">
        <p14:creationId xmlns:p14="http://schemas.microsoft.com/office/powerpoint/2010/main" val="162368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Conséquences des pertes post-récolte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Diminue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la </a:t>
            </a:r>
            <a:r>
              <a:rPr lang="en-US" sz="2200" spc="-1" dirty="0" err="1">
                <a:solidFill>
                  <a:schemeClr val="tx1">
                    <a:lumMod val="75000"/>
                  </a:schemeClr>
                </a:solidFill>
                <a:latin typeface="Calibri Light" panose="020F0302020204030204" pitchFamily="34" charset="0"/>
                <a:cs typeface="Calibri Light" panose="020F0302020204030204" pitchFamily="34" charset="0"/>
              </a:rPr>
              <a:t>quantité</a:t>
            </a:r>
            <a:r>
              <a:rPr lang="en-US" sz="2200" spc="-1" dirty="0">
                <a:solidFill>
                  <a:schemeClr val="tx1">
                    <a:lumMod val="75000"/>
                  </a:schemeClr>
                </a:solidFill>
                <a:latin typeface="Calibri Light" panose="020F0302020204030204" pitchFamily="34" charset="0"/>
                <a:cs typeface="Calibri Light" panose="020F0302020204030204" pitchFamily="34" charset="0"/>
              </a:rPr>
              <a:t> des aliments </a:t>
            </a:r>
            <a:r>
              <a:rPr lang="en-US" sz="2200" spc="-1" dirty="0" err="1">
                <a:solidFill>
                  <a:schemeClr val="tx1">
                    <a:lumMod val="75000"/>
                  </a:schemeClr>
                </a:solidFill>
                <a:latin typeface="Calibri Light" panose="020F0302020204030204" pitchFamily="34" charset="0"/>
                <a:cs typeface="Calibri Light" panose="020F0302020204030204" pitchFamily="34" charset="0"/>
              </a:rPr>
              <a:t>disponibles</a:t>
            </a:r>
            <a:r>
              <a:rPr lang="en-US" sz="2200" spc="-1" dirty="0">
                <a:solidFill>
                  <a:schemeClr val="tx1">
                    <a:lumMod val="75000"/>
                  </a:schemeClr>
                </a:solidFill>
                <a:latin typeface="Calibri Light" panose="020F0302020204030204" pitchFamily="34" charset="0"/>
                <a:cs typeface="Calibri Light" panose="020F0302020204030204" pitchFamily="34" charset="0"/>
              </a:rPr>
              <a:t>, ce qui augmente les prix et réduit l'accès des consommateurs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3242220"/>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Réduit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la </a:t>
            </a:r>
            <a:r>
              <a:rPr lang="en-US" sz="2200" spc="-1" dirty="0" err="1">
                <a:solidFill>
                  <a:schemeClr val="tx1">
                    <a:lumMod val="75000"/>
                  </a:schemeClr>
                </a:solidFill>
                <a:latin typeface="Calibri Light" panose="020F0302020204030204" pitchFamily="34" charset="0"/>
                <a:cs typeface="Calibri Light" panose="020F0302020204030204" pitchFamily="34" charset="0"/>
              </a:rPr>
              <a:t>qualité</a:t>
            </a:r>
            <a:r>
              <a:rPr lang="en-US" sz="2200" spc="-1" dirty="0">
                <a:solidFill>
                  <a:schemeClr val="tx1">
                    <a:lumMod val="75000"/>
                  </a:schemeClr>
                </a:solidFill>
                <a:latin typeface="Calibri Light" panose="020F0302020204030204" pitchFamily="34" charset="0"/>
                <a:cs typeface="Calibri Light" panose="020F0302020204030204" pitchFamily="34" charset="0"/>
              </a:rPr>
              <a:t> des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denrées</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alimentaires</a:t>
            </a:r>
            <a:r>
              <a:rPr lang="en-US" sz="2200" spc="-1" dirty="0">
                <a:solidFill>
                  <a:schemeClr val="tx1">
                    <a:lumMod val="75000"/>
                  </a:schemeClr>
                </a:solidFill>
                <a:latin typeface="Calibri Light" panose="020F0302020204030204" pitchFamily="34" charset="0"/>
                <a:cs typeface="Calibri Light" panose="020F0302020204030204" pitchFamily="34" charset="0"/>
              </a:rPr>
              <a:t> par la perte de valeur calorique et nutritionnelle, la contamination, la </a:t>
            </a:r>
            <a:r>
              <a:rPr lang="en-US" sz="2200" spc="-1" dirty="0" err="1">
                <a:solidFill>
                  <a:schemeClr val="tx1">
                    <a:lumMod val="75000"/>
                  </a:schemeClr>
                </a:solidFill>
                <a:latin typeface="Calibri Light" panose="020F0302020204030204" pitchFamily="34" charset="0"/>
                <a:cs typeface="Calibri Light" panose="020F0302020204030204" pitchFamily="34" charset="0"/>
              </a:rPr>
              <a:t>perte</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d’appétabilité</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ou</a:t>
            </a:r>
            <a:r>
              <a:rPr lang="en-US" sz="2200" spc="-1" dirty="0">
                <a:solidFill>
                  <a:schemeClr val="tx1">
                    <a:lumMod val="75000"/>
                  </a:schemeClr>
                </a:solidFill>
                <a:latin typeface="Calibri Light" panose="020F0302020204030204" pitchFamily="34" charset="0"/>
                <a:cs typeface="Calibri Light" panose="020F0302020204030204" pitchFamily="34" charset="0"/>
              </a:rPr>
              <a:t> le manque d'acceptation par le consommateur.</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err="1">
                <a:solidFill>
                  <a:schemeClr val="tx2"/>
                </a:solidFill>
                <a:latin typeface="Calibri" panose="020F0502020204030204" pitchFamily="34" charset="0"/>
                <a:cs typeface="Calibri" panose="020F0502020204030204" pitchFamily="34" charset="0"/>
              </a:rPr>
              <a:t>Gaspille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ressources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utilisées</a:t>
            </a:r>
            <a:r>
              <a:rPr lang="en-US" sz="2200" spc="-1" dirty="0">
                <a:solidFill>
                  <a:schemeClr val="tx1">
                    <a:lumMod val="75000"/>
                  </a:schemeClr>
                </a:solidFill>
                <a:latin typeface="Calibri Light" panose="020F0302020204030204" pitchFamily="34" charset="0"/>
                <a:cs typeface="Calibri Light" panose="020F0302020204030204" pitchFamily="34" charset="0"/>
              </a:rPr>
              <a:t> dans la production les aliments perdus : semences, engrais, eau et </a:t>
            </a:r>
            <a:r>
              <a:rPr lang="en-US" sz="2200" spc="-1" dirty="0">
                <a:latin typeface="Calibri Light" panose="020F0302020204030204" pitchFamily="34" charset="0"/>
                <a:cs typeface="Calibri Light" panose="020F0302020204030204" pitchFamily="34" charset="0"/>
              </a:rPr>
              <a:t>main-d’oeuvre</a:t>
            </a:r>
            <a:endParaRPr lang="en-US" sz="2200" spc="-1" dirty="0">
              <a:solidFill>
                <a:schemeClr val="tx1">
                  <a:lumMod val="75000"/>
                </a:schemeClr>
              </a:solidFill>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Réduit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revenus des producteurs et des commerçants aux niveaux individuel, local, national et mondial</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6ED420C-9978-7C41-9443-28BB023555B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Tree>
    <p:extLst>
      <p:ext uri="{BB962C8B-B14F-4D97-AF65-F5344CB8AC3E}">
        <p14:creationId xmlns:p14="http://schemas.microsoft.com/office/powerpoint/2010/main" val="11184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milliards de </a:t>
            </a: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dollars</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sur une production annuelle de 27 milliards de dollars</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1360174" y="5317757"/>
            <a:ext cx="3725700" cy="1077218"/>
          </a:xfrm>
          <a:prstGeom prst="rect">
            <a:avLst/>
          </a:prstGeom>
          <a:noFill/>
        </p:spPr>
        <p:txBody>
          <a:bodyPr wrap="none" rtlCol="0">
            <a:spAutoFit/>
          </a:bodyPr>
          <a:lstStyle/>
          <a:p>
            <a:r>
              <a:rPr lang="en-GB" sz="3200" dirty="0">
                <a:latin typeface="Calibri Light" panose="020F0302020204030204" pitchFamily="34" charset="0"/>
                <a:cs typeface="Calibri Light" panose="020F0302020204030204" pitchFamily="34" charset="0"/>
              </a:rPr>
              <a:t>Réduction de </a:t>
            </a:r>
            <a:r>
              <a:rPr lang="en-GB" sz="3200" b="1" dirty="0">
                <a:latin typeface="Calibri" panose="020F0502020204030204" pitchFamily="34" charset="0"/>
                <a:cs typeface="Calibri" panose="020F0502020204030204" pitchFamily="34" charset="0"/>
              </a:rPr>
              <a:t>1% </a:t>
            </a:r>
            <a:r>
              <a:rPr lang="en-GB" sz="3200" dirty="0">
                <a:latin typeface="Calibri Light" panose="020F0302020204030204" pitchFamily="34" charset="0"/>
                <a:cs typeface="Calibri Light" panose="020F0302020204030204" pitchFamily="34" charset="0"/>
              </a:rPr>
              <a:t>des </a:t>
            </a:r>
            <a:br>
              <a:rPr lang="en-GB" sz="3200" dirty="0">
                <a:latin typeface="Calibri Light" panose="020F0302020204030204" pitchFamily="34" charset="0"/>
                <a:cs typeface="Calibri Light" panose="020F0302020204030204" pitchFamily="34" charset="0"/>
              </a:rPr>
            </a:br>
            <a:r>
              <a:rPr lang="en-GB" sz="3200" dirty="0" err="1">
                <a:latin typeface="Calibri Light" panose="020F0302020204030204" pitchFamily="34" charset="0"/>
                <a:cs typeface="Calibri Light" panose="020F0302020204030204" pitchFamily="34" charset="0"/>
              </a:rPr>
              <a:t>pertes</a:t>
            </a:r>
            <a:r>
              <a:rPr lang="en-GB" sz="3200" dirty="0">
                <a:latin typeface="Calibri Light" panose="020F0302020204030204" pitchFamily="34" charset="0"/>
                <a:cs typeface="Calibri Light" panose="020F0302020204030204" pitchFamily="34" charset="0"/>
              </a:rPr>
              <a:t> post-</a:t>
            </a:r>
            <a:r>
              <a:rPr lang="en-GB" sz="3200" dirty="0" err="1">
                <a:latin typeface="Calibri Light" panose="020F0302020204030204" pitchFamily="34" charset="0"/>
                <a:cs typeface="Calibri Light" panose="020F0302020204030204" pitchFamily="34" charset="0"/>
              </a:rPr>
              <a:t>récolte</a:t>
            </a:r>
            <a:endParaRPr lang="en-US" sz="32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1077218"/>
          </a:xfrm>
          <a:prstGeom prst="rect">
            <a:avLst/>
          </a:prstGeom>
          <a:noFill/>
        </p:spPr>
        <p:txBody>
          <a:bodyPr wrap="square" rtlCol="0">
            <a:spAutoFit/>
          </a:bodyPr>
          <a:lstStyle/>
          <a:p>
            <a:r>
              <a:rPr lang="en-GB" sz="3200" b="1" dirty="0">
                <a:latin typeface="Calibri" panose="020F0502020204030204" pitchFamily="34" charset="0"/>
                <a:cs typeface="Calibri" panose="020F0502020204030204" pitchFamily="34" charset="0"/>
              </a:rPr>
              <a:t>40 millions </a:t>
            </a:r>
            <a:r>
              <a:rPr lang="en-GB" sz="3200" b="1" dirty="0" err="1">
                <a:latin typeface="Calibri" panose="020F0502020204030204" pitchFamily="34" charset="0"/>
                <a:cs typeface="Calibri" panose="020F0502020204030204" pitchFamily="34" charset="0"/>
              </a:rPr>
              <a:t>d'USD</a:t>
            </a:r>
            <a:r>
              <a:rPr lang="en-GB" sz="3200" b="1" dirty="0">
                <a:latin typeface="Calibri" panose="020F0502020204030204" pitchFamily="34" charset="0"/>
                <a:cs typeface="Calibri" panose="020F0502020204030204" pitchFamily="34" charset="0"/>
              </a:rPr>
              <a:t> </a:t>
            </a:r>
            <a:r>
              <a:rPr lang="en-GB" sz="3200" dirty="0" err="1">
                <a:latin typeface="Calibri Light" panose="020F0302020204030204" pitchFamily="34" charset="0"/>
                <a:cs typeface="Calibri Light" panose="020F0302020204030204" pitchFamily="34" charset="0"/>
              </a:rPr>
              <a:t>gagnés</a:t>
            </a:r>
            <a:r>
              <a:rPr lang="en-GB" sz="3200" dirty="0">
                <a:latin typeface="Calibri Light" panose="020F0302020204030204" pitchFamily="34" charset="0"/>
                <a:cs typeface="Calibri Light" panose="020F0302020204030204" pitchFamily="34" charset="0"/>
              </a:rPr>
              <a:t> par </a:t>
            </a:r>
            <a:r>
              <a:rPr lang="en-GB" sz="3200" dirty="0" err="1">
                <a:latin typeface="Calibri Light" panose="020F0302020204030204" pitchFamily="34" charset="0"/>
                <a:cs typeface="Calibri Light" panose="020F0302020204030204" pitchFamily="34" charset="0"/>
              </a:rPr>
              <a:t>année</a:t>
            </a:r>
            <a:r>
              <a:rPr lang="en-GB" sz="3200" dirty="0">
                <a:latin typeface="Calibri Light" panose="020F0302020204030204" pitchFamily="34" charset="0"/>
                <a:cs typeface="Calibri Light" panose="020F0302020204030204" pitchFamily="34" charset="0"/>
              </a:rPr>
              <a:t> </a:t>
            </a:r>
            <a:r>
              <a:rPr lang="en-GB" sz="2000" dirty="0">
                <a:latin typeface="Calibri Light" panose="020F0302020204030204" pitchFamily="34" charset="0"/>
                <a:cs typeface="Calibri Light" panose="020F0302020204030204" pitchFamily="34" charset="0"/>
              </a:rPr>
              <a:t>pour l'Afrique subsaharienne</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833672"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Le coût des pertes post-récolte</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Les pertes post-récolte sont estimées à environ </a:t>
            </a:r>
            <a:r>
              <a:rPr lang="en-GB" sz="2400" b="1" dirty="0">
                <a:latin typeface="Calibri" panose="020F0502020204030204" pitchFamily="34" charset="0"/>
                <a:cs typeface="Calibri" panose="020F0502020204030204" pitchFamily="34" charset="0"/>
              </a:rPr>
              <a:t>15 % </a:t>
            </a:r>
            <a:r>
              <a:rPr lang="en-GB" sz="2400" dirty="0">
                <a:latin typeface="Calibri Light" panose="020F0302020204030204" pitchFamily="34" charset="0"/>
                <a:cs typeface="Calibri Light" panose="020F0302020204030204" pitchFamily="34" charset="0"/>
              </a:rPr>
              <a:t>pour les cultures céréalières. La valeur annuelle des pertes post-récolte de céréales en Afrique subsaharienne est estimée à </a:t>
            </a:r>
            <a:r>
              <a:rPr lang="en-GB" sz="2400" dirty="0" err="1">
                <a:latin typeface="Calibri Light" panose="020F0302020204030204" pitchFamily="34" charset="0"/>
                <a:cs typeface="Calibri Light" panose="020F0302020204030204" pitchFamily="34" charset="0"/>
              </a:rPr>
              <a:t>près</a:t>
            </a:r>
            <a:r>
              <a:rPr lang="en-GB" sz="2400" dirty="0">
                <a:latin typeface="Calibri Light" panose="020F0302020204030204" pitchFamily="34" charset="0"/>
                <a:cs typeface="Calibri Light" panose="020F0302020204030204" pitchFamily="34" charset="0"/>
              </a:rPr>
              <a:t> de :</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err="1">
                  <a:solidFill>
                    <a:srgbClr val="333333"/>
                  </a:solidFill>
                  <a:latin typeface="Calibri Light" panose="020F0302020204030204" pitchFamily="34" charset="0"/>
                  <a:cs typeface="Calibri Light" panose="020F0302020204030204" pitchFamily="34" charset="0"/>
                </a:rPr>
                <a:t>Cette</a:t>
              </a:r>
              <a:r>
                <a:rPr lang="en-US" sz="2400" spc="-1" dirty="0">
                  <a:solidFill>
                    <a:srgbClr val="333333"/>
                  </a:solidFill>
                  <a:latin typeface="Calibri Light" panose="020F0302020204030204" pitchFamily="34" charset="0"/>
                  <a:cs typeface="Calibri Light" panose="020F0302020204030204" pitchFamily="34" charset="0"/>
                </a:rPr>
                <a:t> </a:t>
              </a:r>
              <a:r>
                <a:rPr lang="en-US" sz="2400" spc="-1" dirty="0" err="1">
                  <a:solidFill>
                    <a:srgbClr val="333333"/>
                  </a:solidFill>
                  <a:latin typeface="Calibri Light" panose="020F0302020204030204" pitchFamily="34" charset="0"/>
                  <a:cs typeface="Calibri Light" panose="020F0302020204030204" pitchFamily="34" charset="0"/>
                </a:rPr>
                <a:t>somme</a:t>
              </a:r>
              <a:r>
                <a:rPr lang="en-US" sz="2400" spc="-1" dirty="0">
                  <a:solidFill>
                    <a:srgbClr val="333333"/>
                  </a:solidFill>
                  <a:latin typeface="Calibri Light" panose="020F0302020204030204" pitchFamily="34" charset="0"/>
                  <a:cs typeface="Calibri Light" panose="020F0302020204030204" pitchFamily="34" charset="0"/>
                </a:rPr>
                <a:t> </a:t>
              </a:r>
              <a:r>
                <a:rPr lang="en-US" sz="2400" spc="-1" dirty="0" err="1">
                  <a:solidFill>
                    <a:srgbClr val="333333"/>
                  </a:solidFill>
                  <a:latin typeface="Calibri Light" panose="020F0302020204030204" pitchFamily="34" charset="0"/>
                  <a:cs typeface="Calibri Light" panose="020F0302020204030204" pitchFamily="34" charset="0"/>
                </a:rPr>
                <a:t>suffirait</a:t>
              </a:r>
              <a:r>
                <a:rPr lang="en-US" sz="2400" spc="-1" dirty="0">
                  <a:solidFill>
                    <a:srgbClr val="333333"/>
                  </a:solidFill>
                  <a:latin typeface="Calibri Light" panose="020F0302020204030204" pitchFamily="34" charset="0"/>
                  <a:cs typeface="Calibri Light" panose="020F0302020204030204" pitchFamily="34" charset="0"/>
                </a:rPr>
                <a:t> pour assurer les besoins caloriques annuels d'au moins </a:t>
              </a:r>
              <a:r>
                <a:rPr lang="en-US" sz="2400" b="1" spc="-1" dirty="0">
                  <a:solidFill>
                    <a:srgbClr val="333333"/>
                  </a:solidFill>
                  <a:latin typeface="Calibri" panose="020F0502020204030204" pitchFamily="34" charset="0"/>
                  <a:cs typeface="Calibri" panose="020F0502020204030204" pitchFamily="34" charset="0"/>
                </a:rPr>
                <a:t>48 millions de </a:t>
              </a:r>
              <a:r>
                <a:rPr lang="en-US" sz="2400" spc="-1" dirty="0" err="1">
                  <a:solidFill>
                    <a:srgbClr val="333333"/>
                  </a:solidFill>
                  <a:latin typeface="Calibri Light" panose="020F0302020204030204" pitchFamily="34" charset="0"/>
                  <a:cs typeface="Calibri Light" panose="020F0302020204030204" pitchFamily="34" charset="0"/>
                </a:rPr>
                <a:t>personnes</a:t>
              </a:r>
              <a:r>
                <a:rPr lang="en-US" sz="2400" spc="-1" dirty="0">
                  <a:solidFill>
                    <a:srgbClr val="333333"/>
                  </a:solidFill>
                  <a:latin typeface="Calibri Light" panose="020F0302020204030204" pitchFamily="34" charset="0"/>
                  <a:cs typeface="Calibri Light" panose="020F0302020204030204" pitchFamily="34" charset="0"/>
                </a:rPr>
                <a:t> </a:t>
              </a: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err="1">
                  <a:solidFill>
                    <a:srgbClr val="333333"/>
                  </a:solidFill>
                  <a:latin typeface="Calibri Light" panose="020F0302020204030204" pitchFamily="34" charset="0"/>
                  <a:cs typeface="Calibri Light" panose="020F0302020204030204" pitchFamily="34" charset="0"/>
                </a:rPr>
                <a:t>Ceci</a:t>
              </a:r>
              <a:r>
                <a:rPr lang="en-US" sz="2400" spc="-1" dirty="0">
                  <a:solidFill>
                    <a:srgbClr val="333333"/>
                  </a:solidFill>
                  <a:latin typeface="Calibri Light" panose="020F0302020204030204" pitchFamily="34" charset="0"/>
                  <a:cs typeface="Calibri Light" panose="020F03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dépasse</a:t>
              </a:r>
              <a:r>
                <a:rPr lang="en-US" sz="2400" b="1" spc="-1" dirty="0">
                  <a:solidFill>
                    <a:srgbClr val="333333"/>
                  </a:solidFill>
                  <a:latin typeface="Calibri" panose="020F0502020204030204" pitchFamily="34" charset="0"/>
                  <a:cs typeface="Calibri" panose="020F0502020204030204" pitchFamily="34" charset="0"/>
                </a:rPr>
                <a:t> la valeur totale de l'aide alimentaire que la </a:t>
              </a:r>
              <a:r>
                <a:rPr lang="en-US" sz="2400" spc="-1" dirty="0">
                  <a:solidFill>
                    <a:srgbClr val="333333"/>
                  </a:solidFill>
                  <a:latin typeface="Calibri Light" panose="020F0302020204030204" pitchFamily="34" charset="0"/>
                  <a:cs typeface="Calibri Light" panose="020F0302020204030204" pitchFamily="34" charset="0"/>
                </a:rPr>
                <a:t>région a reçue au cours de la </a:t>
              </a:r>
              <a:r>
                <a:rPr lang="en-US" sz="2400" spc="-1" dirty="0" err="1">
                  <a:solidFill>
                    <a:srgbClr val="333333"/>
                  </a:solidFill>
                  <a:latin typeface="Calibri Light" panose="020F0302020204030204" pitchFamily="34" charset="0"/>
                  <a:cs typeface="Calibri Light" panose="020F0302020204030204" pitchFamily="34" charset="0"/>
                </a:rPr>
                <a:t>dernière</a:t>
              </a:r>
              <a:r>
                <a:rPr lang="en-US" sz="2400" spc="-1" dirty="0">
                  <a:solidFill>
                    <a:srgbClr val="333333"/>
                  </a:solidFill>
                  <a:latin typeface="Calibri Light" panose="020F0302020204030204" pitchFamily="34" charset="0"/>
                  <a:cs typeface="Calibri Light" panose="020F03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dizaine</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d’années</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239159"/>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8018-0D36-4684-9FC8-F1370F4CDE2B}"/>
              </a:ext>
            </a:extLst>
          </p:cNvPr>
          <p:cNvSpPr>
            <a:spLocks noGrp="1"/>
          </p:cNvSpPr>
          <p:nvPr>
            <p:ph type="title"/>
          </p:nvPr>
        </p:nvSpPr>
        <p:spPr>
          <a:xfrm>
            <a:off x="5700350" y="0"/>
            <a:ext cx="5643896" cy="1694985"/>
          </a:xfrm>
          <a:noFill/>
        </p:spPr>
        <p:txBody>
          <a:bodyPr/>
          <a:lstStyle/>
          <a:p>
            <a:r>
              <a:rPr lang="en-US" dirty="0" err="1">
                <a:solidFill>
                  <a:schemeClr val="tx2"/>
                </a:solidFill>
                <a:latin typeface="Calibri Light" panose="020F0502020204030204" pitchFamily="34" charset="0"/>
                <a:cs typeface="Calibri Light" panose="020F0502020204030204" pitchFamily="34" charset="0"/>
              </a:rPr>
              <a:t>Comprendre</a:t>
            </a:r>
            <a:r>
              <a:rPr lang="en-US" dirty="0">
                <a:solidFill>
                  <a:schemeClr val="tx2"/>
                </a:solidFill>
                <a:latin typeface="Calibri Light" panose="020F0502020204030204" pitchFamily="34" charset="0"/>
                <a:cs typeface="Calibri Light" panose="020F0502020204030204" pitchFamily="34" charset="0"/>
              </a:rPr>
              <a:t> le </a:t>
            </a:r>
            <a:r>
              <a:rPr lang="en-US" dirty="0" err="1">
                <a:solidFill>
                  <a:schemeClr val="tx2"/>
                </a:solidFill>
                <a:latin typeface="Calibri Light" panose="020F0502020204030204" pitchFamily="34" charset="0"/>
                <a:cs typeface="Calibri Light" panose="020F0502020204030204" pitchFamily="34" charset="0"/>
              </a:rPr>
              <a:t>rôle</a:t>
            </a:r>
            <a:r>
              <a:rPr lang="en-US" dirty="0">
                <a:solidFill>
                  <a:schemeClr val="tx2"/>
                </a:solidFill>
                <a:latin typeface="Calibri Light" panose="020F0502020204030204" pitchFamily="34" charset="0"/>
                <a:cs typeface="Calibri Light" panose="020F0502020204030204" pitchFamily="34" charset="0"/>
              </a:rPr>
              <a:t> des femmes </a:t>
            </a:r>
            <a:r>
              <a:rPr lang="en-US" dirty="0" err="1">
                <a:solidFill>
                  <a:schemeClr val="tx2"/>
                </a:solidFill>
                <a:latin typeface="Calibri Light" panose="020F0502020204030204" pitchFamily="34" charset="0"/>
                <a:cs typeface="Calibri Light" panose="020F0502020204030204" pitchFamily="34" charset="0"/>
              </a:rPr>
              <a:t>est</a:t>
            </a:r>
            <a:r>
              <a:rPr lang="en-US" dirty="0">
                <a:solidFill>
                  <a:schemeClr val="tx2"/>
                </a:solidFill>
                <a:latin typeface="Calibri Light" panose="020F0502020204030204" pitchFamily="34" charset="0"/>
                <a:cs typeface="Calibri Light" panose="020F0502020204030204" pitchFamily="34" charset="0"/>
              </a:rPr>
              <a:t> </a:t>
            </a:r>
            <a:r>
              <a:rPr lang="en-US" dirty="0" err="1">
                <a:solidFill>
                  <a:schemeClr val="tx2"/>
                </a:solidFill>
                <a:latin typeface="Calibri Light" panose="020F0502020204030204" pitchFamily="34" charset="0"/>
                <a:cs typeface="Calibri Light" panose="020F0502020204030204" pitchFamily="34" charset="0"/>
              </a:rPr>
              <a:t>essentiel</a:t>
            </a:r>
            <a:endParaRPr lang="en-US" dirty="0">
              <a:solidFill>
                <a:schemeClr val="tx2"/>
              </a:solidFill>
              <a:latin typeface="Calibri Light" panose="020F0502020204030204" pitchFamily="34" charset="0"/>
              <a:cs typeface="Calibri Light" panose="020F0502020204030204" pitchFamily="34" charset="0"/>
            </a:endParaRPr>
          </a:p>
        </p:txBody>
      </p:sp>
      <p:pic>
        <p:nvPicPr>
          <p:cNvPr id="1026" name="Picture 2">
            <a:extLst>
              <a:ext uri="{FF2B5EF4-FFF2-40B4-BE49-F238E27FC236}">
                <a16:creationId xmlns:a16="http://schemas.microsoft.com/office/drawing/2014/main" id="{51B78A5C-A112-EB67-EBDB-7D45CC9F4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0" b="2270"/>
          <a:stretch/>
        </p:blipFill>
        <p:spPr bwMode="auto">
          <a:xfrm>
            <a:off x="0" y="0"/>
            <a:ext cx="538809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D44DBDE7-6227-A044-93AF-72B27755CDD6}"/>
              </a:ext>
            </a:extLst>
          </p:cNvPr>
          <p:cNvSpPr txBox="1">
            <a:spLocks/>
          </p:cNvSpPr>
          <p:nvPr/>
        </p:nvSpPr>
        <p:spPr>
          <a:xfrm>
            <a:off x="5700350"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9" name="TextShape 2">
            <a:extLst>
              <a:ext uri="{FF2B5EF4-FFF2-40B4-BE49-F238E27FC236}">
                <a16:creationId xmlns:a16="http://schemas.microsoft.com/office/drawing/2014/main" id="{BEEC1D93-73CC-6449-9D5E-FA3F225E9C86}"/>
              </a:ext>
            </a:extLst>
          </p:cNvPr>
          <p:cNvSpPr txBox="1"/>
          <p:nvPr/>
        </p:nvSpPr>
        <p:spPr>
          <a:xfrm>
            <a:off x="5700351" y="1792198"/>
            <a:ext cx="5643896" cy="4045349"/>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En Afrique </a:t>
            </a:r>
            <a:r>
              <a:rPr lang="en-US" sz="2400" strike="noStrike" spc="-1" dirty="0" err="1">
                <a:solidFill>
                  <a:srgbClr val="333333"/>
                </a:solidFill>
                <a:latin typeface="Calibri Light" panose="020F0302020204030204" pitchFamily="34" charset="0"/>
                <a:cs typeface="Calibri Light" panose="020F0302020204030204" pitchFamily="34" charset="0"/>
              </a:rPr>
              <a:t>subsaharienne</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b="1" strike="noStrike" spc="-1" dirty="0">
                <a:solidFill>
                  <a:srgbClr val="333333"/>
                </a:solidFill>
                <a:latin typeface="Calibri" panose="020F0502020204030204" pitchFamily="34" charset="0"/>
                <a:cs typeface="Calibri" panose="020F0502020204030204" pitchFamily="34" charset="0"/>
              </a:rPr>
              <a:t>les femmes </a:t>
            </a:r>
            <a:r>
              <a:rPr lang="en-US" sz="2400" b="1" strike="noStrike" spc="-1" dirty="0" err="1">
                <a:solidFill>
                  <a:srgbClr val="333333"/>
                </a:solidFill>
                <a:latin typeface="Calibri" panose="020F0502020204030204" pitchFamily="34" charset="0"/>
                <a:cs typeface="Calibri" panose="020F0502020204030204" pitchFamily="34" charset="0"/>
              </a:rPr>
              <a:t>jouent</a:t>
            </a:r>
            <a:r>
              <a:rPr lang="en-US" sz="2400" b="1" strike="noStrike" spc="-1" dirty="0">
                <a:solidFill>
                  <a:srgbClr val="333333"/>
                </a:solidFill>
                <a:latin typeface="Calibri" panose="020F0502020204030204" pitchFamily="34" charset="0"/>
                <a:cs typeface="Calibri" panose="020F0502020204030204" pitchFamily="34" charset="0"/>
              </a:rPr>
              <a:t> un </a:t>
            </a:r>
            <a:r>
              <a:rPr lang="en-US" sz="2400" b="1" strike="noStrike" spc="-1" dirty="0" err="1">
                <a:solidFill>
                  <a:srgbClr val="333333"/>
                </a:solidFill>
                <a:latin typeface="Calibri" panose="020F0502020204030204" pitchFamily="34" charset="0"/>
                <a:cs typeface="Calibri" panose="020F0502020204030204" pitchFamily="34" charset="0"/>
              </a:rPr>
              <a:t>rôle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b="1" strike="noStrike" spc="-1" dirty="0" err="1">
                <a:solidFill>
                  <a:srgbClr val="333333"/>
                </a:solidFill>
                <a:latin typeface="Calibri" panose="020F0502020204030204" pitchFamily="34" charset="0"/>
                <a:cs typeface="Calibri" panose="020F0502020204030204" pitchFamily="34" charset="0"/>
              </a:rPr>
              <a:t>essentiel</a:t>
            </a:r>
            <a:r>
              <a:rPr lang="en-US" sz="2400" b="1" strike="noStrike" spc="-1" dirty="0">
                <a:solidFill>
                  <a:srgbClr val="333333"/>
                </a:solidFill>
                <a:latin typeface="Calibri" panose="020F0502020204030204" pitchFamily="34" charset="0"/>
                <a:cs typeface="Calibri" panose="020F0502020204030204" pitchFamily="34" charset="0"/>
              </a:rPr>
              <a:t> dans les </a:t>
            </a:r>
            <a:r>
              <a:rPr lang="en-US" sz="2400" b="1" strike="noStrike" spc="-1" dirty="0" err="1">
                <a:solidFill>
                  <a:srgbClr val="333333"/>
                </a:solidFill>
                <a:latin typeface="Calibri" panose="020F0502020204030204" pitchFamily="34" charset="0"/>
                <a:cs typeface="Calibri" panose="020F0502020204030204" pitchFamily="34" charset="0"/>
              </a:rPr>
              <a:t>activités</a:t>
            </a:r>
            <a:r>
              <a:rPr lang="en-US" sz="2400" b="1" strike="noStrike" spc="-1" dirty="0">
                <a:solidFill>
                  <a:srgbClr val="333333"/>
                </a:solidFill>
                <a:latin typeface="Calibri" panose="020F0502020204030204" pitchFamily="34" charset="0"/>
                <a:cs typeface="Calibri" panose="020F0502020204030204" pitchFamily="34" charset="0"/>
              </a:rPr>
              <a:t> post-</a:t>
            </a:r>
            <a:r>
              <a:rPr lang="en-US" sz="2400" b="1" strike="noStrike" spc="-1" dirty="0" err="1">
                <a:solidFill>
                  <a:srgbClr val="333333"/>
                </a:solidFill>
                <a:latin typeface="Calibri" panose="020F0502020204030204" pitchFamily="34" charset="0"/>
                <a:cs typeface="Calibri" panose="020F0502020204030204" pitchFamily="34" charset="0"/>
              </a:rPr>
              <a:t>récolte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trike="noStrike" spc="-1" dirty="0">
                <a:solidFill>
                  <a:srgbClr val="333333"/>
                </a:solidFill>
                <a:latin typeface="Calibri Light" panose="020F0302020204030204" pitchFamily="34" charset="0"/>
                <a:cs typeface="Calibri Light" panose="020F0302020204030204" pitchFamily="34" charset="0"/>
              </a:rPr>
              <a:t>(</a:t>
            </a:r>
            <a:r>
              <a:rPr lang="en-US" sz="2400" strike="noStrike" spc="-1" dirty="0" err="1">
                <a:solidFill>
                  <a:srgbClr val="333333"/>
                </a:solidFill>
                <a:latin typeface="Calibri Light" panose="020F0302020204030204" pitchFamily="34" charset="0"/>
                <a:cs typeface="Calibri Light" panose="020F0302020204030204" pitchFamily="34" charset="0"/>
              </a:rPr>
              <a:t>séchage</a:t>
            </a:r>
            <a:r>
              <a:rPr lang="en-US" sz="2400" strike="noStrike" spc="-1" dirty="0">
                <a:solidFill>
                  <a:srgbClr val="333333"/>
                </a:solidFill>
                <a:latin typeface="Calibri Light" panose="020F0302020204030204" pitchFamily="34" charset="0"/>
                <a:cs typeface="Calibri Light" panose="020F0302020204030204" pitchFamily="34" charset="0"/>
              </a:rPr>
              <a:t>, stockage,  </a:t>
            </a:r>
            <a:r>
              <a:rPr lang="en-US" sz="2400" strike="noStrike" spc="-1" dirty="0" err="1">
                <a:solidFill>
                  <a:srgbClr val="333333"/>
                </a:solidFill>
                <a:latin typeface="Calibri Light" panose="020F0302020204030204" pitchFamily="34" charset="0"/>
                <a:cs typeface="Calibri Light" panose="020F0302020204030204" pitchFamily="34" charset="0"/>
              </a:rPr>
              <a:t>nettoyage</a:t>
            </a:r>
            <a:r>
              <a:rPr lang="en-US" sz="2400" strike="noStrike" spc="-1" dirty="0">
                <a:solidFill>
                  <a:srgbClr val="333333"/>
                </a:solidFill>
                <a:latin typeface="Calibri Light" panose="020F0302020204030204" pitchFamily="34" charset="0"/>
                <a:cs typeface="Calibri Light" panose="020F0302020204030204" pitchFamily="34" charset="0"/>
              </a:rPr>
              <a:t> et transformation des aliments).</a:t>
            </a:r>
          </a:p>
          <a:p>
            <a:pPr marL="228600" indent="-228240">
              <a:lnSpc>
                <a:spcPct val="90000"/>
              </a:lnSpc>
              <a:spcBef>
                <a:spcPts val="1001"/>
              </a:spcBef>
              <a:buClr>
                <a:srgbClr val="E58856"/>
              </a:buClr>
              <a:buFont typeface="Arial"/>
              <a:buChar char="•"/>
            </a:pPr>
            <a:r>
              <a:rPr lang="en-US" sz="2400" strike="noStrike" spc="-1" dirty="0" err="1">
                <a:solidFill>
                  <a:srgbClr val="333333"/>
                </a:solidFill>
                <a:latin typeface="Calibri Light" panose="020F0302020204030204" pitchFamily="34" charset="0"/>
                <a:cs typeface="Calibri Light" panose="020F0302020204030204" pitchFamily="34" charset="0"/>
              </a:rPr>
              <a:t>Pourtant</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leur</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rôle</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est</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souvent</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ignoré</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trike="noStrike" spc="-1" dirty="0">
                <a:solidFill>
                  <a:srgbClr val="333333"/>
                </a:solidFill>
                <a:latin typeface="Calibri Light" panose="020F0302020204030204" pitchFamily="34" charset="0"/>
                <a:cs typeface="Calibri Light" panose="020F0302020204030204" pitchFamily="34" charset="0"/>
              </a:rPr>
              <a:t>dans les efforts </a:t>
            </a:r>
            <a:r>
              <a:rPr lang="en-US" sz="2400" strike="noStrike" spc="-1" dirty="0" err="1">
                <a:solidFill>
                  <a:srgbClr val="333333"/>
                </a:solidFill>
                <a:latin typeface="Calibri Light" panose="020F0302020204030204" pitchFamily="34" charset="0"/>
                <a:cs typeface="Calibri Light" panose="020F0302020204030204" pitchFamily="34" charset="0"/>
              </a:rPr>
              <a:t>d’améliorer</a:t>
            </a:r>
            <a:r>
              <a:rPr lang="en-US" sz="2400" strike="noStrike" spc="-1" dirty="0">
                <a:solidFill>
                  <a:srgbClr val="333333"/>
                </a:solidFill>
                <a:latin typeface="Calibri Light" panose="020F0302020204030204" pitchFamily="34" charset="0"/>
                <a:cs typeface="Calibri Light" panose="020F0302020204030204" pitchFamily="34" charset="0"/>
              </a:rPr>
              <a:t> les performances des </a:t>
            </a:r>
            <a:r>
              <a:rPr lang="en-US" sz="2400" strike="noStrike" spc="-1" dirty="0" err="1">
                <a:solidFill>
                  <a:srgbClr val="333333"/>
                </a:solidFill>
                <a:latin typeface="Calibri Light" panose="020F0302020204030204" pitchFamily="34" charset="0"/>
                <a:cs typeface="Calibri Light" panose="020F0302020204030204" pitchFamily="34" charset="0"/>
              </a:rPr>
              <a:t>systèmes</a:t>
            </a:r>
            <a:r>
              <a:rPr lang="en-US" sz="2400" strike="noStrike" spc="-1" dirty="0">
                <a:solidFill>
                  <a:srgbClr val="333333"/>
                </a:solidFill>
                <a:latin typeface="Calibri Light" panose="020F0302020204030204" pitchFamily="34" charset="0"/>
                <a:cs typeface="Calibri Light" panose="020F0302020204030204" pitchFamily="34" charset="0"/>
              </a:rPr>
              <a:t> post-</a:t>
            </a:r>
            <a:r>
              <a:rPr lang="en-US" sz="2400" strike="noStrike" spc="-1" dirty="0" err="1">
                <a:solidFill>
                  <a:srgbClr val="333333"/>
                </a:solidFill>
                <a:latin typeface="Calibri Light" panose="020F0302020204030204" pitchFamily="34" charset="0"/>
                <a:cs typeface="Calibri Light" panose="020F0302020204030204" pitchFamily="34" charset="0"/>
              </a:rPr>
              <a:t>récolte</a:t>
            </a:r>
            <a:r>
              <a:rPr lang="en-US" sz="2400" strike="noStrike" spc="-1" dirty="0">
                <a:solidFill>
                  <a:srgbClr val="333333"/>
                </a:solidFill>
                <a:latin typeface="Calibri Light" panose="020F0302020204030204" pitchFamily="34" charset="0"/>
                <a:cs typeface="Calibri Light" panose="020F0302020204030204" pitchFamily="34" charset="0"/>
              </a:rPr>
              <a:t>.</a:t>
            </a:r>
          </a:p>
          <a:p>
            <a:pPr marL="228600" indent="-228240">
              <a:lnSpc>
                <a:spcPct val="90000"/>
              </a:lnSpc>
              <a:spcBef>
                <a:spcPts val="1001"/>
              </a:spcBef>
              <a:buClr>
                <a:srgbClr val="E58856"/>
              </a:buClr>
              <a:buFont typeface="Arial"/>
              <a:buChar char="•"/>
            </a:pPr>
            <a:r>
              <a:rPr lang="en-US" sz="2400" b="1" strike="noStrike" spc="-1" dirty="0">
                <a:solidFill>
                  <a:srgbClr val="333333"/>
                </a:solidFill>
                <a:latin typeface="Calibri" panose="020F0502020204030204" pitchFamily="34" charset="0"/>
                <a:cs typeface="Calibri" panose="020F0502020204030204" pitchFamily="34" charset="0"/>
              </a:rPr>
              <a:t>Les politiques post-</a:t>
            </a:r>
            <a:r>
              <a:rPr lang="en-US" sz="2400" b="1" strike="noStrike" spc="-1" dirty="0" err="1">
                <a:solidFill>
                  <a:srgbClr val="333333"/>
                </a:solidFill>
                <a:latin typeface="Calibri" panose="020F0502020204030204" pitchFamily="34" charset="0"/>
                <a:cs typeface="Calibri" panose="020F0502020204030204" pitchFamily="34" charset="0"/>
              </a:rPr>
              <a:t>récolte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b="1" strike="noStrike" spc="-1" dirty="0" err="1">
                <a:solidFill>
                  <a:srgbClr val="333333"/>
                </a:solidFill>
                <a:latin typeface="Calibri" panose="020F0502020204030204" pitchFamily="34" charset="0"/>
                <a:cs typeface="Calibri" panose="020F0502020204030204" pitchFamily="34" charset="0"/>
              </a:rPr>
              <a:t>ont</a:t>
            </a:r>
            <a:r>
              <a:rPr lang="en-US" sz="2400" b="1" strike="noStrike" spc="-1" dirty="0">
                <a:solidFill>
                  <a:srgbClr val="333333"/>
                </a:solidFill>
                <a:latin typeface="Calibri" panose="020F0502020204030204" pitchFamily="34" charset="0"/>
                <a:cs typeface="Calibri" panose="020F0502020204030204" pitchFamily="34" charset="0"/>
              </a:rPr>
              <a:t> tendance à </a:t>
            </a:r>
            <a:r>
              <a:rPr lang="en-US" sz="2400" b="1" strike="noStrike" spc="-1" dirty="0" err="1">
                <a:solidFill>
                  <a:srgbClr val="333333"/>
                </a:solidFill>
                <a:latin typeface="Calibri" panose="020F0502020204030204" pitchFamily="34" charset="0"/>
                <a:cs typeface="Calibri" panose="020F0502020204030204" pitchFamily="34" charset="0"/>
              </a:rPr>
              <a:t>exclure</a:t>
            </a:r>
            <a:r>
              <a:rPr lang="en-US" sz="2400" b="1" strike="noStrike" spc="-1" dirty="0">
                <a:solidFill>
                  <a:srgbClr val="333333"/>
                </a:solidFill>
                <a:latin typeface="Calibri" panose="020F0502020204030204" pitchFamily="34" charset="0"/>
                <a:cs typeface="Calibri" panose="020F0502020204030204" pitchFamily="34" charset="0"/>
              </a:rPr>
              <a:t> les femmes</a:t>
            </a:r>
            <a:r>
              <a:rPr lang="en-US" sz="2400" strike="noStrike" spc="-1" dirty="0">
                <a:solidFill>
                  <a:srgbClr val="333333"/>
                </a:solidFill>
                <a:latin typeface="Calibri Light" panose="020F0302020204030204" pitchFamily="34" charset="0"/>
                <a:cs typeface="Calibri Light" panose="020F0302020204030204" pitchFamily="34" charset="0"/>
              </a:rPr>
              <a:t>; les solutions </a:t>
            </a:r>
            <a:r>
              <a:rPr lang="en-US" sz="2400" strike="noStrike" spc="-1" dirty="0" err="1">
                <a:solidFill>
                  <a:srgbClr val="333333"/>
                </a:solidFill>
                <a:latin typeface="Calibri Light" panose="020F0302020204030204" pitchFamily="34" charset="0"/>
                <a:cs typeface="Calibri Light" panose="020F0302020204030204" pitchFamily="34" charset="0"/>
              </a:rPr>
              <a:t>technologiques</a:t>
            </a:r>
            <a:r>
              <a:rPr lang="en-US" sz="2400" strike="noStrike" spc="-1" dirty="0">
                <a:solidFill>
                  <a:srgbClr val="333333"/>
                </a:solidFill>
                <a:latin typeface="Calibri Light" panose="020F0302020204030204" pitchFamily="34" charset="0"/>
                <a:cs typeface="Calibri Light" panose="020F0302020204030204" pitchFamily="34" charset="0"/>
              </a:rPr>
              <a:t> ne </a:t>
            </a:r>
            <a:r>
              <a:rPr lang="en-US" sz="2400" strike="noStrike" spc="-1" dirty="0" err="1">
                <a:solidFill>
                  <a:srgbClr val="333333"/>
                </a:solidFill>
                <a:latin typeface="Calibri Light" panose="020F0302020204030204" pitchFamily="34" charset="0"/>
                <a:cs typeface="Calibri Light" panose="020F0302020204030204" pitchFamily="34" charset="0"/>
              </a:rPr>
              <a:t>leur</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sont</a:t>
            </a:r>
            <a:r>
              <a:rPr lang="en-US" sz="2400" strike="noStrike" spc="-1" dirty="0">
                <a:solidFill>
                  <a:srgbClr val="333333"/>
                </a:solidFill>
                <a:latin typeface="Calibri Light" panose="020F0302020204030204" pitchFamily="34" charset="0"/>
                <a:cs typeface="Calibri Light" panose="020F0302020204030204" pitchFamily="34" charset="0"/>
              </a:rPr>
              <a:t> pas </a:t>
            </a:r>
            <a:r>
              <a:rPr lang="en-US" sz="2400" strike="noStrike" spc="-1" dirty="0" err="1">
                <a:solidFill>
                  <a:srgbClr val="333333"/>
                </a:solidFill>
                <a:latin typeface="Calibri Light" panose="020F0302020204030204" pitchFamily="34" charset="0"/>
                <a:cs typeface="Calibri Light" panose="020F0302020204030204" pitchFamily="34" charset="0"/>
              </a:rPr>
              <a:t>toujours</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accessibles</a:t>
            </a:r>
            <a:r>
              <a:rPr lang="en-US" sz="2400" strike="noStrike" spc="-1" dirty="0">
                <a:solidFill>
                  <a:srgbClr val="333333"/>
                </a:solidFill>
                <a:latin typeface="Calibri Light" panose="020F0302020204030204" pitchFamily="34" charset="0"/>
                <a:cs typeface="Calibri Light" panose="020F0302020204030204" pitchFamily="34" charset="0"/>
              </a:rPr>
              <a:t>.</a:t>
            </a:r>
          </a:p>
        </p:txBody>
      </p:sp>
      <p:sp>
        <p:nvSpPr>
          <p:cNvPr id="6" name="TextBox 5">
            <a:extLst>
              <a:ext uri="{FF2B5EF4-FFF2-40B4-BE49-F238E27FC236}">
                <a16:creationId xmlns:a16="http://schemas.microsoft.com/office/drawing/2014/main" id="{F7632A1E-F712-6B4C-9D4B-00F1C3C38BBA}"/>
              </a:ext>
            </a:extLst>
          </p:cNvPr>
          <p:cNvSpPr txBox="1"/>
          <p:nvPr/>
        </p:nvSpPr>
        <p:spPr>
          <a:xfrm>
            <a:off x="5700350" y="5837548"/>
            <a:ext cx="6072310" cy="307777"/>
          </a:xfrm>
          <a:prstGeom prst="rect">
            <a:avLst/>
          </a:prstGeom>
          <a:noFill/>
        </p:spPr>
        <p:txBody>
          <a:bodyPr wrap="square" rtlCol="0">
            <a:spAutoFit/>
          </a:bodyPr>
          <a:lstStyle/>
          <a:p>
            <a:r>
              <a:rPr lang="en-GB" sz="1400" dirty="0">
                <a:solidFill>
                  <a:schemeClr val="tx1">
                    <a:alpha val="80000"/>
                  </a:schemeClr>
                </a:solidFill>
                <a:latin typeface="Calibri Light" panose="020F0302020204030204" pitchFamily="34" charset="0"/>
                <a:cs typeface="Calibri Light" panose="020F0302020204030204" pitchFamily="34" charset="0"/>
              </a:rPr>
              <a:t>Photo: ICRISAT</a:t>
            </a:r>
            <a:endParaRPr lang="en-FR" sz="1400" dirty="0">
              <a:solidFill>
                <a:schemeClr val="tx1">
                  <a:alpha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503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accent1"/>
                </a:solidFill>
                <a:latin typeface="Calibri"/>
              </a:rPr>
              <a:t>www.aphlis.net</a:t>
            </a:r>
            <a:endParaRPr lang="en-GB" sz="1400" b="0" strike="noStrike" spc="-1" dirty="0">
              <a:solidFill>
                <a:schemeClr val="accent1"/>
              </a:solidFill>
              <a:latin typeface="Times New Roman"/>
            </a:endParaRP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Principaux engagements internationaux</a:t>
            </a:r>
            <a:endParaRPr lang="en-US" sz="3600" b="0" strike="noStrike" spc="-1" dirty="0">
              <a:solidFill>
                <a:schemeClr val="bg1"/>
              </a:solidFill>
              <a:latin typeface="Calibri"/>
            </a:endParaRP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7313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7313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
        <p:nvSpPr>
          <p:cNvPr id="5" name="TextShape 2">
            <a:extLst>
              <a:ext uri="{FF2B5EF4-FFF2-40B4-BE49-F238E27FC236}">
                <a16:creationId xmlns:a16="http://schemas.microsoft.com/office/drawing/2014/main" id="{B22B669C-DFAD-8BDE-64E7-1E5E3F0148B3}"/>
              </a:ext>
            </a:extLst>
          </p:cNvPr>
          <p:cNvSpPr txBox="1"/>
          <p:nvPr/>
        </p:nvSpPr>
        <p:spPr>
          <a:xfrm>
            <a:off x="237546" y="2887057"/>
            <a:ext cx="5696344" cy="3469463"/>
          </a:xfrm>
          <a:prstGeom prst="rect">
            <a:avLst/>
          </a:prstGeom>
          <a:solidFill>
            <a:schemeClr val="bg1"/>
          </a:solidFill>
          <a:ln>
            <a:noFill/>
          </a:ln>
        </p:spPr>
        <p:txBody>
          <a:bodyPr lIns="360000" tIns="180000" rIns="180000" bIns="360000" anchor="t">
            <a:noAutofit/>
          </a:bodyPr>
          <a:lstStyle/>
          <a:p>
            <a:pPr marL="360">
              <a:spcBef>
                <a:spcPts val="1001"/>
              </a:spcBef>
              <a:buClr>
                <a:srgbClr val="E58856"/>
              </a:buClr>
            </a:pPr>
            <a:r>
              <a:rPr lang="en-US" sz="3200" strike="noStrike" spc="-1" dirty="0">
                <a:latin typeface="Calibri Light" panose="020F0302020204030204" pitchFamily="34" charset="0"/>
                <a:cs typeface="Calibri Light" panose="020F0302020204030204" pitchFamily="34" charset="0"/>
              </a:rPr>
              <a:t>La déclaration de Malabo</a:t>
            </a:r>
          </a:p>
          <a:p>
            <a:pPr marL="360">
              <a:spcBef>
                <a:spcPts val="1001"/>
              </a:spcBef>
              <a:buClr>
                <a:srgbClr val="E58856"/>
              </a:buClr>
            </a:pPr>
            <a:r>
              <a:rPr lang="en-US" sz="2200" spc="-1" dirty="0">
                <a:latin typeface="Calibri Light" panose="020F0302020204030204" pitchFamily="34" charset="0"/>
                <a:cs typeface="Calibri Light" panose="020F0302020204030204" pitchFamily="34" charset="0"/>
              </a:rPr>
              <a:t>En 2014, les </a:t>
            </a:r>
            <a:r>
              <a:rPr lang="en-US" sz="2200" strike="noStrike" spc="-1" dirty="0">
                <a:latin typeface="Calibri Light" panose="020F0302020204030204" pitchFamily="34" charset="0"/>
                <a:cs typeface="Calibri Light" panose="020F0302020204030204" pitchFamily="34" charset="0"/>
              </a:rPr>
              <a:t>États membres de l'Union africaine se sont engagés à </a:t>
            </a:r>
            <a:r>
              <a:rPr lang="en-US" sz="2200" b="1" strike="noStrike" spc="-1" dirty="0" err="1">
                <a:latin typeface="Calibri" panose="020F0502020204030204" pitchFamily="34" charset="0"/>
                <a:cs typeface="Calibri" panose="020F0502020204030204" pitchFamily="34" charset="0"/>
              </a:rPr>
              <a:t>éliminer</a:t>
            </a:r>
            <a:r>
              <a:rPr lang="en-US" sz="2200" b="1" strike="noStrike" spc="-1" dirty="0">
                <a:latin typeface="Calibri" panose="020F0502020204030204" pitchFamily="34" charset="0"/>
                <a:cs typeface="Calibri" panose="020F0502020204030204" pitchFamily="34" charset="0"/>
              </a:rPr>
              <a:t> la faim d'ici 2025</a:t>
            </a:r>
            <a:r>
              <a:rPr lang="en-US" sz="2200" strike="noStrike" spc="-1" dirty="0">
                <a:latin typeface="Calibri Light" panose="020F0302020204030204" pitchFamily="34" charset="0"/>
                <a:cs typeface="Calibri Light" panose="020F0302020204030204" pitchFamily="34" charset="0"/>
              </a:rPr>
              <a:t>. Pour y parvenir, ils ont décidé de réduire de moitié les niveaux </a:t>
            </a:r>
            <a:r>
              <a:rPr lang="en-US" sz="2200" strike="noStrike" spc="-1" dirty="0" err="1">
                <a:latin typeface="Calibri Light" panose="020F0302020204030204" pitchFamily="34" charset="0"/>
                <a:cs typeface="Calibri Light" panose="020F0302020204030204" pitchFamily="34" charset="0"/>
              </a:rPr>
              <a:t>actuels</a:t>
            </a:r>
            <a:r>
              <a:rPr lang="en-US" sz="2200" strike="noStrike" spc="-1" dirty="0">
                <a:latin typeface="Calibri Light" panose="020F0302020204030204" pitchFamily="34" charset="0"/>
                <a:cs typeface="Calibri Light" panose="020F0302020204030204" pitchFamily="34" charset="0"/>
              </a:rPr>
              <a:t> des pertes post-récolte.</a:t>
            </a:r>
          </a:p>
        </p:txBody>
      </p:sp>
      <p:sp>
        <p:nvSpPr>
          <p:cNvPr id="6" name="TextShape 2">
            <a:extLst>
              <a:ext uri="{FF2B5EF4-FFF2-40B4-BE49-F238E27FC236}">
                <a16:creationId xmlns:a16="http://schemas.microsoft.com/office/drawing/2014/main" id="{DC5A4195-5096-17E1-6D89-244F42AC9062}"/>
              </a:ext>
            </a:extLst>
          </p:cNvPr>
          <p:cNvSpPr txBox="1"/>
          <p:nvPr/>
        </p:nvSpPr>
        <p:spPr>
          <a:xfrm>
            <a:off x="6258110" y="2887057"/>
            <a:ext cx="5696344" cy="3469463"/>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200" strike="noStrike" spc="-1" dirty="0">
                <a:latin typeface="Calibri Light" panose="020F0302020204030204" pitchFamily="34" charset="0"/>
                <a:cs typeface="Calibri Light" panose="020F0302020204030204" pitchFamily="34" charset="0"/>
              </a:rPr>
              <a:t>Objectif de développement durable des Nations unies 12.3</a:t>
            </a:r>
            <a:endParaRPr lang="en-US" sz="3200" spc="-1" dirty="0">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200" strike="noStrike" spc="-1" dirty="0">
                <a:latin typeface="Calibri Light" panose="020F0302020204030204" pitchFamily="34" charset="0"/>
                <a:cs typeface="Calibri Light" panose="020F0302020204030204" pitchFamily="34" charset="0"/>
              </a:rPr>
              <a:t>"</a:t>
            </a:r>
            <a:r>
              <a:rPr lang="en-US" sz="2200" strike="noStrike" spc="-1" dirty="0" err="1">
                <a:latin typeface="Calibri Light" panose="020F0302020204030204" pitchFamily="34" charset="0"/>
                <a:cs typeface="Calibri Light" panose="020F0302020204030204" pitchFamily="34" charset="0"/>
              </a:rPr>
              <a:t>D'ici</a:t>
            </a:r>
            <a:r>
              <a:rPr lang="en-US" sz="2200" strike="noStrike" spc="-1" dirty="0">
                <a:latin typeface="Calibri Light" panose="020F0302020204030204" pitchFamily="34" charset="0"/>
                <a:cs typeface="Calibri Light" panose="020F0302020204030204" pitchFamily="34" charset="0"/>
              </a:rPr>
              <a:t> à </a:t>
            </a:r>
            <a:r>
              <a:rPr lang="en-US" sz="2200" spc="-1" dirty="0">
                <a:latin typeface="Calibri Light" panose="020F0302020204030204" pitchFamily="34" charset="0"/>
                <a:cs typeface="Calibri Light" panose="020F0302020204030204" pitchFamily="34" charset="0"/>
              </a:rPr>
              <a:t>2</a:t>
            </a:r>
            <a:r>
              <a:rPr lang="en-US" sz="2200" strike="noStrike" spc="-1" dirty="0">
                <a:latin typeface="Calibri Light" panose="020F0302020204030204" pitchFamily="34" charset="0"/>
                <a:cs typeface="Calibri Light" panose="020F0302020204030204" pitchFamily="34" charset="0"/>
              </a:rPr>
              <a:t>030, réduire de </a:t>
            </a:r>
            <a:r>
              <a:rPr lang="en-US" sz="2200" strike="noStrike" spc="-1" dirty="0" err="1">
                <a:latin typeface="Calibri Light" panose="020F0302020204030204" pitchFamily="34" charset="0"/>
                <a:cs typeface="Calibri Light" panose="020F0302020204030204" pitchFamily="34" charset="0"/>
              </a:rPr>
              <a:t>moitié</a:t>
            </a:r>
            <a:r>
              <a:rPr lang="en-US" sz="2200" strike="noStrike" spc="-1" dirty="0">
                <a:latin typeface="Calibri Light" panose="020F0302020204030204" pitchFamily="34" charset="0"/>
                <a:cs typeface="Calibri Light" panose="020F0302020204030204" pitchFamily="34" charset="0"/>
              </a:rPr>
              <a:t> à </a:t>
            </a:r>
            <a:r>
              <a:rPr lang="en-US" sz="2200" strike="noStrike" spc="-1" dirty="0" err="1">
                <a:latin typeface="Calibri Light" panose="020F0302020204030204" pitchFamily="34" charset="0"/>
                <a:cs typeface="Calibri Light" panose="020F0302020204030204" pitchFamily="34" charset="0"/>
              </a:rPr>
              <a:t>l’échelle</a:t>
            </a:r>
            <a:r>
              <a:rPr lang="en-US" sz="2200" strike="noStrike" spc="-1" dirty="0">
                <a:latin typeface="Calibri Light" panose="020F0302020204030204" pitchFamily="34" charset="0"/>
                <a:cs typeface="Calibri Light" panose="020F0302020204030204" pitchFamily="34" charset="0"/>
              </a:rPr>
              <a:t> </a:t>
            </a:r>
            <a:r>
              <a:rPr lang="en-US" sz="2200" strike="noStrike" spc="-1" dirty="0" err="1">
                <a:latin typeface="Calibri Light" panose="020F0302020204030204" pitchFamily="34" charset="0"/>
                <a:cs typeface="Calibri Light" panose="020F0302020204030204" pitchFamily="34" charset="0"/>
              </a:rPr>
              <a:t>mondiale</a:t>
            </a:r>
            <a:r>
              <a:rPr lang="en-US" sz="2200" strike="noStrike" spc="-1" dirty="0">
                <a:latin typeface="Calibri Light" panose="020F0302020204030204" pitchFamily="34" charset="0"/>
                <a:cs typeface="Calibri Light" panose="020F0302020204030204" pitchFamily="34" charset="0"/>
              </a:rPr>
              <a:t> le volume du </a:t>
            </a:r>
            <a:r>
              <a:rPr lang="en-US" sz="2200" strike="noStrike" spc="-1" dirty="0" err="1">
                <a:latin typeface="Calibri Light" panose="020F0302020204030204" pitchFamily="34" charset="0"/>
                <a:cs typeface="Calibri Light" panose="020F0302020204030204" pitchFamily="34" charset="0"/>
              </a:rPr>
              <a:t>gaspillage</a:t>
            </a:r>
            <a:r>
              <a:rPr lang="en-US" sz="2200" strike="noStrike" spc="-1" dirty="0">
                <a:latin typeface="Calibri Light" panose="020F0302020204030204" pitchFamily="34" charset="0"/>
                <a:cs typeface="Calibri Light" panose="020F0302020204030204" pitchFamily="34" charset="0"/>
              </a:rPr>
              <a:t> </a:t>
            </a:r>
            <a:r>
              <a:rPr lang="en-US" sz="2200" strike="noStrike" spc="-1" dirty="0" err="1">
                <a:latin typeface="Calibri Light" panose="020F0302020204030204" pitchFamily="34" charset="0"/>
                <a:cs typeface="Calibri Light" panose="020F0302020204030204" pitchFamily="34" charset="0"/>
              </a:rPr>
              <a:t>alimentaire</a:t>
            </a:r>
            <a:r>
              <a:rPr lang="en-US" sz="2200" strike="noStrike" spc="-1" dirty="0">
                <a:latin typeface="Calibri Light" panose="020F0302020204030204" pitchFamily="34" charset="0"/>
                <a:cs typeface="Calibri Light" panose="020F0302020204030204" pitchFamily="34" charset="0"/>
              </a:rPr>
              <a:t> par habitant au </a:t>
            </a:r>
            <a:r>
              <a:rPr lang="en-US" sz="2200" strike="noStrike" spc="-1" dirty="0" err="1">
                <a:latin typeface="Calibri Light" panose="020F0302020204030204" pitchFamily="34" charset="0"/>
                <a:cs typeface="Calibri Light" panose="020F0302020204030204" pitchFamily="34" charset="0"/>
              </a:rPr>
              <a:t>niveau</a:t>
            </a:r>
            <a:r>
              <a:rPr lang="en-US" sz="2200" strike="noStrike" spc="-1" dirty="0">
                <a:latin typeface="Calibri Light" panose="020F0302020204030204" pitchFamily="34" charset="0"/>
                <a:cs typeface="Calibri Light" panose="020F0302020204030204" pitchFamily="34" charset="0"/>
              </a:rPr>
              <a:t> de la distribution et de la </a:t>
            </a:r>
            <a:r>
              <a:rPr lang="en-US" sz="2200" strike="noStrike" spc="-1" dirty="0" err="1">
                <a:latin typeface="Calibri Light" panose="020F0302020204030204" pitchFamily="34" charset="0"/>
                <a:cs typeface="Calibri Light" panose="020F0302020204030204" pitchFamily="34" charset="0"/>
              </a:rPr>
              <a:t>consommation</a:t>
            </a:r>
            <a:r>
              <a:rPr lang="en-US" sz="2200" strike="noStrike" spc="-1" dirty="0">
                <a:latin typeface="Calibri Light" panose="020F0302020204030204" pitchFamily="34" charset="0"/>
                <a:cs typeface="Calibri Light" panose="020F0302020204030204" pitchFamily="34" charset="0"/>
              </a:rPr>
              <a:t>, et </a:t>
            </a:r>
            <a:r>
              <a:rPr lang="en-US" sz="2200" b="1" spc="-1" dirty="0">
                <a:latin typeface="Calibri" panose="020F0502020204030204" pitchFamily="34" charset="0"/>
                <a:cs typeface="Calibri" panose="020F0502020204030204" pitchFamily="34" charset="0"/>
              </a:rPr>
              <a:t>réduire les pertes </a:t>
            </a:r>
            <a:r>
              <a:rPr lang="en-US" sz="2200" b="1" spc="-1" dirty="0" err="1">
                <a:latin typeface="Calibri" panose="020F0502020204030204" pitchFamily="34" charset="0"/>
                <a:cs typeface="Calibri" panose="020F0502020204030204" pitchFamily="34" charset="0"/>
              </a:rPr>
              <a:t>alimentaires</a:t>
            </a:r>
            <a:r>
              <a:rPr lang="en-US" sz="2200" b="1" spc="-1" dirty="0">
                <a:latin typeface="Calibri" panose="020F0502020204030204" pitchFamily="34" charset="0"/>
                <a:cs typeface="Calibri" panose="020F0502020204030204" pitchFamily="34" charset="0"/>
              </a:rPr>
              <a:t> au long des </a:t>
            </a:r>
            <a:r>
              <a:rPr lang="en-US" sz="2200" b="1" spc="-1" dirty="0" err="1">
                <a:latin typeface="Calibri" panose="020F0502020204030204" pitchFamily="34" charset="0"/>
                <a:cs typeface="Calibri" panose="020F0502020204030204" pitchFamily="34" charset="0"/>
              </a:rPr>
              <a:t>chaînes</a:t>
            </a:r>
            <a:r>
              <a:rPr lang="en-US" sz="2200" b="1" spc="-1" dirty="0">
                <a:latin typeface="Calibri" panose="020F0502020204030204" pitchFamily="34" charset="0"/>
                <a:cs typeface="Calibri" panose="020F0502020204030204" pitchFamily="34" charset="0"/>
              </a:rPr>
              <a:t> de production et </a:t>
            </a:r>
            <a:r>
              <a:rPr lang="en-US" sz="2200" b="1" spc="-1" dirty="0" err="1">
                <a:latin typeface="Calibri" panose="020F0502020204030204" pitchFamily="34" charset="0"/>
                <a:cs typeface="Calibri" panose="020F0502020204030204" pitchFamily="34" charset="0"/>
              </a:rPr>
              <a:t>d'approvi-sionnement</a:t>
            </a:r>
            <a:r>
              <a:rPr lang="en-US" sz="2200" b="1" spc="-1" dirty="0">
                <a:latin typeface="Calibri" panose="020F0502020204030204" pitchFamily="34" charset="0"/>
                <a:cs typeface="Calibri" panose="020F0502020204030204" pitchFamily="34" charset="0"/>
              </a:rPr>
              <a:t>, y compris les pertes post-</a:t>
            </a:r>
            <a:r>
              <a:rPr lang="en-US" sz="2200" b="1" spc="-1" dirty="0" err="1">
                <a:latin typeface="Calibri" panose="020F0502020204030204" pitchFamily="34" charset="0"/>
                <a:cs typeface="Calibri" panose="020F0502020204030204" pitchFamily="34" charset="0"/>
              </a:rPr>
              <a:t>récolte</a:t>
            </a:r>
            <a:r>
              <a:rPr lang="en-US" sz="2200" spc="-1" dirty="0">
                <a:latin typeface="Calibri Light" panose="020F0302020204030204" pitchFamily="34" charset="0"/>
                <a:cs typeface="Calibri Light" panose="020F0302020204030204" pitchFamily="34" charset="0"/>
              </a:rPr>
              <a:t>.”</a:t>
            </a:r>
            <a:endParaRPr lang="en-US" sz="2200" strike="noStrike" spc="-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4402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5880"/>
            <a:ext cx="12192000" cy="4387075"/>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Mieux formuler la politique agricole</a:t>
            </a:r>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err="1">
                <a:solidFill>
                  <a:schemeClr val="bg1"/>
                </a:solidFill>
                <a:latin typeface="Calibri" panose="020F0502020204030204" pitchFamily="34" charset="0"/>
                <a:cs typeface="Calibri" panose="020F0502020204030204" pitchFamily="34" charset="0"/>
              </a:rPr>
              <a:t>Mieux</a:t>
            </a:r>
            <a:r>
              <a:rPr lang="en-US" spc="-1" dirty="0">
                <a:solidFill>
                  <a:schemeClr val="bg1"/>
                </a:solidFill>
                <a:latin typeface="Calibri" panose="020F0502020204030204" pitchFamily="34" charset="0"/>
                <a:cs typeface="Calibri" panose="020F0502020204030204" pitchFamily="34" charset="0"/>
              </a:rPr>
              <a:t> </a:t>
            </a:r>
            <a:r>
              <a:rPr lang="en-US" spc="-1" dirty="0" err="1">
                <a:solidFill>
                  <a:schemeClr val="bg1"/>
                </a:solidFill>
                <a:latin typeface="Calibri" panose="020F0502020204030204" pitchFamily="34" charset="0"/>
                <a:cs typeface="Calibri" panose="020F0502020204030204" pitchFamily="34" charset="0"/>
              </a:rPr>
              <a:t>estimer</a:t>
            </a:r>
            <a:r>
              <a:rPr lang="en-US" spc="-1" dirty="0">
                <a:solidFill>
                  <a:schemeClr val="bg1"/>
                </a:solidFill>
                <a:latin typeface="Calibri" panose="020F0502020204030204" pitchFamily="34" charset="0"/>
                <a:cs typeface="Calibri" panose="020F0502020204030204" pitchFamily="34" charset="0"/>
              </a:rPr>
              <a:t> </a:t>
            </a:r>
            <a:r>
              <a:rPr lang="en-US" spc="-1" dirty="0" err="1">
                <a:solidFill>
                  <a:schemeClr val="bg1"/>
                </a:solidFill>
                <a:latin typeface="Calibri" panose="020F0502020204030204" pitchFamily="34" charset="0"/>
                <a:cs typeface="Calibri" panose="020F0502020204030204" pitchFamily="34" charset="0"/>
              </a:rPr>
              <a:t>l’approvisionnement</a:t>
            </a:r>
            <a:r>
              <a:rPr lang="en-US" spc="-1" dirty="0">
                <a:solidFill>
                  <a:schemeClr val="bg1"/>
                </a:solidFill>
                <a:latin typeface="Calibri" panose="020F0502020204030204" pitchFamily="34" charset="0"/>
                <a:cs typeface="Calibri" panose="020F0502020204030204" pitchFamily="34" charset="0"/>
              </a:rPr>
              <a:t> </a:t>
            </a:r>
            <a:r>
              <a:rPr lang="en-US" spc="-1" dirty="0" err="1">
                <a:solidFill>
                  <a:schemeClr val="bg1"/>
                </a:solidFill>
                <a:latin typeface="Calibri" panose="020F0502020204030204" pitchFamily="34" charset="0"/>
                <a:cs typeface="Calibri" panose="020F0502020204030204" pitchFamily="34" charset="0"/>
              </a:rPr>
              <a:t>alimentaire</a:t>
            </a:r>
            <a:r>
              <a:rPr lang="en-US" spc="-1" dirty="0">
                <a:solidFill>
                  <a:schemeClr val="bg1"/>
                </a:solidFill>
                <a:latin typeface="Calibri" panose="020F0502020204030204" pitchFamily="34" charset="0"/>
                <a:cs typeface="Calibri" panose="020F0502020204030204" pitchFamily="34" charset="0"/>
              </a:rPr>
              <a:t> dans des  zones </a:t>
            </a:r>
            <a:r>
              <a:rPr lang="en-US" spc="-1" dirty="0" err="1">
                <a:solidFill>
                  <a:schemeClr val="bg1"/>
                </a:solidFill>
                <a:latin typeface="Calibri" panose="020F0502020204030204" pitchFamily="34" charset="0"/>
                <a:cs typeface="Calibri" panose="020F0502020204030204" pitchFamily="34" charset="0"/>
              </a:rPr>
              <a:t>particulières</a:t>
            </a:r>
            <a:endParaRPr lang="en-US"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Identifier les possibilités de </a:t>
            </a:r>
            <a:r>
              <a:rPr lang="en-US" spc="-1" dirty="0" err="1">
                <a:solidFill>
                  <a:schemeClr val="bg1"/>
                </a:solidFill>
                <a:latin typeface="Calibri" panose="020F0502020204030204" pitchFamily="34" charset="0"/>
                <a:cs typeface="Calibri" panose="020F0502020204030204" pitchFamily="34" charset="0"/>
              </a:rPr>
              <a:t>renforcement</a:t>
            </a:r>
            <a:r>
              <a:rPr lang="en-US" spc="-1" dirty="0">
                <a:solidFill>
                  <a:schemeClr val="bg1"/>
                </a:solidFill>
                <a:latin typeface="Calibri" panose="020F0502020204030204" pitchFamily="34" charset="0"/>
                <a:cs typeface="Calibri" panose="020F0502020204030204" pitchFamily="34" charset="0"/>
              </a:rPr>
              <a:t> des chaînes de valeur</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Orienter leurs interventions vers les zones géographiques les plus touchées ou vers les zones où l'impact sera le plus important.</a:t>
            </a:r>
            <a:endParaRPr lang="en-US"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358337"/>
            <a:ext cx="12192000" cy="954107"/>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Des données fiables </a:t>
            </a:r>
            <a:r>
              <a:rPr lang="en-US" sz="2800" spc="-1" dirty="0">
                <a:solidFill>
                  <a:srgbClr val="333333"/>
                </a:solidFill>
                <a:latin typeface="Calibri Light" panose="020F0302020204030204" pitchFamily="34" charset="0"/>
                <a:cs typeface="Calibri Light" panose="020F0302020204030204" pitchFamily="34" charset="0"/>
              </a:rPr>
              <a:t>sur les pertes post-récolte permettent aux </a:t>
            </a:r>
            <a:r>
              <a:rPr lang="en-US" sz="2800" spc="-1" dirty="0" err="1">
                <a:solidFill>
                  <a:srgbClr val="333333"/>
                </a:solidFill>
                <a:latin typeface="Calibri Light" panose="020F0302020204030204" pitchFamily="34" charset="0"/>
                <a:cs typeface="Calibri Light" panose="020F0302020204030204" pitchFamily="34" charset="0"/>
              </a:rPr>
              <a:t>donateurs</a:t>
            </a:r>
            <a:r>
              <a:rPr lang="en-US" sz="2800" spc="-1" dirty="0">
                <a:solidFill>
                  <a:srgbClr val="333333"/>
                </a:solidFill>
                <a:latin typeface="Calibri Light" panose="020F0302020204030204" pitchFamily="34" charset="0"/>
                <a:cs typeface="Calibri Light" panose="020F0302020204030204" pitchFamily="34" charset="0"/>
              </a:rPr>
              <a:t> </a:t>
            </a:r>
            <a:br>
              <a:rPr lang="en-US" sz="2800" spc="-1" dirty="0">
                <a:solidFill>
                  <a:srgbClr val="333333"/>
                </a:solidFill>
                <a:latin typeface="Calibri Light" panose="020F0302020204030204" pitchFamily="34" charset="0"/>
                <a:cs typeface="Calibri Light" panose="020F0302020204030204" pitchFamily="34" charset="0"/>
              </a:rPr>
            </a:br>
            <a:r>
              <a:rPr lang="en-US" sz="2800" spc="-1" dirty="0">
                <a:solidFill>
                  <a:srgbClr val="333333"/>
                </a:solidFill>
                <a:latin typeface="Calibri Light" panose="020F0302020204030204" pitchFamily="34" charset="0"/>
                <a:cs typeface="Calibri Light" panose="020F0302020204030204" pitchFamily="34" charset="0"/>
              </a:rPr>
              <a:t>et aux autres parties </a:t>
            </a:r>
            <a:r>
              <a:rPr lang="en-US" sz="2800" spc="-1" dirty="0" err="1">
                <a:solidFill>
                  <a:srgbClr val="333333"/>
                </a:solidFill>
                <a:latin typeface="Calibri Light" panose="020F0302020204030204" pitchFamily="34" charset="0"/>
                <a:cs typeface="Calibri Light" panose="020F0302020204030204" pitchFamily="34" charset="0"/>
              </a:rPr>
              <a:t>prenantes</a:t>
            </a:r>
            <a:r>
              <a:rPr lang="en-US" sz="2800" spc="-1" dirty="0">
                <a:solidFill>
                  <a:srgbClr val="333333"/>
                </a:solidFill>
                <a:latin typeface="Calibri Light" panose="020F0302020204030204" pitchFamily="34" charset="0"/>
                <a:cs typeface="Calibri Light" panose="020F0302020204030204" pitchFamily="34" charset="0"/>
              </a:rPr>
              <a:t> de :</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err="1">
                <a:solidFill>
                  <a:srgbClr val="333333"/>
                </a:solidFill>
                <a:latin typeface="Calibri Light" panose="020F0302020204030204" pitchFamily="34" charset="0"/>
                <a:cs typeface="Calibri Light" panose="020F0302020204030204" pitchFamily="34" charset="0"/>
              </a:rPr>
              <a:t>Toutefois</a:t>
            </a:r>
            <a:r>
              <a:rPr lang="en-US" sz="2800" spc="-1" dirty="0">
                <a:solidFill>
                  <a:srgbClr val="333333"/>
                </a:solidFill>
                <a:latin typeface="Calibri Light" panose="020F0302020204030204" pitchFamily="34" charset="0"/>
                <a:cs typeface="Calibri Light" panose="020F0302020204030204" pitchFamily="34" charset="0"/>
              </a:rPr>
              <a:t>, dans de </a:t>
            </a:r>
            <a:r>
              <a:rPr lang="en-US" sz="2800" spc="-1" dirty="0" err="1">
                <a:solidFill>
                  <a:srgbClr val="333333"/>
                </a:solidFill>
                <a:latin typeface="Calibri Light" panose="020F0302020204030204" pitchFamily="34" charset="0"/>
                <a:cs typeface="Calibri Light" panose="020F0302020204030204" pitchFamily="34" charset="0"/>
              </a:rPr>
              <a:t>nombreux</a:t>
            </a:r>
            <a:r>
              <a:rPr lang="en-US" sz="2800" spc="-1" dirty="0">
                <a:solidFill>
                  <a:srgbClr val="333333"/>
                </a:solidFill>
                <a:latin typeface="Calibri Light" panose="020F0302020204030204" pitchFamily="34" charset="0"/>
                <a:cs typeface="Calibri Light" panose="020F0302020204030204" pitchFamily="34" charset="0"/>
              </a:rPr>
              <a:t> pays, les </a:t>
            </a:r>
            <a:r>
              <a:rPr lang="en-US" sz="2800" b="1" spc="-1" dirty="0" err="1">
                <a:solidFill>
                  <a:srgbClr val="333333"/>
                </a:solidFill>
                <a:latin typeface="Calibri" panose="020F0502020204030204" pitchFamily="34" charset="0"/>
                <a:cs typeface="Calibri" panose="020F0502020204030204" pitchFamily="34" charset="0"/>
              </a:rPr>
              <a:t>données</a:t>
            </a:r>
            <a:r>
              <a:rPr lang="en-US" sz="2800" b="1" spc="-1" dirty="0">
                <a:solidFill>
                  <a:srgbClr val="333333"/>
                </a:solidFill>
                <a:latin typeface="Calibri" panose="020F0502020204030204" pitchFamily="34" charset="0"/>
                <a:cs typeface="Calibri" panose="020F0502020204030204" pitchFamily="34" charset="0"/>
              </a:rPr>
              <a:t> de </a:t>
            </a:r>
            <a:r>
              <a:rPr lang="en-US" sz="2800" b="1" spc="-1" dirty="0" err="1">
                <a:solidFill>
                  <a:srgbClr val="333333"/>
                </a:solidFill>
                <a:latin typeface="Calibri" panose="020F0502020204030204" pitchFamily="34" charset="0"/>
                <a:cs typeface="Calibri" panose="020F0502020204030204" pitchFamily="34" charset="0"/>
              </a:rPr>
              <a:t>pertes</a:t>
            </a:r>
            <a:r>
              <a:rPr lang="en-US" sz="2800" b="1" spc="-1" dirty="0">
                <a:solidFill>
                  <a:srgbClr val="333333"/>
                </a:solidFill>
                <a:latin typeface="Calibri" panose="020F0502020204030204" pitchFamily="34" charset="0"/>
                <a:cs typeface="Calibri" panose="020F0502020204030204" pitchFamily="34" charset="0"/>
              </a:rPr>
              <a:t> </a:t>
            </a:r>
            <a:r>
              <a:rPr lang="en-US" sz="2800" b="1" spc="-1" dirty="0" err="1">
                <a:solidFill>
                  <a:srgbClr val="333333"/>
                </a:solidFill>
                <a:latin typeface="Calibri" panose="020F0502020204030204" pitchFamily="34" charset="0"/>
                <a:cs typeface="Calibri" panose="020F0502020204030204" pitchFamily="34" charset="0"/>
              </a:rPr>
              <a:t>fiables</a:t>
            </a:r>
            <a:r>
              <a:rPr lang="en-US" sz="2800" b="1" spc="-1" dirty="0">
                <a:solidFill>
                  <a:srgbClr val="333333"/>
                </a:solidFill>
                <a:latin typeface="Calibri" panose="020F0502020204030204" pitchFamily="34" charset="0"/>
                <a:cs typeface="Calibri" panose="020F0502020204030204" pitchFamily="34" charset="0"/>
              </a:rPr>
              <a:t> </a:t>
            </a:r>
            <a:r>
              <a:rPr lang="en-US" sz="2800" b="1" spc="-1" dirty="0" err="1">
                <a:solidFill>
                  <a:srgbClr val="333333"/>
                </a:solidFill>
                <a:latin typeface="Calibri" panose="020F0502020204030204" pitchFamily="34" charset="0"/>
                <a:cs typeface="Calibri" panose="020F0502020204030204" pitchFamily="34" charset="0"/>
              </a:rPr>
              <a:t>sont</a:t>
            </a:r>
            <a:r>
              <a:rPr lang="en-US" sz="2800" b="1" spc="-1" dirty="0">
                <a:solidFill>
                  <a:srgbClr val="333333"/>
                </a:solidFill>
                <a:latin typeface="Calibri" panose="020F0502020204030204" pitchFamily="34" charset="0"/>
                <a:cs typeface="Calibri" panose="020F0502020204030204" pitchFamily="34" charset="0"/>
              </a:rPr>
              <a:t> </a:t>
            </a:r>
            <a:r>
              <a:rPr lang="en-US" sz="2800" b="1" spc="-1" dirty="0" err="1">
                <a:solidFill>
                  <a:srgbClr val="333333"/>
                </a:solidFill>
                <a:latin typeface="Calibri" panose="020F0502020204030204" pitchFamily="34" charset="0"/>
                <a:cs typeface="Calibri" panose="020F0502020204030204" pitchFamily="34" charset="0"/>
              </a:rPr>
              <a:t>rares</a:t>
            </a:r>
            <a:endParaRPr lang="en-US" sz="2800" dirty="0">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CA9538FD-D900-8047-8502-F12F00375C13}"/>
              </a:ext>
            </a:extLst>
          </p:cNvPr>
          <p:cNvSpPr/>
          <p:nvPr/>
        </p:nvSpPr>
        <p:spPr>
          <a:xfrm>
            <a:off x="4881000" y="1325880"/>
            <a:ext cx="2430000" cy="2195281"/>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err="1">
                <a:solidFill>
                  <a:schemeClr val="bg1"/>
                </a:solidFill>
                <a:latin typeface="Calibri" panose="020F0502020204030204" pitchFamily="34" charset="0"/>
                <a:cs typeface="Calibri" panose="020F0502020204030204" pitchFamily="34" charset="0"/>
              </a:rPr>
              <a:t>Surveiller</a:t>
            </a:r>
            <a:r>
              <a:rPr lang="en-US" spc="-1" dirty="0">
                <a:solidFill>
                  <a:schemeClr val="bg1"/>
                </a:solidFill>
                <a:latin typeface="Calibri" panose="020F0502020204030204" pitchFamily="34" charset="0"/>
                <a:cs typeface="Calibri" panose="020F0502020204030204" pitchFamily="34" charset="0"/>
              </a:rPr>
              <a:t> et évaluer les initiatives de réduction des pertes et </a:t>
            </a:r>
            <a:r>
              <a:rPr lang="en-GB" dirty="0">
                <a:solidFill>
                  <a:schemeClr val="bg1"/>
                </a:solidFill>
                <a:latin typeface="Calibri" panose="020F0502020204030204" pitchFamily="34" charset="0"/>
                <a:cs typeface="Calibri" panose="020F0502020204030204" pitchFamily="34" charset="0"/>
              </a:rPr>
              <a:t>prendre des décisions politiques et </a:t>
            </a:r>
            <a:r>
              <a:rPr lang="en-GB" dirty="0" err="1">
                <a:solidFill>
                  <a:schemeClr val="bg1"/>
                </a:solidFill>
                <a:latin typeface="Calibri" panose="020F0502020204030204" pitchFamily="34" charset="0"/>
                <a:cs typeface="Calibri" panose="020F0502020204030204" pitchFamily="34" charset="0"/>
              </a:rPr>
              <a:t>d'investissement</a:t>
            </a:r>
            <a:r>
              <a:rPr lang="en-GB" dirty="0">
                <a:solidFill>
                  <a:schemeClr val="bg1"/>
                </a:solidFill>
                <a:latin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cs typeface="Calibri" panose="020F0502020204030204" pitchFamily="34" charset="0"/>
              </a:rPr>
              <a:t>fondées</a:t>
            </a:r>
            <a:r>
              <a:rPr lang="en-GB" dirty="0">
                <a:solidFill>
                  <a:schemeClr val="bg1"/>
                </a:solidFill>
                <a:latin typeface="Calibri" panose="020F0502020204030204" pitchFamily="34" charset="0"/>
                <a:cs typeface="Calibri" panose="020F0502020204030204" pitchFamily="34" charset="0"/>
              </a:rPr>
              <a:t> sur des </a:t>
            </a:r>
            <a:r>
              <a:rPr lang="en-GB" dirty="0" err="1">
                <a:solidFill>
                  <a:schemeClr val="bg1"/>
                </a:solidFill>
                <a:latin typeface="Calibri" panose="020F0502020204030204" pitchFamily="34" charset="0"/>
                <a:cs typeface="Calibri" panose="020F0502020204030204" pitchFamily="34" charset="0"/>
              </a:rPr>
              <a:t>données</a:t>
            </a:r>
            <a:r>
              <a:rPr lang="en-GB" dirty="0">
                <a:solidFill>
                  <a:schemeClr val="bg1"/>
                </a:solidFill>
                <a:latin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cs typeface="Calibri" panose="020F0502020204030204" pitchFamily="34" charset="0"/>
              </a:rPr>
              <a:t>probantes</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
            <a:extLst>
              <a:ext uri="{FF2B5EF4-FFF2-40B4-BE49-F238E27FC236}">
                <a16:creationId xmlns:a16="http://schemas.microsoft.com/office/drawing/2014/main" id="{0E1C53AB-925F-1540-8CFE-A632944BACA3}"/>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19" name="Picture 18">
            <a:extLst>
              <a:ext uri="{FF2B5EF4-FFF2-40B4-BE49-F238E27FC236}">
                <a16:creationId xmlns:a16="http://schemas.microsoft.com/office/drawing/2014/main" id="{F5EC3712-B30D-EB45-9F92-90F5693DA338}"/>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20" name="TextShape 1">
            <a:extLst>
              <a:ext uri="{FF2B5EF4-FFF2-40B4-BE49-F238E27FC236}">
                <a16:creationId xmlns:a16="http://schemas.microsoft.com/office/drawing/2014/main" id="{EE9F026C-8989-FB48-92F5-E8B874CFD8EF}"/>
              </a:ext>
            </a:extLst>
          </p:cNvPr>
          <p:cNvSpPr txBox="1"/>
          <p:nvPr/>
        </p:nvSpPr>
        <p:spPr>
          <a:xfrm>
            <a:off x="-6090" y="275892"/>
            <a:ext cx="12198090" cy="1091880"/>
          </a:xfrm>
          <a:prstGeom prst="rect">
            <a:avLst/>
          </a:prstGeom>
          <a:noFill/>
          <a:ln>
            <a:noFill/>
          </a:ln>
        </p:spPr>
        <p:txBody>
          <a:bodyPr anchor="ctr">
            <a:normAutofit fontScale="89500" lnSpcReduction="10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Pourquoi les données fiables sur les pertes post-récolte sont-elles rares ?</a:t>
            </a:r>
          </a:p>
        </p:txBody>
      </p:sp>
      <p:sp>
        <p:nvSpPr>
          <p:cNvPr id="21" name="Footer Placeholder 1">
            <a:extLst>
              <a:ext uri="{FF2B5EF4-FFF2-40B4-BE49-F238E27FC236}">
                <a16:creationId xmlns:a16="http://schemas.microsoft.com/office/drawing/2014/main" id="{50D3FD17-4661-CE4B-9109-1475FDD7BD8C}"/>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22" name="Picture 21">
            <a:extLst>
              <a:ext uri="{FF2B5EF4-FFF2-40B4-BE49-F238E27FC236}">
                <a16:creationId xmlns:a16="http://schemas.microsoft.com/office/drawing/2014/main" id="{F96A0C61-3C50-A548-9BC5-EBD9A7FE4CDE}"/>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sp>
        <p:nvSpPr>
          <p:cNvPr id="2" name="Rectangle 1">
            <a:extLst>
              <a:ext uri="{FF2B5EF4-FFF2-40B4-BE49-F238E27FC236}">
                <a16:creationId xmlns:a16="http://schemas.microsoft.com/office/drawing/2014/main" id="{E4A8AA46-10D1-2392-527F-683CA3F4CF56}"/>
              </a:ext>
            </a:extLst>
          </p:cNvPr>
          <p:cNvSpPr/>
          <p:nvPr/>
        </p:nvSpPr>
        <p:spPr>
          <a:xfrm>
            <a:off x="1350841" y="1815719"/>
            <a:ext cx="4504527" cy="1944000"/>
          </a:xfrm>
          <a:prstGeom prst="rect">
            <a:avLst/>
          </a:prstGeom>
          <a:solidFill>
            <a:schemeClr val="tx2">
              <a:alpha val="70000"/>
            </a:schemeClr>
          </a:solidFill>
        </p:spPr>
        <p:txBody>
          <a:bodyPr wrap="square" tIns="540000" anchor="t">
            <a:noAutofit/>
          </a:bodyPr>
          <a:lstStyle/>
          <a:p>
            <a:pPr lvl="1"/>
            <a:r>
              <a:rPr lang="en-US" sz="2600" spc="-1" dirty="0" err="1">
                <a:solidFill>
                  <a:schemeClr val="bg1"/>
                </a:solidFill>
                <a:latin typeface="Calibri Light" panose="020F0302020204030204" pitchFamily="34" charset="0"/>
                <a:cs typeface="Calibri Light" panose="020F0302020204030204" pitchFamily="34" charset="0"/>
              </a:rPr>
              <a:t>Données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souvent</a:t>
            </a:r>
            <a:r>
              <a:rPr lang="en-US" sz="2600" spc="-1" dirty="0">
                <a:solidFill>
                  <a:schemeClr val="bg1"/>
                </a:solidFill>
                <a:latin typeface="Calibri Light" panose="020F0302020204030204" pitchFamily="34" charset="0"/>
                <a:cs typeface="Calibri Light" panose="020F0302020204030204" pitchFamily="34" charset="0"/>
              </a:rPr>
              <a:t> </a:t>
            </a:r>
            <a:r>
              <a:rPr lang="en-US" sz="2600" b="1" spc="-1" dirty="0" err="1">
                <a:solidFill>
                  <a:schemeClr val="bg1"/>
                </a:solidFill>
                <a:latin typeface="Calibri Light" panose="020F0302020204030204" pitchFamily="34" charset="0"/>
                <a:cs typeface="Calibri Light" panose="020F0302020204030204" pitchFamily="34" charset="0"/>
              </a:rPr>
              <a:t>hypothétiques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plutôt</a:t>
            </a:r>
            <a:r>
              <a:rPr lang="en-US" sz="2600" spc="-1" dirty="0">
                <a:solidFill>
                  <a:schemeClr val="bg1"/>
                </a:solidFill>
                <a:latin typeface="Calibri Light" panose="020F0302020204030204" pitchFamily="34" charset="0"/>
                <a:cs typeface="Calibri Light" panose="020F0302020204030204" pitchFamily="34" charset="0"/>
              </a:rPr>
              <a:t> que </a:t>
            </a:r>
            <a:r>
              <a:rPr lang="en-US" sz="2600" spc="-1" dirty="0" err="1">
                <a:solidFill>
                  <a:schemeClr val="bg1"/>
                </a:solidFill>
                <a:latin typeface="Calibri Light" panose="020F0302020204030204" pitchFamily="34" charset="0"/>
                <a:cs typeface="Calibri Light" panose="020F0302020204030204" pitchFamily="34" charset="0"/>
              </a:rPr>
              <a:t>basées</a:t>
            </a:r>
            <a:r>
              <a:rPr lang="en-US" sz="2600" spc="-1" dirty="0">
                <a:solidFill>
                  <a:schemeClr val="bg1"/>
                </a:solidFill>
                <a:latin typeface="Calibri Light" panose="020F0302020204030204" pitchFamily="34" charset="0"/>
                <a:cs typeface="Calibri Light" panose="020F0302020204030204" pitchFamily="34" charset="0"/>
              </a:rPr>
              <a:t> sur </a:t>
            </a:r>
            <a:r>
              <a:rPr lang="en-US" sz="2600" spc="-1" dirty="0" err="1">
                <a:solidFill>
                  <a:schemeClr val="bg1"/>
                </a:solidFill>
                <a:latin typeface="Calibri Light" panose="020F0302020204030204" pitchFamily="34" charset="0"/>
                <a:cs typeface="Calibri Light" panose="020F0302020204030204" pitchFamily="34" charset="0"/>
              </a:rPr>
              <a:t>mesures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réelles</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61905C30-E581-E237-D47E-7A31167912E6}"/>
              </a:ext>
            </a:extLst>
          </p:cNvPr>
          <p:cNvSpPr/>
          <p:nvPr/>
        </p:nvSpPr>
        <p:spPr>
          <a:xfrm>
            <a:off x="6353916" y="1793605"/>
            <a:ext cx="4487243"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La logique et les sources </a:t>
            </a:r>
            <a:r>
              <a:rPr lang="en-US" sz="2600" spc="-1" dirty="0" err="1">
                <a:solidFill>
                  <a:schemeClr val="bg1"/>
                </a:solidFill>
                <a:latin typeface="Calibri Light" panose="020F0302020204030204" pitchFamily="34" charset="0"/>
                <a:cs typeface="Calibri Light" panose="020F0302020204030204" pitchFamily="34" charset="0"/>
              </a:rPr>
              <a:t>d'information</a:t>
            </a:r>
            <a:r>
              <a:rPr lang="en-US" sz="2600" spc="-1" dirty="0">
                <a:solidFill>
                  <a:schemeClr val="bg1"/>
                </a:solidFill>
                <a:latin typeface="Calibri Light" panose="020F0302020204030204" pitchFamily="34" charset="0"/>
                <a:cs typeface="Calibri Light" panose="020F0302020204030204" pitchFamily="34" charset="0"/>
              </a:rPr>
              <a:t> ne</a:t>
            </a:r>
            <a:r>
              <a:rPr lang="en-US" sz="2600" b="1" spc="-1" dirty="0">
                <a:solidFill>
                  <a:schemeClr val="bg1"/>
                </a:solidFill>
                <a:latin typeface="Calibri Light" panose="020F0302020204030204" pitchFamily="34" charset="0"/>
                <a:cs typeface="Calibri Light" panose="020F0302020204030204" pitchFamily="34" charset="0"/>
              </a:rPr>
              <a:t> </a:t>
            </a:r>
            <a:r>
              <a:rPr lang="en-US" sz="2600" spc="-1" dirty="0">
                <a:solidFill>
                  <a:schemeClr val="bg1"/>
                </a:solidFill>
                <a:latin typeface="Calibri Light" panose="020F0302020204030204" pitchFamily="34" charset="0"/>
                <a:cs typeface="Calibri Light" panose="020F0302020204030204" pitchFamily="34" charset="0"/>
              </a:rPr>
              <a:t>sont </a:t>
            </a:r>
            <a:r>
              <a:rPr lang="en-US" sz="2600" b="1" spc="-1" dirty="0">
                <a:solidFill>
                  <a:schemeClr val="bg1"/>
                </a:solidFill>
                <a:latin typeface="Calibri Light" panose="020F0302020204030204" pitchFamily="34" charset="0"/>
                <a:cs typeface="Calibri Light" panose="020F0302020204030204" pitchFamily="34" charset="0"/>
              </a:rPr>
              <a:t>pas toujours traçables</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CAA21C9B-17F8-F6EE-7505-5233B7A69D69}"/>
              </a:ext>
            </a:extLst>
          </p:cNvPr>
          <p:cNvSpPr/>
          <p:nvPr/>
        </p:nvSpPr>
        <p:spPr>
          <a:xfrm>
            <a:off x="6336634" y="4458739"/>
            <a:ext cx="4533615"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Les sources des données </a:t>
            </a:r>
            <a:r>
              <a:rPr lang="en-US" sz="2600" b="1" spc="-1" dirty="0">
                <a:solidFill>
                  <a:schemeClr val="bg1"/>
                </a:solidFill>
                <a:latin typeface="Calibri Light" panose="020F0302020204030204" pitchFamily="34" charset="0"/>
                <a:cs typeface="Calibri Light" panose="020F0302020204030204" pitchFamily="34" charset="0"/>
              </a:rPr>
              <a:t>ne sont pas fiables</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EA589893-2B66-C86A-FED3-EC85AB91968E}"/>
              </a:ext>
            </a:extLst>
          </p:cNvPr>
          <p:cNvSpPr/>
          <p:nvPr/>
        </p:nvSpPr>
        <p:spPr>
          <a:xfrm>
            <a:off x="1350842" y="4494998"/>
            <a:ext cx="4504526"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Peu d'études examinent les </a:t>
            </a:r>
            <a:r>
              <a:rPr lang="en-US" sz="2600" spc="-1" dirty="0" err="1">
                <a:solidFill>
                  <a:schemeClr val="bg1"/>
                </a:solidFill>
                <a:latin typeface="Calibri Light" panose="020F0302020204030204" pitchFamily="34" charset="0"/>
                <a:cs typeface="Calibri Light" panose="020F0302020204030204" pitchFamily="34" charset="0"/>
              </a:rPr>
              <a:t>pertes</a:t>
            </a:r>
            <a:r>
              <a:rPr lang="en-US" sz="2600" spc="-1" dirty="0">
                <a:solidFill>
                  <a:schemeClr val="bg1"/>
                </a:solidFill>
                <a:latin typeface="Calibri Light" panose="020F0302020204030204" pitchFamily="34" charset="0"/>
                <a:cs typeface="Calibri Light" panose="020F0302020204030204" pitchFamily="34" charset="0"/>
              </a:rPr>
              <a:t> au long de la </a:t>
            </a:r>
            <a:r>
              <a:rPr lang="en-US" sz="2600" b="1" spc="-1" dirty="0">
                <a:solidFill>
                  <a:schemeClr val="bg1"/>
                </a:solidFill>
                <a:latin typeface="Calibri Light" panose="020F0302020204030204" pitchFamily="34" charset="0"/>
                <a:cs typeface="Calibri Light" panose="020F0302020204030204" pitchFamily="34" charset="0"/>
              </a:rPr>
              <a:t>chaîne de </a:t>
            </a:r>
            <a:r>
              <a:rPr lang="en-US" sz="2600" b="1" spc="-1" dirty="0" err="1">
                <a:solidFill>
                  <a:schemeClr val="bg1"/>
                </a:solidFill>
                <a:latin typeface="Calibri Light" panose="020F0302020204030204" pitchFamily="34" charset="0"/>
                <a:cs typeface="Calibri Light" panose="020F0302020204030204" pitchFamily="34" charset="0"/>
              </a:rPr>
              <a:t>valeur</a:t>
            </a:r>
            <a:r>
              <a:rPr lang="en-US" sz="2600" b="1" spc="-1" dirty="0">
                <a:solidFill>
                  <a:schemeClr val="bg1"/>
                </a:solidFill>
                <a:latin typeface="Calibri Light" panose="020F0302020204030204" pitchFamily="34" charset="0"/>
                <a:cs typeface="Calibri Light" panose="020F0302020204030204" pitchFamily="34" charset="0"/>
              </a:rPr>
              <a:t> </a:t>
            </a:r>
            <a:r>
              <a:rPr lang="en-US" sz="2600" b="1" spc="-1" dirty="0" err="1">
                <a:solidFill>
                  <a:schemeClr val="bg1"/>
                </a:solidFill>
                <a:latin typeface="Calibri Light" panose="020F0302020204030204" pitchFamily="34" charset="0"/>
                <a:cs typeface="Calibri Light" panose="020F0302020204030204" pitchFamily="34" charset="0"/>
              </a:rPr>
              <a:t>entière</a:t>
            </a:r>
            <a:endParaRPr lang="en-US" sz="2600" spc="-1" dirty="0">
              <a:solidFill>
                <a:schemeClr val="bg1"/>
              </a:solidFill>
              <a:latin typeface="Calibri Light" panose="020F0302020204030204" pitchFamily="34" charset="0"/>
              <a:cs typeface="Calibri Light" panose="020F0302020204030204" pitchFamily="34" charset="0"/>
            </a:endParaRPr>
          </a:p>
        </p:txBody>
      </p:sp>
      <p:grpSp>
        <p:nvGrpSpPr>
          <p:cNvPr id="23" name="Group 22">
            <a:extLst>
              <a:ext uri="{FF2B5EF4-FFF2-40B4-BE49-F238E27FC236}">
                <a16:creationId xmlns:a16="http://schemas.microsoft.com/office/drawing/2014/main" id="{5E192E42-4A63-2242-A6AF-7ACE53532259}"/>
              </a:ext>
            </a:extLst>
          </p:cNvPr>
          <p:cNvGrpSpPr/>
          <p:nvPr/>
        </p:nvGrpSpPr>
        <p:grpSpPr>
          <a:xfrm>
            <a:off x="3051052" y="1251326"/>
            <a:ext cx="6089897" cy="3745556"/>
            <a:chOff x="2651815" y="1251326"/>
            <a:chExt cx="6089897" cy="3745556"/>
          </a:xfrm>
        </p:grpSpPr>
        <p:sp>
          <p:nvSpPr>
            <p:cNvPr id="35" name="Oval 34">
              <a:extLst>
                <a:ext uri="{FF2B5EF4-FFF2-40B4-BE49-F238E27FC236}">
                  <a16:creationId xmlns:a16="http://schemas.microsoft.com/office/drawing/2014/main" id="{4019A3E5-0A97-B744-ACEC-AD8CB2B60347}"/>
                </a:ext>
              </a:extLst>
            </p:cNvPr>
            <p:cNvSpPr/>
            <p:nvPr/>
          </p:nvSpPr>
          <p:spPr>
            <a:xfrm>
              <a:off x="7661712"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sp>
          <p:nvSpPr>
            <p:cNvPr id="31" name="Oval 30">
              <a:extLst>
                <a:ext uri="{FF2B5EF4-FFF2-40B4-BE49-F238E27FC236}">
                  <a16:creationId xmlns:a16="http://schemas.microsoft.com/office/drawing/2014/main" id="{624C4D15-E422-DD43-96A9-C5C9C952DB6B}"/>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sp>
          <p:nvSpPr>
            <p:cNvPr id="29" name="Oval 28">
              <a:extLst>
                <a:ext uri="{FF2B5EF4-FFF2-40B4-BE49-F238E27FC236}">
                  <a16:creationId xmlns:a16="http://schemas.microsoft.com/office/drawing/2014/main" id="{FC0265A4-5198-074A-A71A-911B0006F9F8}"/>
                </a:ext>
              </a:extLst>
            </p:cNvPr>
            <p:cNvSpPr/>
            <p:nvPr/>
          </p:nvSpPr>
          <p:spPr>
            <a:xfrm>
              <a:off x="7661712"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sp>
          <p:nvSpPr>
            <p:cNvPr id="33" name="Oval 32">
              <a:extLst>
                <a:ext uri="{FF2B5EF4-FFF2-40B4-BE49-F238E27FC236}">
                  <a16:creationId xmlns:a16="http://schemas.microsoft.com/office/drawing/2014/main" id="{29E7251C-794F-F143-A9A9-57B861306F6B}"/>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grpSp>
    </p:spTree>
    <p:extLst>
      <p:ext uri="{BB962C8B-B14F-4D97-AF65-F5344CB8AC3E}">
        <p14:creationId xmlns:p14="http://schemas.microsoft.com/office/powerpoint/2010/main" val="47100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DF080-70F4-9D4D-8A2B-6F2D9E0B703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74E7DED8-ECE2-FA4E-926E-0C5DDCF0F0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8" name="TextShape 2">
            <a:extLst>
              <a:ext uri="{FF2B5EF4-FFF2-40B4-BE49-F238E27FC236}">
                <a16:creationId xmlns:a16="http://schemas.microsoft.com/office/drawing/2014/main" id="{70BE3C94-80D5-0441-9BCC-E76FA271B552}"/>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endPar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endParaRPr>
          </a:p>
          <a:p>
            <a:pPr marL="360" algn="ctr">
              <a:lnSpc>
                <a:spcPct val="90000"/>
              </a:lnSpc>
              <a:spcBef>
                <a:spcPts val="1001"/>
              </a:spcBef>
              <a:buClr>
                <a:srgbClr val="E58856"/>
              </a:buClr>
            </a:pPr>
            <a:endParaRPr lang="en-US" sz="4400" b="1"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endParaRPr>
          </a:p>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Le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système</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d'information</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Africain</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sur les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pertes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post-</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récolte</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est</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la première initiative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internationale</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de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collecte</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d'analyse</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et de diffusion de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données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sur les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pertes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post-</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récolte</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des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céréales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légumineuses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et</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racines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&amp; tubercules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en</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Afrique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subsaharienne</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p>
          <a:p>
            <a:pPr marL="360" algn="ctr">
              <a:lnSpc>
                <a:spcPct val="90000"/>
              </a:lnSpc>
              <a:spcBef>
                <a:spcPts val="1001"/>
              </a:spcBef>
              <a:buClr>
                <a:srgbClr val="E58856"/>
              </a:buClr>
            </a:pP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p>
        </p:txBody>
      </p:sp>
      <p:pic>
        <p:nvPicPr>
          <p:cNvPr id="9" name="Picture 8">
            <a:extLst>
              <a:ext uri="{FF2B5EF4-FFF2-40B4-BE49-F238E27FC236}">
                <a16:creationId xmlns:a16="http://schemas.microsoft.com/office/drawing/2014/main" id="{F3F17FA0-3B8E-0D4A-A498-FDC6DDED2D70}"/>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TotalTime>
  <Words>3542</Words>
  <Application>Microsoft Macintosh PowerPoint</Application>
  <PresentationFormat>Widescreen</PresentationFormat>
  <Paragraphs>289</Paragraphs>
  <Slides>17</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Calibri</vt:lpstr>
      <vt:lpstr>Arial</vt:lpstr>
      <vt:lpstr>Wingdings</vt:lpstr>
      <vt:lpstr>Calibri Light</vt:lpstr>
      <vt:lpstr>Symbol</vt:lpstr>
      <vt:lpstr>Times New Roman</vt:lpstr>
      <vt:lpstr>Office Theme</vt:lpstr>
      <vt:lpstr>Office Theme</vt:lpstr>
      <vt:lpstr>Office Theme</vt:lpstr>
      <vt:lpstr>PowerPoint Presentation</vt:lpstr>
      <vt:lpstr>PowerPoint Presentation</vt:lpstr>
      <vt:lpstr>PowerPoint Presentation</vt:lpstr>
      <vt:lpstr>PowerPoint Presentation</vt:lpstr>
      <vt:lpstr>Comprendre le rôle des femmes est essentiel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cp:keywords>, docId:A0CE4D19F0ED90BCE07A5418364B7659</cp:keywords>
  <dc:description/>
  <cp:lastModifiedBy>Lisette Slegers</cp:lastModifiedBy>
  <cp:revision>235</cp:revision>
  <dcterms:created xsi:type="dcterms:W3CDTF">2022-05-04T12:37:20Z</dcterms:created>
  <dcterms:modified xsi:type="dcterms:W3CDTF">2023-06-19T13:29:14Z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